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5" r:id="rId1"/>
  </p:sldMasterIdLst>
  <p:notesMasterIdLst>
    <p:notesMasterId r:id="rId31"/>
  </p:notesMasterIdLst>
  <p:sldIdLst>
    <p:sldId id="256" r:id="rId2"/>
    <p:sldId id="273" r:id="rId3"/>
    <p:sldId id="292" r:id="rId4"/>
    <p:sldId id="293" r:id="rId5"/>
    <p:sldId id="294" r:id="rId6"/>
    <p:sldId id="297" r:id="rId7"/>
    <p:sldId id="312" r:id="rId8"/>
    <p:sldId id="317" r:id="rId9"/>
    <p:sldId id="318" r:id="rId10"/>
    <p:sldId id="295" r:id="rId11"/>
    <p:sldId id="319" r:id="rId12"/>
    <p:sldId id="298" r:id="rId13"/>
    <p:sldId id="313" r:id="rId14"/>
    <p:sldId id="300" r:id="rId15"/>
    <p:sldId id="320" r:id="rId16"/>
    <p:sldId id="321" r:id="rId17"/>
    <p:sldId id="301" r:id="rId18"/>
    <p:sldId id="302" r:id="rId19"/>
    <p:sldId id="303" r:id="rId20"/>
    <p:sldId id="309" r:id="rId21"/>
    <p:sldId id="310" r:id="rId22"/>
    <p:sldId id="311" r:id="rId23"/>
    <p:sldId id="304" r:id="rId24"/>
    <p:sldId id="305" r:id="rId25"/>
    <p:sldId id="322" r:id="rId26"/>
    <p:sldId id="306" r:id="rId27"/>
    <p:sldId id="307" r:id="rId28"/>
    <p:sldId id="323" r:id="rId29"/>
    <p:sldId id="432" r:id="rId30"/>
  </p:sldIdLst>
  <p:sldSz cx="1016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438" autoAdjust="0"/>
  </p:normalViewPr>
  <p:slideViewPr>
    <p:cSldViewPr>
      <p:cViewPr varScale="1">
        <p:scale>
          <a:sx n="99" d="100"/>
          <a:sy n="99" d="100"/>
        </p:scale>
        <p:origin x="114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i Wang" userId="efced5f0-5fb3-403a-87a2-185169d47240" providerId="ADAL" clId="{4DA5DEE4-00E5-48BA-80B4-F1C3E09E30F4}"/>
    <pc:docChg chg="delSld modSld">
      <pc:chgData name="Pei Wang" userId="efced5f0-5fb3-403a-87a2-185169d47240" providerId="ADAL" clId="{4DA5DEE4-00E5-48BA-80B4-F1C3E09E30F4}" dt="2021-10-21T14:35:46.505" v="9" actId="2696"/>
      <pc:docMkLst>
        <pc:docMk/>
      </pc:docMkLst>
      <pc:sldChg chg="modSp">
        <pc:chgData name="Pei Wang" userId="efced5f0-5fb3-403a-87a2-185169d47240" providerId="ADAL" clId="{4DA5DEE4-00E5-48BA-80B4-F1C3E09E30F4}" dt="2021-10-21T14:30:37.678" v="0" actId="207"/>
        <pc:sldMkLst>
          <pc:docMk/>
          <pc:sldMk cId="1041718414" sldId="297"/>
        </pc:sldMkLst>
        <pc:spChg chg="mod">
          <ac:chgData name="Pei Wang" userId="efced5f0-5fb3-403a-87a2-185169d47240" providerId="ADAL" clId="{4DA5DEE4-00E5-48BA-80B4-F1C3E09E30F4}" dt="2021-10-21T14:30:37.678" v="0" actId="207"/>
          <ac:spMkLst>
            <pc:docMk/>
            <pc:sldMk cId="1041718414" sldId="297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2:56.641" v="6" actId="207"/>
        <pc:sldMkLst>
          <pc:docMk/>
          <pc:sldMk cId="1027517493" sldId="300"/>
        </pc:sldMkLst>
        <pc:spChg chg="mod">
          <ac:chgData name="Pei Wang" userId="efced5f0-5fb3-403a-87a2-185169d47240" providerId="ADAL" clId="{4DA5DEE4-00E5-48BA-80B4-F1C3E09E30F4}" dt="2021-10-21T14:32:56.641" v="6" actId="207"/>
          <ac:spMkLst>
            <pc:docMk/>
            <pc:sldMk cId="1027517493" sldId="300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4:07.906" v="8" actId="207"/>
        <pc:sldMkLst>
          <pc:docMk/>
          <pc:sldMk cId="529403212" sldId="301"/>
        </pc:sldMkLst>
        <pc:spChg chg="mod">
          <ac:chgData name="Pei Wang" userId="efced5f0-5fb3-403a-87a2-185169d47240" providerId="ADAL" clId="{4DA5DEE4-00E5-48BA-80B4-F1C3E09E30F4}" dt="2021-10-21T14:34:07.906" v="8" actId="207"/>
          <ac:spMkLst>
            <pc:docMk/>
            <pc:sldMk cId="529403212" sldId="301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0:44.141" v="1" actId="207"/>
        <pc:sldMkLst>
          <pc:docMk/>
          <pc:sldMk cId="2192966129" sldId="312"/>
        </pc:sldMkLst>
        <pc:spChg chg="mod">
          <ac:chgData name="Pei Wang" userId="efced5f0-5fb3-403a-87a2-185169d47240" providerId="ADAL" clId="{4DA5DEE4-00E5-48BA-80B4-F1C3E09E30F4}" dt="2021-10-21T14:30:44.141" v="1" actId="207"/>
          <ac:spMkLst>
            <pc:docMk/>
            <pc:sldMk cId="2192966129" sldId="312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0:51.271" v="2" actId="207"/>
        <pc:sldMkLst>
          <pc:docMk/>
          <pc:sldMk cId="651778584" sldId="317"/>
        </pc:sldMkLst>
        <pc:spChg chg="mod">
          <ac:chgData name="Pei Wang" userId="efced5f0-5fb3-403a-87a2-185169d47240" providerId="ADAL" clId="{4DA5DEE4-00E5-48BA-80B4-F1C3E09E30F4}" dt="2021-10-21T14:30:51.271" v="2" actId="207"/>
          <ac:spMkLst>
            <pc:docMk/>
            <pc:sldMk cId="651778584" sldId="317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0:59.526" v="3" actId="207"/>
        <pc:sldMkLst>
          <pc:docMk/>
          <pc:sldMk cId="1494932120" sldId="318"/>
        </pc:sldMkLst>
        <pc:spChg chg="mod">
          <ac:chgData name="Pei Wang" userId="efced5f0-5fb3-403a-87a2-185169d47240" providerId="ADAL" clId="{4DA5DEE4-00E5-48BA-80B4-F1C3E09E30F4}" dt="2021-10-21T14:30:59.526" v="3" actId="207"/>
          <ac:spMkLst>
            <pc:docMk/>
            <pc:sldMk cId="1494932120" sldId="318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1:24.836" v="4" actId="207"/>
        <pc:sldMkLst>
          <pc:docMk/>
          <pc:sldMk cId="577504362" sldId="319"/>
        </pc:sldMkLst>
        <pc:spChg chg="mod">
          <ac:chgData name="Pei Wang" userId="efced5f0-5fb3-403a-87a2-185169d47240" providerId="ADAL" clId="{4DA5DEE4-00E5-48BA-80B4-F1C3E09E30F4}" dt="2021-10-21T14:31:24.836" v="4" actId="207"/>
          <ac:spMkLst>
            <pc:docMk/>
            <pc:sldMk cId="577504362" sldId="319"/>
            <ac:spMk id="3" creationId="{00000000-0000-0000-0000-000000000000}"/>
          </ac:spMkLst>
        </pc:spChg>
      </pc:sldChg>
      <pc:sldChg chg="modSp">
        <pc:chgData name="Pei Wang" userId="efced5f0-5fb3-403a-87a2-185169d47240" providerId="ADAL" clId="{4DA5DEE4-00E5-48BA-80B4-F1C3E09E30F4}" dt="2021-10-21T14:33:56.355" v="7" actId="207"/>
        <pc:sldMkLst>
          <pc:docMk/>
          <pc:sldMk cId="2304597996" sldId="321"/>
        </pc:sldMkLst>
        <pc:spChg chg="mod">
          <ac:chgData name="Pei Wang" userId="efced5f0-5fb3-403a-87a2-185169d47240" providerId="ADAL" clId="{4DA5DEE4-00E5-48BA-80B4-F1C3E09E30F4}" dt="2021-10-21T14:33:56.355" v="7" actId="207"/>
          <ac:spMkLst>
            <pc:docMk/>
            <pc:sldMk cId="2304597996" sldId="321"/>
            <ac:spMk id="3" creationId="{00000000-0000-0000-0000-000000000000}"/>
          </ac:spMkLst>
        </pc:spChg>
      </pc:sldChg>
      <pc:sldChg chg="del">
        <pc:chgData name="Pei Wang" userId="efced5f0-5fb3-403a-87a2-185169d47240" providerId="ADAL" clId="{4DA5DEE4-00E5-48BA-80B4-F1C3E09E30F4}" dt="2021-10-21T14:35:46.505" v="9" actId="2696"/>
        <pc:sldMkLst>
          <pc:docMk/>
          <pc:sldMk cId="3790454752" sldId="4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F3827-BC05-4F29-BA53-1047CF336D97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08A18-B701-4B31-91F4-475F0878D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37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3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9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4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8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9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6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8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73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22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27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21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6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2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292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57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4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4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1" y="856075"/>
            <a:ext cx="8985250" cy="372533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89" spc="-133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" y="4664899"/>
            <a:ext cx="7690168" cy="1828800"/>
          </a:xfrm>
        </p:spPr>
        <p:txBody>
          <a:bodyPr>
            <a:normAutofit/>
          </a:bodyPr>
          <a:lstStyle>
            <a:lvl1pPr marL="0" indent="0" algn="l">
              <a:buNone/>
              <a:defRPr sz="3111">
                <a:solidFill>
                  <a:schemeClr val="bg1"/>
                </a:solidFill>
                <a:latin typeface="+mj-lt"/>
              </a:defRPr>
            </a:lvl1pPr>
            <a:lvl2pPr marL="507995" indent="0" algn="ctr">
              <a:buNone/>
              <a:defRPr sz="3111"/>
            </a:lvl2pPr>
            <a:lvl3pPr marL="1015990" indent="0" algn="ctr">
              <a:buNone/>
              <a:defRPr sz="2667"/>
            </a:lvl3pPr>
            <a:lvl4pPr marL="1523985" indent="0" algn="ctr">
              <a:buNone/>
              <a:defRPr sz="2222"/>
            </a:lvl4pPr>
            <a:lvl5pPr marL="2031980" indent="0" algn="ctr">
              <a:buNone/>
              <a:defRPr sz="2222"/>
            </a:lvl5pPr>
            <a:lvl6pPr marL="2539975" indent="0" algn="ctr">
              <a:buNone/>
              <a:defRPr sz="2222"/>
            </a:lvl6pPr>
            <a:lvl7pPr marL="3047970" indent="0" algn="ctr">
              <a:buNone/>
              <a:defRPr sz="2222"/>
            </a:lvl7pPr>
            <a:lvl8pPr marL="3555964" indent="0" algn="ctr">
              <a:buNone/>
              <a:defRPr sz="2222"/>
            </a:lvl8pPr>
            <a:lvl9pPr marL="4063959" indent="0" algn="ctr">
              <a:buNone/>
              <a:defRPr sz="22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5D2A1B-5C3B-41A5-9B61-186A87329E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4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0DB-032D-4DAF-AEF1-ABFFC23C69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26" y="772583"/>
            <a:ext cx="21907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93752"/>
            <a:ext cx="6445250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4852-EEF3-4FF0-9C1E-880E87DA96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68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81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52688"/>
            <a:ext cx="8983980" cy="372872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89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260" y="4652528"/>
            <a:ext cx="7688580" cy="1828800"/>
          </a:xfrm>
        </p:spPr>
        <p:txBody>
          <a:bodyPr anchor="t">
            <a:normAutofit/>
          </a:bodyPr>
          <a:lstStyle>
            <a:lvl1pPr marL="0" indent="0">
              <a:buNone/>
              <a:defRPr sz="3111">
                <a:solidFill>
                  <a:schemeClr val="tx1"/>
                </a:solidFill>
                <a:latin typeface="+mj-lt"/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1A89-3198-4BD1-8869-2326672B81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43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80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6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787-5056-44BF-A419-DAF2E97326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2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880" y="2257778"/>
            <a:ext cx="4229100" cy="80377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" y="3040167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00" y="2255520"/>
            <a:ext cx="4229100" cy="80264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3037840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B30F-C528-476B-9DFE-D4EBA94BE9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65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950-43F6-4CAE-951D-2CCDD99CEF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34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CDD7-8E12-420A-81C9-4375E155C9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9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0" y="0"/>
            <a:ext cx="381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84503" y="602536"/>
            <a:ext cx="2819400" cy="213360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846667"/>
            <a:ext cx="5080000" cy="508000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96652" y="2790904"/>
            <a:ext cx="2832100" cy="3474430"/>
          </a:xfrm>
        </p:spPr>
        <p:txBody>
          <a:bodyPr>
            <a:normAutofit/>
          </a:bodyPr>
          <a:lstStyle>
            <a:lvl1pPr marL="0" marR="0" indent="0" algn="l" defTabSz="1015990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67">
                <a:solidFill>
                  <a:srgbClr val="404040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marL="0" marR="0" lvl="0" indent="0" algn="l" defTabSz="1015990" rtl="0" eaLnBrk="1" fontAlgn="auto" latinLnBrk="0" hangingPunct="1">
              <a:lnSpc>
                <a:spcPct val="100000"/>
              </a:lnSpc>
              <a:spcBef>
                <a:spcPts val="1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D14DDC0-FCB0-4F5A-9077-CD091F51FF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19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" y="6020743"/>
            <a:ext cx="8983980" cy="68142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1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0160000" cy="592328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89"/>
              </a:spcBef>
              <a:buNone/>
              <a:defRPr sz="3556">
                <a:solidFill>
                  <a:srgbClr val="4D4D4D"/>
                </a:solidFill>
              </a:defRPr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880" y="6566372"/>
            <a:ext cx="7691120" cy="5926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556">
                <a:solidFill>
                  <a:srgbClr val="262626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5600CE6-ECB9-4120-B250-D52670AD93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024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8977312" cy="1842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562" y="2214882"/>
            <a:ext cx="8961438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7124941"/>
            <a:ext cx="3429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7282997"/>
            <a:ext cx="4191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7992" y="6477498"/>
            <a:ext cx="2438400" cy="1552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F1C57F8B-32CE-4F83-B7B8-217B322E88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79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ftr="0" dt="0"/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5333" kern="1200" spc="-13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1599" indent="-101599" algn="l" defTabSz="1015990" rtl="0" eaLnBrk="1" latinLnBrk="0" hangingPunct="1">
        <a:lnSpc>
          <a:spcPct val="85000"/>
        </a:lnSpc>
        <a:spcBef>
          <a:spcPts val="1444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04797" indent="-380996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09594" indent="-609594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222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91" indent="-914391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19188" indent="-1219188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3332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55554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7776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99998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temple.edu/~pwang/2033-PL/2033-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nte_Carlo_method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ml/wmd/pubs/upload/AppenB-HB133-05-Z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lculator.net/random-number-generator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447800"/>
            <a:ext cx="8443913" cy="5181600"/>
          </a:xfrm>
          <a:noFill/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Probability and Statistics for Computer Scientists</a:t>
            </a:r>
            <a:b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zh-CN" sz="3600">
                <a:solidFill>
                  <a:srgbClr val="783F04"/>
                </a:solidFill>
                <a:latin typeface="Arial" panose="020B0604020202020204" pitchFamily="34" charset="0"/>
              </a:rPr>
              <a:t>Third</a:t>
            </a: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 Edition, By Michael Baron</a:t>
            </a:r>
            <a:br>
              <a:rPr lang="en-US" altLang="en-US" sz="320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6000" dirty="0">
                <a:solidFill>
                  <a:srgbClr val="783F04"/>
                </a:solidFill>
                <a:latin typeface="Arial" panose="020B0604020202020204" pitchFamily="34" charset="0"/>
              </a:rPr>
              <a:t>Section 5.2: Simulation of Random Variables</a:t>
            </a:r>
            <a:br>
              <a:rPr lang="en-US" altLang="en-US" sz="48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CIS </a:t>
            </a:r>
            <a:r>
              <a:rPr lang="en-US" altLang="en-US" sz="3600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2033. Computational Probability and Statistics </a:t>
            </a:r>
            <a:r>
              <a:rPr lang="en-US" altLang="en-US" sz="3600" i="1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Pei Wang</a:t>
            </a:r>
            <a:endParaRPr lang="en-US" altLang="en-US" sz="3600" i="1" dirty="0">
              <a:solidFill>
                <a:srgbClr val="783F04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simulate discrete variable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3728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A random variable Y has outcomes 1, 3, and 4 with the following probabilities:  </a:t>
            </a:r>
          </a:p>
          <a:p>
            <a:pPr marL="38100" indent="0">
              <a:buNone/>
            </a:pPr>
            <a:r>
              <a:rPr lang="en-US" sz="3600" dirty="0"/>
              <a:t>	P(Y = 1) = 3/5</a:t>
            </a:r>
          </a:p>
          <a:p>
            <a:pPr marL="38100" indent="0">
              <a:buNone/>
            </a:pPr>
            <a:r>
              <a:rPr lang="en-US" sz="3600" dirty="0"/>
              <a:t>	P(Y = 3) = 1/5</a:t>
            </a:r>
          </a:p>
          <a:p>
            <a:pPr marL="38100" indent="0">
              <a:buNone/>
            </a:pPr>
            <a:r>
              <a:rPr lang="en-US" sz="3600" dirty="0"/>
              <a:t>	P(Y = 4) = 1/5</a:t>
            </a:r>
          </a:p>
          <a:p>
            <a:pPr marL="38100" indent="0">
              <a:buNone/>
            </a:pPr>
            <a:r>
              <a:rPr lang="en-US" sz="3600" dirty="0"/>
              <a:t>How to generate Y from a U(0, 1)?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51FBAB-D575-4CD6-AFBD-7C3E2888897D}"/>
              </a:ext>
            </a:extLst>
          </p:cNvPr>
          <p:cNvCxnSpPr>
            <a:cxnSpLocks/>
          </p:cNvCxnSpPr>
          <p:nvPr/>
        </p:nvCxnSpPr>
        <p:spPr>
          <a:xfrm>
            <a:off x="2032000" y="6197314"/>
            <a:ext cx="5090695" cy="88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6BE07E2-9B74-48E7-9C9D-4D9626090E51}"/>
              </a:ext>
            </a:extLst>
          </p:cNvPr>
          <p:cNvSpPr txBox="1"/>
          <p:nvPr/>
        </p:nvSpPr>
        <p:spPr>
          <a:xfrm flipH="1">
            <a:off x="1574800" y="6093767"/>
            <a:ext cx="259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40D9D-19A3-4380-ABA6-B57CDF4ED8A3}"/>
              </a:ext>
            </a:extLst>
          </p:cNvPr>
          <p:cNvSpPr txBox="1"/>
          <p:nvPr/>
        </p:nvSpPr>
        <p:spPr>
          <a:xfrm flipH="1">
            <a:off x="7205978" y="6108729"/>
            <a:ext cx="259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CFFB3A-68E0-429F-8C32-689D86A34ADE}"/>
              </a:ext>
            </a:extLst>
          </p:cNvPr>
          <p:cNvCxnSpPr>
            <a:cxnSpLocks/>
          </p:cNvCxnSpPr>
          <p:nvPr/>
        </p:nvCxnSpPr>
        <p:spPr>
          <a:xfrm>
            <a:off x="4518326" y="6113541"/>
            <a:ext cx="1069" cy="25151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274519-4D84-4676-B7DE-3710664A5E46}"/>
              </a:ext>
            </a:extLst>
          </p:cNvPr>
          <p:cNvCxnSpPr>
            <a:cxnSpLocks/>
          </p:cNvCxnSpPr>
          <p:nvPr/>
        </p:nvCxnSpPr>
        <p:spPr>
          <a:xfrm>
            <a:off x="5918200" y="6108729"/>
            <a:ext cx="1069" cy="25151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DF6AA89-E956-4FFC-9DAD-302442FB5656}"/>
              </a:ext>
            </a:extLst>
          </p:cNvPr>
          <p:cNvSpPr txBox="1"/>
          <p:nvPr/>
        </p:nvSpPr>
        <p:spPr>
          <a:xfrm flipH="1">
            <a:off x="2922206" y="5877896"/>
            <a:ext cx="3989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/>
              <a:t>                              3                       4 </a:t>
            </a:r>
          </a:p>
          <a:p>
            <a:r>
              <a:rPr lang="en-US" dirty="0"/>
              <a:t> 0.6                                0.2                    0.2</a:t>
            </a:r>
          </a:p>
        </p:txBody>
      </p:sp>
    </p:spTree>
    <p:extLst>
      <p:ext uri="{BB962C8B-B14F-4D97-AF65-F5344CB8AC3E}">
        <p14:creationId xmlns:p14="http://schemas.microsoft.com/office/powerpoint/2010/main" val="397327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simulate discrete variable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400" y="4267201"/>
            <a:ext cx="3149600" cy="3124200"/>
          </a:xfrm>
        </p:spPr>
        <p:txBody>
          <a:bodyPr>
            <a:normAutofit/>
          </a:bodyPr>
          <a:lstStyle/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u = U(0, 1)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if (u &lt; 0.6)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	return 1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if (u &lt; 0.8)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	return 3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return 4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A46D3A7-13E4-4AC5-B3B6-306D852B7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95910"/>
              </p:ext>
            </p:extLst>
          </p:nvPr>
        </p:nvGraphicFramePr>
        <p:xfrm>
          <a:off x="2260600" y="2397479"/>
          <a:ext cx="5334000" cy="1556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361797374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90914786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82315519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364091721"/>
                    </a:ext>
                  </a:extLst>
                </a:gridCol>
              </a:tblGrid>
              <a:tr h="5191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545147"/>
                  </a:ext>
                </a:extLst>
              </a:tr>
              <a:tr h="5191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74599"/>
                  </a:ext>
                </a:extLst>
              </a:tr>
              <a:tr h="514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7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50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simulate discrete variable (3)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1188214"/>
          </a:xfrm>
        </p:spPr>
        <p:txBody>
          <a:bodyPr>
            <a:normAutofit lnSpcReduction="10000"/>
          </a:bodyPr>
          <a:lstStyle/>
          <a:p>
            <a:pPr marL="38100" indent="0">
              <a:buNone/>
            </a:pPr>
            <a:r>
              <a:rPr lang="en-US" sz="3600" dirty="0"/>
              <a:t>Algorithm:</a:t>
            </a:r>
          </a:p>
          <a:p>
            <a:pPr marL="38100" indent="0">
              <a:buNone/>
            </a:pPr>
            <a:r>
              <a:rPr lang="en-US" sz="3600" dirty="0"/>
              <a:t>1. Divide [0, 1] according to F(a), that is,</a:t>
            </a: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3555496"/>
            <a:ext cx="4886503" cy="154990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15962" y="5257800"/>
            <a:ext cx="8961438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01599" indent="-101599" algn="l" defTabSz="1015990" rtl="0" eaLnBrk="1" latinLnBrk="0" hangingPunct="1">
              <a:lnSpc>
                <a:spcPct val="85000"/>
              </a:lnSpc>
              <a:spcBef>
                <a:spcPts val="1444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4797" indent="-380996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9594" indent="-609594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222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91" indent="-914391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19188" indent="-1219188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3332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5554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7776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9998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3600" dirty="0"/>
              <a:t>2. Get u = U(0, 1)</a:t>
            </a:r>
          </a:p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3600" dirty="0"/>
              <a:t>3. Generate </a:t>
            </a:r>
            <a:r>
              <a:rPr lang="en-US" sz="3600" dirty="0" err="1"/>
              <a:t>a</a:t>
            </a:r>
            <a:r>
              <a:rPr lang="en-US" sz="3600" i="1" baseline="-25000" dirty="0" err="1"/>
              <a:t>i</a:t>
            </a:r>
            <a:r>
              <a:rPr lang="en-US" sz="3600" dirty="0"/>
              <a:t> (the </a:t>
            </a:r>
            <a:r>
              <a:rPr lang="en-US" sz="3600" i="1" dirty="0" err="1"/>
              <a:t>i</a:t>
            </a:r>
            <a:r>
              <a:rPr lang="en-US" sz="3600" dirty="0" err="1"/>
              <a:t>th</a:t>
            </a:r>
            <a:r>
              <a:rPr lang="en-US" sz="3600" dirty="0"/>
              <a:t> value) when u is in A</a:t>
            </a:r>
            <a:r>
              <a:rPr lang="en-US" sz="3600" i="1" baseline="-25000" dirty="0"/>
              <a:t>i</a:t>
            </a:r>
          </a:p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3600" dirty="0"/>
          </a:p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3600" dirty="0"/>
          </a:p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3600" dirty="0"/>
          </a:p>
          <a:p>
            <a:pPr marL="3810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450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simulate discrete variable (4)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8402E9-ACE4-4FE4-A6DA-BC9735A3D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473" y="2427959"/>
            <a:ext cx="5636272" cy="482491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9883A6-1391-454B-B95C-C6A47BEE512E}"/>
              </a:ext>
            </a:extLst>
          </p:cNvPr>
          <p:cNvCxnSpPr/>
          <p:nvPr/>
        </p:nvCxnSpPr>
        <p:spPr>
          <a:xfrm>
            <a:off x="1955800" y="4267200"/>
            <a:ext cx="2894336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0E7127-BB07-4F3C-8C3E-94D1C1F37C35}"/>
              </a:ext>
            </a:extLst>
          </p:cNvPr>
          <p:cNvCxnSpPr/>
          <p:nvPr/>
        </p:nvCxnSpPr>
        <p:spPr>
          <a:xfrm>
            <a:off x="4850136" y="3505200"/>
            <a:ext cx="0" cy="2972298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0A60CF1-8D51-44C0-9AC6-862E07ECCF66}"/>
              </a:ext>
            </a:extLst>
          </p:cNvPr>
          <p:cNvSpPr txBox="1"/>
          <p:nvPr/>
        </p:nvSpPr>
        <p:spPr>
          <a:xfrm>
            <a:off x="1681481" y="3975823"/>
            <a:ext cx="27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10377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inverse function of </a:t>
            </a:r>
            <a:r>
              <a:rPr lang="en-US" dirty="0" err="1"/>
              <a:t>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1"/>
            <a:ext cx="8961438" cy="4850081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For a continuous random variable X, if its </a:t>
            </a:r>
            <a:r>
              <a:rPr lang="en-US" sz="3600" dirty="0" err="1"/>
              <a:t>cdf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F</a:t>
            </a:r>
            <a:r>
              <a:rPr lang="en-US" sz="3600" dirty="0"/>
              <a:t> strictly increases, the inverse function </a:t>
            </a:r>
            <a:r>
              <a:rPr lang="en-US" sz="3600" dirty="0">
                <a:solidFill>
                  <a:srgbClr val="C00000"/>
                </a:solidFill>
              </a:rPr>
              <a:t>F</a:t>
            </a:r>
            <a:r>
              <a:rPr lang="en-US" sz="3600" baseline="30000" dirty="0">
                <a:solidFill>
                  <a:srgbClr val="C00000"/>
                </a:solidFill>
              </a:rPr>
              <a:t>-1</a:t>
            </a:r>
            <a:r>
              <a:rPr lang="en-US" sz="3600" dirty="0"/>
              <a:t> exists</a:t>
            </a:r>
          </a:p>
          <a:p>
            <a:pPr marL="38100" indent="0">
              <a:buNone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6" name="Picture 5" descr="A picture containing photo, sitting, man, different&#10;&#10;Description automatically generated">
            <a:extLst>
              <a:ext uri="{FF2B5EF4-FFF2-40B4-BE49-F238E27FC236}">
                <a16:creationId xmlns:a16="http://schemas.microsoft.com/office/drawing/2014/main" id="{2B6D44C1-3F3B-45E3-81F4-CADFDDC11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1" y="3581400"/>
            <a:ext cx="5410200" cy="3734710"/>
          </a:xfrm>
          <a:prstGeom prst="rect">
            <a:avLst/>
          </a:prstGeom>
        </p:spPr>
      </p:pic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1F8E783-1288-4B7D-AC6A-DAE990506559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27300" y="4838699"/>
            <a:ext cx="2209801" cy="1676403"/>
          </a:xfrm>
          <a:prstGeom prst="bentConnector3">
            <a:avLst>
              <a:gd name="adj1" fmla="val 99516"/>
            </a:avLst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9273056A-4CCC-4978-AA7F-BE92C7836D6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23819" y="4582819"/>
            <a:ext cx="2569162" cy="1981200"/>
          </a:xfrm>
          <a:prstGeom prst="bentConnector3">
            <a:avLst>
              <a:gd name="adj1" fmla="val -188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B5A403F-FF82-4DCC-8D45-98E0DB661B4C}"/>
              </a:ext>
            </a:extLst>
          </p:cNvPr>
          <p:cNvSpPr txBox="1"/>
          <p:nvPr/>
        </p:nvSpPr>
        <p:spPr>
          <a:xfrm flipH="1">
            <a:off x="4683125" y="6389961"/>
            <a:ext cx="1158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000" baseline="30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US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(0.8)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368525-0632-4858-A8DC-F6F2E16ED461}"/>
              </a:ext>
            </a:extLst>
          </p:cNvPr>
          <p:cNvSpPr txBox="1"/>
          <p:nvPr/>
        </p:nvSpPr>
        <p:spPr>
          <a:xfrm flipH="1">
            <a:off x="2774546" y="4577398"/>
            <a:ext cx="892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F(5)</a:t>
            </a:r>
          </a:p>
        </p:txBody>
      </p:sp>
    </p:spTree>
    <p:extLst>
      <p:ext uri="{BB962C8B-B14F-4D97-AF65-F5344CB8AC3E}">
        <p14:creationId xmlns:p14="http://schemas.microsoft.com/office/powerpoint/2010/main" val="1027517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simulate continuous variable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86000"/>
            <a:ext cx="8859838" cy="4778962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When F</a:t>
            </a:r>
            <a:r>
              <a:rPr lang="en-US" sz="3600" baseline="30000" dirty="0"/>
              <a:t>-1</a:t>
            </a:r>
            <a:r>
              <a:rPr lang="en-US" sz="3600" dirty="0"/>
              <a:t> is applied on U that is U(0, 1), event          U ≤ F(a) corresponds to event F</a:t>
            </a:r>
            <a:r>
              <a:rPr lang="en-US" sz="3600" baseline="30000" dirty="0"/>
              <a:t>-1</a:t>
            </a:r>
            <a:r>
              <a:rPr lang="en-US" sz="3600" dirty="0"/>
              <a:t>(U) ≤ a</a:t>
            </a:r>
          </a:p>
          <a:p>
            <a:pPr marL="38100" indent="0">
              <a:buNone/>
            </a:pPr>
            <a:r>
              <a:rPr lang="en-US" sz="3600" dirty="0"/>
              <a:t>So P(F</a:t>
            </a:r>
            <a:r>
              <a:rPr lang="en-US" sz="3600" baseline="30000" dirty="0"/>
              <a:t>-1</a:t>
            </a:r>
            <a:r>
              <a:rPr lang="en-US" sz="3600" dirty="0"/>
              <a:t>(U) ≤ a) = P(U ≤ F(a)) = F(a)</a:t>
            </a:r>
          </a:p>
          <a:p>
            <a:pPr marL="38100" indent="0">
              <a:buNone/>
            </a:pPr>
            <a:r>
              <a:rPr lang="en-US" sz="3600" dirty="0"/>
              <a:t>Therefore, X can be simulated by F</a:t>
            </a:r>
            <a:r>
              <a:rPr lang="en-US" sz="3600" baseline="30000" dirty="0"/>
              <a:t>-1</a:t>
            </a:r>
            <a:r>
              <a:rPr lang="en-US" sz="3600" dirty="0"/>
              <a:t>(U)</a:t>
            </a:r>
          </a:p>
          <a:p>
            <a:pPr marL="38100" indent="0">
              <a:buNone/>
            </a:pPr>
            <a:r>
              <a:rPr lang="en-US" sz="3600" dirty="0"/>
              <a:t>To obtain the formula of F</a:t>
            </a:r>
            <a:r>
              <a:rPr lang="en-US" sz="3600" baseline="30000" dirty="0"/>
              <a:t>-1</a:t>
            </a:r>
            <a:r>
              <a:rPr lang="en-US" sz="3600" dirty="0"/>
              <a:t>, solve the equation   F(y) = u for y</a:t>
            </a:r>
          </a:p>
          <a:p>
            <a:pPr marL="38100" indent="0">
              <a:buNone/>
            </a:pPr>
            <a:r>
              <a:rPr lang="en-US" sz="3600" dirty="0"/>
              <a:t>E.g. If y = 4x – 5, then x = (y + 5) / 4</a:t>
            </a:r>
          </a:p>
          <a:p>
            <a:pPr marL="38100" indent="0">
              <a:buNone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96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>
            <a:normAutofit/>
          </a:bodyPr>
          <a:lstStyle/>
          <a:p>
            <a:r>
              <a:rPr lang="en-US" sz="5330" dirty="0"/>
              <a:t>To simulate U(a</a:t>
            </a:r>
            <a:r>
              <a:rPr lang="el-GR" sz="5330" dirty="0"/>
              <a:t>, </a:t>
            </a:r>
            <a:r>
              <a:rPr lang="en-US" sz="5330" dirty="0"/>
              <a:t>b</a:t>
            </a:r>
            <a:r>
              <a:rPr lang="el-GR" sz="5330" dirty="0"/>
              <a:t>) </a:t>
            </a:r>
            <a:r>
              <a:rPr lang="en-US" sz="533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819400"/>
            <a:ext cx="8961438" cy="4191000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As stated in Ch. 4:</a:t>
            </a:r>
          </a:p>
          <a:p>
            <a:pPr marL="38100" indent="0">
              <a:buNone/>
            </a:pPr>
            <a:r>
              <a:rPr lang="en-US" sz="3600" dirty="0"/>
              <a:t>If X is U(a, b), then Y = (X – a) / (b – a) is U(0, 1)</a:t>
            </a: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r>
              <a:rPr lang="en-US" sz="3600" dirty="0"/>
              <a:t>The inverse function is used to simulate U(a, b)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u = U(0, 1)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return u * (b</a:t>
            </a:r>
            <a:r>
              <a:rPr lang="en-US" sz="3200" dirty="0">
                <a:solidFill>
                  <a:srgbClr val="00B050"/>
                </a:solidFill>
              </a:rPr>
              <a:t> – </a:t>
            </a: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a) + a</a:t>
            </a:r>
            <a:endParaRPr lang="en-US" sz="3200" dirty="0">
              <a:solidFill>
                <a:srgbClr val="00B050"/>
              </a:solidFill>
            </a:endParaRP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9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>
            <a:normAutofit/>
          </a:bodyPr>
          <a:lstStyle/>
          <a:p>
            <a:r>
              <a:rPr lang="en-US" sz="5330" dirty="0"/>
              <a:t>To simulate Exp(λ)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281" y="2824763"/>
            <a:ext cx="8961438" cy="3957037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If u = F(y) = 1 − e</a:t>
            </a:r>
            <a:r>
              <a:rPr lang="en-US" sz="3600" baseline="30000" dirty="0"/>
              <a:t>−</a:t>
            </a:r>
            <a:r>
              <a:rPr lang="en-US" sz="3600" baseline="30000" dirty="0" err="1"/>
              <a:t>λy</a:t>
            </a:r>
            <a:r>
              <a:rPr lang="en-US" sz="3600" dirty="0"/>
              <a:t>, then y = −(1/λ) ln(1 − u) </a:t>
            </a:r>
          </a:p>
          <a:p>
            <a:pPr marL="38100" indent="0">
              <a:buNone/>
            </a:pPr>
            <a:r>
              <a:rPr lang="en-US" sz="3600" dirty="0"/>
              <a:t>Since 1 − U is also uniform, it can be replaced by U, so the simulation function is −(1/λ)ln(</a:t>
            </a:r>
            <a:r>
              <a:rPr lang="en-US" altLang="zh-CN" sz="3600" dirty="0"/>
              <a:t>u</a:t>
            </a:r>
            <a:r>
              <a:rPr lang="en-US" sz="3600" dirty="0"/>
              <a:t>)</a:t>
            </a:r>
          </a:p>
          <a:p>
            <a:pPr marL="38100" indent="0">
              <a:buNone/>
            </a:pPr>
            <a:r>
              <a:rPr lang="en-US" sz="3600" dirty="0"/>
              <a:t>Pseudocode:</a:t>
            </a:r>
          </a:p>
          <a:p>
            <a:pPr marL="3810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	</a:t>
            </a:r>
            <a:r>
              <a:rPr lang="pl-PL" sz="3600" i="1" dirty="0">
                <a:solidFill>
                  <a:srgbClr val="00B050"/>
                </a:solidFill>
              </a:rPr>
              <a:t>u = U(0, 1)</a:t>
            </a:r>
          </a:p>
          <a:p>
            <a:pPr marL="38100" indent="0">
              <a:buNone/>
            </a:pPr>
            <a:r>
              <a:rPr lang="en-US" sz="3600" i="1" dirty="0">
                <a:solidFill>
                  <a:srgbClr val="00B050"/>
                </a:solidFill>
              </a:rPr>
              <a:t>	</a:t>
            </a:r>
            <a:r>
              <a:rPr lang="pl-PL" sz="3600" i="1" dirty="0">
                <a:solidFill>
                  <a:srgbClr val="00B050"/>
                </a:solidFill>
              </a:rPr>
              <a:t>return </a:t>
            </a:r>
            <a:r>
              <a:rPr lang="en-US" sz="3600" i="1" dirty="0">
                <a:solidFill>
                  <a:srgbClr val="00B050"/>
                </a:solidFill>
              </a:rPr>
              <a:t>−(1/λ)ln(</a:t>
            </a:r>
            <a:r>
              <a:rPr lang="en-US" altLang="zh-CN" sz="3600" i="1" dirty="0">
                <a:solidFill>
                  <a:srgbClr val="00B050"/>
                </a:solidFill>
              </a:rPr>
              <a:t>u</a:t>
            </a:r>
            <a:r>
              <a:rPr lang="en-US" sz="3600" i="1" dirty="0">
                <a:solidFill>
                  <a:srgbClr val="00B050"/>
                </a:solidFill>
              </a:rPr>
              <a:t>)</a:t>
            </a: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To simulate arbitrary variable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6312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The previous solution still works even if the random variable is partly discrete and partly continuous: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If F has a jump at b, then P(X = b) is the height of the jump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If F is flat at [b, c], then P(X = a) is 0 for any a in [b, c], and F</a:t>
            </a:r>
            <a:r>
              <a:rPr lang="en-US" sz="3600" baseline="30000" dirty="0"/>
              <a:t>-1</a:t>
            </a:r>
            <a:r>
              <a:rPr lang="en-US" sz="3600" dirty="0"/>
              <a:t> can be made to take any value in [b, c]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5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To simulate arbitrary variable (2) 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3" y="2057400"/>
            <a:ext cx="786701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8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36038" cy="4719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b="1" dirty="0"/>
              <a:t>Simulation</a:t>
            </a:r>
            <a:r>
              <a:rPr lang="en-US" sz="3600" dirty="0"/>
              <a:t>: to use a model to study what would happen in the real world</a:t>
            </a:r>
          </a:p>
          <a:p>
            <a:pPr marL="38100" indent="0">
              <a:buNone/>
            </a:pPr>
            <a:r>
              <a:rPr lang="en-US" sz="3600" b="1" dirty="0"/>
              <a:t>Monte Carlo methods</a:t>
            </a:r>
            <a:r>
              <a:rPr lang="en-US" sz="3600" dirty="0"/>
              <a:t>: computer simulations involving random numbers</a:t>
            </a:r>
          </a:p>
          <a:p>
            <a:pPr marL="38100" indent="0">
              <a:buNone/>
            </a:pPr>
            <a:r>
              <a:rPr lang="en-US" sz="3600" dirty="0"/>
              <a:t>Such a method requires </a:t>
            </a:r>
            <a:r>
              <a:rPr lang="en-US" sz="3600" b="1" i="1" dirty="0"/>
              <a:t>values of a random variable</a:t>
            </a:r>
            <a:r>
              <a:rPr lang="en-US" sz="3600" dirty="0"/>
              <a:t> with </a:t>
            </a:r>
            <a:r>
              <a:rPr lang="en-US" sz="3600" b="1" i="1" dirty="0"/>
              <a:t>a certain distribution</a:t>
            </a:r>
          </a:p>
          <a:p>
            <a:pPr marL="38100" indent="0">
              <a:buNone/>
            </a:pPr>
            <a:r>
              <a:rPr lang="en-US" sz="3600" dirty="0"/>
              <a:t>Example: coin tossing before a game</a:t>
            </a:r>
          </a:p>
          <a:p>
            <a:pPr marL="38100" indent="0">
              <a:buNone/>
            </a:pPr>
            <a:r>
              <a:rPr lang="en-US" sz="3600" dirty="0"/>
              <a:t>Simulation is from </a:t>
            </a:r>
            <a:r>
              <a:rPr lang="en-US" sz="3600" b="1" dirty="0"/>
              <a:t>Model</a:t>
            </a:r>
            <a:r>
              <a:rPr lang="en-US" sz="3600" dirty="0"/>
              <a:t> (</a:t>
            </a:r>
            <a:r>
              <a:rPr lang="en-US" sz="3600" i="1" dirty="0"/>
              <a:t>p</a:t>
            </a:r>
            <a:r>
              <a:rPr lang="en-US" sz="3600" dirty="0"/>
              <a:t>, </a:t>
            </a:r>
            <a:r>
              <a:rPr lang="en-US" sz="3600" i="1" dirty="0"/>
              <a:t>f</a:t>
            </a:r>
            <a:r>
              <a:rPr lang="en-US" sz="3600" dirty="0"/>
              <a:t>, or </a:t>
            </a:r>
            <a:r>
              <a:rPr lang="en-US" sz="3600" i="1" dirty="0"/>
              <a:t>F</a:t>
            </a:r>
            <a:r>
              <a:rPr lang="en-US" sz="3600" dirty="0"/>
              <a:t>) to </a:t>
            </a:r>
            <a:r>
              <a:rPr lang="en-US" sz="3600" b="1" dirty="0"/>
              <a:t>Data</a:t>
            </a: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8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7836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For a continuous random variable, if the </a:t>
            </a:r>
            <a:r>
              <a:rPr lang="en-US" sz="3600" dirty="0" err="1"/>
              <a:t>cdf</a:t>
            </a:r>
            <a:r>
              <a:rPr lang="en-US" sz="3600" dirty="0"/>
              <a:t> F(a) is not available, but the pdf f(a) is,  then the latter can be used to generate its values</a:t>
            </a:r>
          </a:p>
          <a:p>
            <a:pPr marL="38100" indent="0">
              <a:buNone/>
            </a:pPr>
            <a:r>
              <a:rPr lang="en-US" sz="3600" dirty="0"/>
              <a:t>Generating points (X, Y) in a region including f(a), while X any Y are both uniform. Among the points “under f(a)”, i.e., Y &lt; f(X), the X values roughly ha</a:t>
            </a:r>
            <a:r>
              <a:rPr lang="en-US" altLang="zh-CN" sz="3600" dirty="0"/>
              <a:t>ve</a:t>
            </a:r>
            <a:r>
              <a:rPr lang="en-US" sz="3600" dirty="0"/>
              <a:t> the density function f(a)</a:t>
            </a:r>
          </a:p>
          <a:p>
            <a:pPr marL="38100" indent="0">
              <a:buNone/>
            </a:pPr>
            <a:r>
              <a:rPr lang="en-US" sz="3600" dirty="0"/>
              <a:t>This is an example of </a:t>
            </a:r>
            <a:r>
              <a:rPr lang="en-US" sz="3600" dirty="0">
                <a:hlinkClick r:id="rId3"/>
              </a:rPr>
              <a:t>Monte Carlo method</a:t>
            </a: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7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 method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7836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2" y="2214882"/>
            <a:ext cx="7793038" cy="494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58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 method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7836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2397479"/>
            <a:ext cx="9233276" cy="3113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88" y="5693292"/>
            <a:ext cx="8961438" cy="78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53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783638" cy="4719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People waiting to get water from a pump. Let </a:t>
            </a:r>
            <a:r>
              <a:rPr lang="en-US" sz="3600" dirty="0" err="1"/>
              <a:t>T</a:t>
            </a:r>
            <a:r>
              <a:rPr lang="en-US" sz="3600" baseline="-25000" dirty="0" err="1"/>
              <a:t>i</a:t>
            </a:r>
            <a:r>
              <a:rPr lang="en-US" sz="3600" dirty="0"/>
              <a:t> be the inter-arrival time between the </a:t>
            </a:r>
            <a:r>
              <a:rPr lang="en-US" sz="3600" i="1" dirty="0" err="1"/>
              <a:t>i</a:t>
            </a:r>
            <a:r>
              <a:rPr lang="en-US" sz="3600" dirty="0" err="1"/>
              <a:t>th</a:t>
            </a:r>
            <a:r>
              <a:rPr lang="en-US" sz="3600" dirty="0"/>
              <a:t> customer and the previous one, so</a:t>
            </a:r>
          </a:p>
          <a:p>
            <a:pPr marL="38100" indent="0">
              <a:buNone/>
            </a:pPr>
            <a:r>
              <a:rPr lang="en-US" sz="3600" dirty="0"/>
              <a:t>Customers arrival:       T</a:t>
            </a:r>
            <a:r>
              <a:rPr lang="en-US" sz="3600" baseline="-25000" dirty="0"/>
              <a:t>1</a:t>
            </a:r>
            <a:r>
              <a:rPr lang="en-US" sz="3600" dirty="0"/>
              <a:t>,  T</a:t>
            </a:r>
            <a:r>
              <a:rPr lang="en-US" sz="3600" baseline="-25000" dirty="0"/>
              <a:t>1</a:t>
            </a:r>
            <a:r>
              <a:rPr lang="en-US" sz="3600" dirty="0"/>
              <a:t>+T</a:t>
            </a:r>
            <a:r>
              <a:rPr lang="en-US" sz="3600" baseline="-25000" dirty="0"/>
              <a:t>2</a:t>
            </a:r>
            <a:r>
              <a:rPr lang="en-US" sz="3600" dirty="0"/>
              <a:t>, T</a:t>
            </a:r>
            <a:r>
              <a:rPr lang="en-US" sz="3600" baseline="-25000" dirty="0"/>
              <a:t>1</a:t>
            </a:r>
            <a:r>
              <a:rPr lang="en-US" sz="3600" dirty="0"/>
              <a:t>+T</a:t>
            </a:r>
            <a:r>
              <a:rPr lang="en-US" sz="3600" baseline="-25000" dirty="0"/>
              <a:t>2</a:t>
            </a:r>
            <a:r>
              <a:rPr lang="en-US" sz="3600" dirty="0"/>
              <a:t>+T</a:t>
            </a:r>
            <a:r>
              <a:rPr lang="en-US" sz="3600" baseline="-25000" dirty="0"/>
              <a:t>3</a:t>
            </a:r>
            <a:r>
              <a:rPr lang="en-US" sz="3600" dirty="0"/>
              <a:t>, ...</a:t>
            </a:r>
          </a:p>
          <a:p>
            <a:pPr marL="38100" indent="0">
              <a:buNone/>
            </a:pPr>
            <a:r>
              <a:rPr lang="en-US" sz="3600" dirty="0"/>
              <a:t>Their service times:     S</a:t>
            </a:r>
            <a:r>
              <a:rPr lang="en-US" sz="3600" baseline="-25000" dirty="0"/>
              <a:t>1</a:t>
            </a:r>
            <a:r>
              <a:rPr lang="en-US" sz="3600" dirty="0"/>
              <a:t>,  S</a:t>
            </a:r>
            <a:r>
              <a:rPr lang="en-US" sz="3600" baseline="-25000" dirty="0"/>
              <a:t>2</a:t>
            </a:r>
            <a:r>
              <a:rPr lang="en-US" sz="3600" dirty="0"/>
              <a:t>,       S</a:t>
            </a:r>
            <a:r>
              <a:rPr lang="en-US" sz="3600" baseline="-25000" dirty="0"/>
              <a:t>3</a:t>
            </a:r>
            <a:r>
              <a:rPr lang="en-US" sz="3600" dirty="0"/>
              <a:t>,            ...</a:t>
            </a:r>
          </a:p>
          <a:p>
            <a:pPr marL="38100" indent="0">
              <a:buNone/>
            </a:pPr>
            <a:r>
              <a:rPr lang="en-US" sz="3600" dirty="0"/>
              <a:t>The pump capacity v is a model parameter to be determined, and S</a:t>
            </a:r>
            <a:r>
              <a:rPr lang="en-US" sz="3600" baseline="-25000" dirty="0"/>
              <a:t>i</a:t>
            </a:r>
            <a:r>
              <a:rPr lang="en-US" sz="3600" dirty="0"/>
              <a:t> = </a:t>
            </a:r>
            <a:r>
              <a:rPr lang="en-US" sz="3600" dirty="0" err="1"/>
              <a:t>R</a:t>
            </a:r>
            <a:r>
              <a:rPr lang="en-US" sz="3600" baseline="-25000" dirty="0" err="1"/>
              <a:t>i</a:t>
            </a:r>
            <a:r>
              <a:rPr lang="en-US" sz="3600" dirty="0"/>
              <a:t> / v for all </a:t>
            </a:r>
            <a:r>
              <a:rPr lang="en-US" sz="3600" i="1" dirty="0" err="1"/>
              <a:t>i</a:t>
            </a:r>
            <a:r>
              <a:rPr lang="en-US" sz="3600" dirty="0"/>
              <a:t>, where </a:t>
            </a:r>
            <a:r>
              <a:rPr lang="en-US" sz="3600" dirty="0" err="1"/>
              <a:t>R</a:t>
            </a:r>
            <a:r>
              <a:rPr lang="en-US" sz="3600" baseline="-25000" dirty="0" err="1"/>
              <a:t>i</a:t>
            </a:r>
            <a:r>
              <a:rPr lang="en-US" sz="3600" dirty="0"/>
              <a:t> is the demand of the </a:t>
            </a:r>
            <a:r>
              <a:rPr lang="en-US" sz="3600" i="1" dirty="0" err="1"/>
              <a:t>i</a:t>
            </a:r>
            <a:r>
              <a:rPr lang="en-US" sz="3600" dirty="0" err="1"/>
              <a:t>th</a:t>
            </a:r>
            <a:r>
              <a:rPr lang="en-US" sz="3600" dirty="0"/>
              <a:t> customer.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27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819400"/>
            <a:ext cx="8961438" cy="4719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An analysis of the situation leads to the following assumptions:</a:t>
            </a:r>
          </a:p>
          <a:p>
            <a:pPr marL="38100" indent="0">
              <a:buNone/>
            </a:pPr>
            <a:r>
              <a:rPr lang="en-US" sz="3600" dirty="0"/>
              <a:t>Inter-arrival times: every </a:t>
            </a:r>
            <a:r>
              <a:rPr lang="en-US" sz="3600" dirty="0" err="1"/>
              <a:t>T</a:t>
            </a:r>
            <a:r>
              <a:rPr lang="en-US" sz="3600" baseline="-25000" dirty="0" err="1"/>
              <a:t>i</a:t>
            </a:r>
            <a:r>
              <a:rPr lang="en-US" sz="3600" dirty="0"/>
              <a:t> has an </a:t>
            </a:r>
            <a:r>
              <a:rPr lang="en-US" sz="3600" dirty="0" err="1"/>
              <a:t>Exp</a:t>
            </a:r>
            <a:r>
              <a:rPr lang="en-US" sz="3600" dirty="0"/>
              <a:t>(0.5) distribution (minutes)</a:t>
            </a:r>
          </a:p>
          <a:p>
            <a:pPr marL="38100" indent="0">
              <a:buNone/>
            </a:pPr>
            <a:r>
              <a:rPr lang="en-US" sz="3600" dirty="0"/>
              <a:t>Service requirement: every R</a:t>
            </a:r>
            <a:r>
              <a:rPr lang="en-US" sz="3600" baseline="-25000" dirty="0"/>
              <a:t>i</a:t>
            </a:r>
            <a:r>
              <a:rPr lang="en-US" sz="3600" dirty="0"/>
              <a:t> has a U(2, 5) distribution (liters)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3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10" y="2209800"/>
            <a:ext cx="8961438" cy="1295400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Let W</a:t>
            </a:r>
            <a:r>
              <a:rPr lang="en-US" sz="3600" baseline="-25000" dirty="0"/>
              <a:t>i</a:t>
            </a:r>
            <a:r>
              <a:rPr lang="en-US" sz="3600" dirty="0"/>
              <a:t> be the waiting time of the </a:t>
            </a:r>
            <a:r>
              <a:rPr lang="en-US" sz="3600" i="1" dirty="0" err="1"/>
              <a:t>i</a:t>
            </a:r>
            <a:r>
              <a:rPr lang="en-US" sz="3600" dirty="0" err="1"/>
              <a:t>th</a:t>
            </a:r>
            <a:r>
              <a:rPr lang="en-US" sz="3600" dirty="0"/>
              <a:t> customer:</a:t>
            </a:r>
          </a:p>
          <a:p>
            <a:pPr marL="38100" indent="0">
              <a:buNone/>
            </a:pPr>
            <a:r>
              <a:rPr lang="en-US" sz="3600" dirty="0"/>
              <a:t>    W</a:t>
            </a:r>
            <a:r>
              <a:rPr lang="en-US" sz="3600" baseline="-25000" dirty="0"/>
              <a:t>i</a:t>
            </a:r>
            <a:r>
              <a:rPr lang="en-US" sz="3600" dirty="0"/>
              <a:t> = max{W</a:t>
            </a:r>
            <a:r>
              <a:rPr lang="en-US" sz="3600" baseline="-25000" dirty="0"/>
              <a:t>i-1</a:t>
            </a:r>
            <a:r>
              <a:rPr lang="en-US" sz="3600" dirty="0"/>
              <a:t> + S</a:t>
            </a:r>
            <a:r>
              <a:rPr lang="en-US" sz="3600" baseline="-25000" dirty="0"/>
              <a:t>i-1</a:t>
            </a:r>
            <a:r>
              <a:rPr lang="en-US" sz="3600" dirty="0"/>
              <a:t> − </a:t>
            </a:r>
            <a:r>
              <a:rPr lang="en-US" sz="3600" dirty="0" err="1"/>
              <a:t>T</a:t>
            </a:r>
            <a:r>
              <a:rPr lang="en-US" sz="3600" baseline="-25000" dirty="0" err="1"/>
              <a:t>i</a:t>
            </a:r>
            <a:r>
              <a:rPr lang="en-US" sz="3600" dirty="0"/>
              <a:t>, 0}.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B89C0-073C-4915-B3DC-C70398418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" y="5369777"/>
            <a:ext cx="7315200" cy="17864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D2E7C3-399F-4A35-AA95-E4EB426E3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88" y="3713762"/>
            <a:ext cx="7885112" cy="158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 (4)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57400"/>
            <a:ext cx="805725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00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 (5)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57400"/>
            <a:ext cx="8723312" cy="479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55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Simulation example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819400"/>
            <a:ext cx="9158704" cy="3581400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When the pump capacity is 2 (liters/minute),</a:t>
            </a:r>
          </a:p>
          <a:p>
            <a:pPr marL="38100" indent="0">
              <a:buNone/>
            </a:pPr>
            <a:r>
              <a:rPr lang="en-US" sz="3600" dirty="0"/>
              <a:t>the average waiting time is around 2.0 (minutes)</a:t>
            </a:r>
          </a:p>
          <a:p>
            <a:pPr marL="38100" indent="0">
              <a:buNone/>
            </a:pPr>
            <a:r>
              <a:rPr lang="en-US" sz="3600" dirty="0"/>
              <a:t>When the pump capacity is 3 (liters/minute)</a:t>
            </a:r>
          </a:p>
          <a:p>
            <a:pPr marL="38100" indent="0">
              <a:buNone/>
            </a:pPr>
            <a:r>
              <a:rPr lang="en-US" sz="3600" dirty="0"/>
              <a:t>the average waiting time is around 0.5 (minutes)</a:t>
            </a:r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4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A256-00C3-41FB-8857-9D6E2ACF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83AF-9EA0-4C8E-9887-7CEF6198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62" y="2590800"/>
            <a:ext cx="8961438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</a:t>
            </a:r>
            <a:r>
              <a:rPr lang="en-US" altLang="zh-CN" sz="3600" b="1" dirty="0"/>
              <a:t>Using a coin </a:t>
            </a:r>
            <a:r>
              <a:rPr lang="en-US" altLang="zh-CN" sz="3600" dirty="0"/>
              <a:t>to simulate a discrete random variable with N equally probable values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</a:t>
            </a:r>
            <a:r>
              <a:rPr lang="en-US" sz="3600" b="1" dirty="0"/>
              <a:t>Using U(0, 1) to simulate a random variable </a:t>
            </a:r>
          </a:p>
          <a:p>
            <a:pPr marL="77469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Ber, Bin, Geo, </a:t>
            </a:r>
            <a:r>
              <a:rPr lang="en-US" sz="3600" dirty="0" err="1"/>
              <a:t>NegBin</a:t>
            </a:r>
            <a:endParaRPr lang="en-US" sz="3600" dirty="0"/>
          </a:p>
          <a:p>
            <a:pPr marL="77469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Given p(x), f(x), or F(x)</a:t>
            </a:r>
          </a:p>
          <a:p>
            <a:pPr marL="0" indent="0">
              <a:buNone/>
            </a:pPr>
            <a:r>
              <a:rPr lang="en-US" sz="3600" dirty="0"/>
              <a:t>3. </a:t>
            </a:r>
            <a:r>
              <a:rPr lang="en-US" sz="3600" b="1"/>
              <a:t>Use </a:t>
            </a:r>
            <a:r>
              <a:rPr lang="en-US" sz="3600" b="1" dirty="0"/>
              <a:t>case of problem-solving by simulation</a:t>
            </a:r>
            <a:endParaRPr lang="en-US" sz="36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D2870-20D5-495A-82EE-8E1EAE92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6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generator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A device that generates numbers that can be seen as the realization of a random variable</a:t>
            </a:r>
          </a:p>
          <a:p>
            <a:pPr marL="38100" indent="0">
              <a:buNone/>
            </a:pPr>
            <a:r>
              <a:rPr lang="en-US" sz="3600" dirty="0"/>
              <a:t>Examples: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A fair coin is </a:t>
            </a:r>
            <a:r>
              <a:rPr lang="en-US" sz="3600" dirty="0" err="1"/>
              <a:t>Ber</a:t>
            </a:r>
            <a:r>
              <a:rPr lang="en-US" sz="3600" dirty="0"/>
              <a:t>(0.5)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A fair die generates {1,2,3,4,5,6} evenly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A </a:t>
            </a:r>
            <a:r>
              <a:rPr lang="en-US" sz="3600" dirty="0">
                <a:hlinkClick r:id="rId3"/>
              </a:rPr>
              <a:t>table of random numbers</a:t>
            </a:r>
            <a:r>
              <a:rPr lang="en-US" sz="3600" dirty="0"/>
              <a:t>, Table A1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A </a:t>
            </a:r>
            <a:r>
              <a:rPr lang="en-US" sz="3600" dirty="0">
                <a:hlinkClick r:id="rId4"/>
              </a:rPr>
              <a:t>program</a:t>
            </a:r>
            <a:r>
              <a:rPr lang="en-US" sz="3600" dirty="0"/>
              <a:t> that generates random values</a:t>
            </a: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9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one distribution into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49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How to generate random numbers of one distribution from those of another?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To simulate a fair coin with a fair die 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To simulate an even distribution on {</a:t>
            </a:r>
            <a:r>
              <a:rPr lang="en-US" sz="3600" dirty="0" err="1"/>
              <a:t>a,b,c,d</a:t>
            </a:r>
            <a:r>
              <a:rPr lang="en-US" sz="3600" dirty="0"/>
              <a:t>} with a fair coin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To simulate a fair die with a fair coin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r>
              <a:rPr lang="en-US" sz="3600" dirty="0"/>
              <a:t>To simulate a fair coin with a unfair coin </a:t>
            </a: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01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get </a:t>
            </a:r>
            <a:r>
              <a:rPr lang="en-US" dirty="0" err="1"/>
              <a:t>Ber</a:t>
            </a:r>
            <a:r>
              <a:rPr lang="en-US" dirty="0"/>
              <a:t>(p) from U(0,1)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81" y="2397479"/>
            <a:ext cx="96361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DEA5D317-09B4-44D4-A4E1-3D4C54BADE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3429000"/>
            <a:ext cx="6019800" cy="130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0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478838" cy="46431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Pseudocode describes an algorithm in a semi-formal format</a:t>
            </a:r>
          </a:p>
          <a:p>
            <a:pPr marL="38100" indent="0">
              <a:buNone/>
            </a:pPr>
            <a:r>
              <a:rPr lang="en-US" sz="3600" dirty="0"/>
              <a:t>Example: </a:t>
            </a:r>
          </a:p>
          <a:p>
            <a:pPr marL="546095" lvl="2" indent="0">
              <a:buNone/>
            </a:pPr>
            <a:r>
              <a:rPr lang="en-US" sz="3200" i="1" dirty="0" err="1">
                <a:solidFill>
                  <a:srgbClr val="00B050"/>
                </a:solidFill>
                <a:cs typeface="Arial" panose="020B0604020202020204" pitchFamily="34" charset="0"/>
              </a:rPr>
              <a:t>Ber</a:t>
            </a:r>
            <a:r>
              <a:rPr lang="en-US" sz="3200" i="1" dirty="0">
                <a:solidFill>
                  <a:srgbClr val="00B050"/>
                </a:solidFill>
                <a:cs typeface="Arial" panose="020B0604020202020204" pitchFamily="34" charset="0"/>
              </a:rPr>
              <a:t>(p)</a:t>
            </a:r>
          </a:p>
          <a:p>
            <a:pPr marL="546095" lvl="2" indent="0">
              <a:buNone/>
            </a:pPr>
            <a:r>
              <a:rPr lang="en-US" sz="3200" i="1" dirty="0">
                <a:solidFill>
                  <a:srgbClr val="00B050"/>
                </a:solidFill>
                <a:cs typeface="Arial" panose="020B0604020202020204" pitchFamily="34" charset="0"/>
              </a:rPr>
              <a:t>    u = U(0, 1)</a:t>
            </a:r>
          </a:p>
          <a:p>
            <a:pPr marL="546095" lvl="2" indent="0">
              <a:buNone/>
            </a:pPr>
            <a:r>
              <a:rPr lang="en-US" sz="3200" i="1" dirty="0">
                <a:solidFill>
                  <a:srgbClr val="00B050"/>
                </a:solidFill>
                <a:cs typeface="Arial" panose="020B0604020202020204" pitchFamily="34" charset="0"/>
              </a:rPr>
              <a:t>    if (u &lt; p)</a:t>
            </a:r>
          </a:p>
          <a:p>
            <a:pPr marL="546095" lvl="2" indent="0">
              <a:buNone/>
            </a:pPr>
            <a:r>
              <a:rPr lang="en-US" sz="3200" i="1" dirty="0">
                <a:solidFill>
                  <a:srgbClr val="00B050"/>
                </a:solidFill>
                <a:cs typeface="Arial" panose="020B0604020202020204" pitchFamily="34" charset="0"/>
              </a:rPr>
              <a:t>        return 1</a:t>
            </a:r>
          </a:p>
          <a:p>
            <a:pPr marL="546095" lvl="2" indent="0">
              <a:buNone/>
            </a:pPr>
            <a:r>
              <a:rPr lang="en-US" sz="3200" i="1" dirty="0">
                <a:solidFill>
                  <a:srgbClr val="00B050"/>
                </a:solidFill>
                <a:cs typeface="Arial" panose="020B0604020202020204" pitchFamily="34" charset="0"/>
              </a:rPr>
              <a:t>    return 0</a:t>
            </a:r>
            <a:endParaRPr lang="en-US" sz="3200" dirty="0">
              <a:solidFill>
                <a:srgbClr val="00B050"/>
              </a:solidFill>
            </a:endParaRP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71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generate 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Bin(n, p) can be generated using a for-loop to sum n Ber(p)</a:t>
            </a:r>
          </a:p>
          <a:p>
            <a:pPr marL="38100" indent="0">
              <a:buNone/>
            </a:pPr>
            <a:r>
              <a:rPr lang="en-US" sz="3600" dirty="0"/>
              <a:t>Pseudocode: 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Bin(n, p)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count = 0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for(n)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     count = count + Ber(p)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return count</a:t>
            </a:r>
            <a:endParaRPr lang="en-US" sz="3200" dirty="0">
              <a:solidFill>
                <a:srgbClr val="00B050"/>
              </a:solidFill>
            </a:endParaRPr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96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generate Geo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Geo(p) can be generated using a while-loop to count the number of Ber(p) until the first 1 is obtained</a:t>
            </a:r>
          </a:p>
          <a:p>
            <a:pPr marL="38100" indent="0">
              <a:buNone/>
            </a:pPr>
            <a:r>
              <a:rPr lang="en-US" sz="3600" dirty="0"/>
              <a:t>Pseudocode: 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Geo(p)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count = 1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while (Ber(p) == 0)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     count++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return count</a:t>
            </a:r>
            <a:endParaRPr lang="en-US" sz="3200" dirty="0">
              <a:solidFill>
                <a:srgbClr val="00B050"/>
              </a:solidFill>
            </a:endParaRP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generate </a:t>
            </a:r>
            <a:r>
              <a:rPr lang="en-US" dirty="0" err="1"/>
              <a:t>NegBin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 err="1"/>
              <a:t>NegBin</a:t>
            </a:r>
            <a:r>
              <a:rPr lang="en-US" sz="3600" dirty="0"/>
              <a:t>(n, p) can be generated using a while-loop to count the number of Ber(p) until the nth 1 is obtained, or a for-loop to sum n Geo(p)</a:t>
            </a:r>
          </a:p>
          <a:p>
            <a:pPr marL="38100" indent="0">
              <a:buNone/>
            </a:pPr>
            <a:r>
              <a:rPr lang="en-US" sz="3600" dirty="0"/>
              <a:t>Pseudocode: </a:t>
            </a:r>
          </a:p>
          <a:p>
            <a:pPr marL="546095" lvl="2" indent="0">
              <a:buNone/>
            </a:pPr>
            <a:r>
              <a:rPr lang="en-US" sz="3200" dirty="0" err="1">
                <a:solidFill>
                  <a:srgbClr val="00B050"/>
                </a:solidFill>
                <a:cs typeface="Arial" panose="020B0604020202020204" pitchFamily="34" charset="0"/>
              </a:rPr>
              <a:t>NegBin</a:t>
            </a: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(n, p)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count = 0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for(n)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     count = count + Geo(p)</a:t>
            </a:r>
          </a:p>
          <a:p>
            <a:pPr marL="546095" lvl="2" indent="0">
              <a:buNone/>
            </a:pPr>
            <a:r>
              <a:rPr lang="en-US" sz="3200" dirty="0">
                <a:solidFill>
                  <a:srgbClr val="00B050"/>
                </a:solidFill>
                <a:cs typeface="Arial" panose="020B0604020202020204" pitchFamily="34" charset="0"/>
              </a:rPr>
              <a:t>    return count</a:t>
            </a:r>
            <a:endParaRPr lang="en-US" sz="3200" dirty="0">
              <a:solidFill>
                <a:srgbClr val="00B050"/>
              </a:solidFill>
            </a:endParaRPr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096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9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2791</TotalTime>
  <Words>1488</Words>
  <Application>Microsoft Office PowerPoint</Application>
  <PresentationFormat>Custom</PresentationFormat>
  <Paragraphs>257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宋体</vt:lpstr>
      <vt:lpstr>Arial</vt:lpstr>
      <vt:lpstr>Calibri</vt:lpstr>
      <vt:lpstr>Calibri Light</vt:lpstr>
      <vt:lpstr>Tahoma</vt:lpstr>
      <vt:lpstr>Metropolitan</vt:lpstr>
      <vt:lpstr>Probability and Statistics for Computer Scientists Third Edition, By Michael Baron  Section 5.2: Simulation of Random Variables   CIS 2033. Computational Probability and Statistics Pei Wang</vt:lpstr>
      <vt:lpstr>Simulation</vt:lpstr>
      <vt:lpstr>Random number generator </vt:lpstr>
      <vt:lpstr>Turn one distribution into another</vt:lpstr>
      <vt:lpstr>To get Ber(p) from U(0,1)</vt:lpstr>
      <vt:lpstr>Pseudocode</vt:lpstr>
      <vt:lpstr>To generate Bin</vt:lpstr>
      <vt:lpstr>To generate Geo</vt:lpstr>
      <vt:lpstr>To generate NegBin</vt:lpstr>
      <vt:lpstr>To simulate discrete variable </vt:lpstr>
      <vt:lpstr>To simulate discrete variable (2) </vt:lpstr>
      <vt:lpstr>To simulate discrete variable (3) </vt:lpstr>
      <vt:lpstr>To simulate discrete variable (4) </vt:lpstr>
      <vt:lpstr>The inverse function of cdf</vt:lpstr>
      <vt:lpstr>To simulate continuous variable </vt:lpstr>
      <vt:lpstr>To simulate U(a, b)  </vt:lpstr>
      <vt:lpstr>To simulate Exp(λ) </vt:lpstr>
      <vt:lpstr>To simulate arbitrary variable </vt:lpstr>
      <vt:lpstr>To simulate arbitrary variable (2) </vt:lpstr>
      <vt:lpstr>Rejection method</vt:lpstr>
      <vt:lpstr>Rejection method (2)</vt:lpstr>
      <vt:lpstr>Rejection method (3)</vt:lpstr>
      <vt:lpstr>Simulation example</vt:lpstr>
      <vt:lpstr>Simulation example (2)</vt:lpstr>
      <vt:lpstr>Simulation example (3)</vt:lpstr>
      <vt:lpstr>Simulation example (4)</vt:lpstr>
      <vt:lpstr>Simulation example (5)</vt:lpstr>
      <vt:lpstr>Simulation example (6)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Pei Wang</cp:lastModifiedBy>
  <cp:revision>234</cp:revision>
  <dcterms:created xsi:type="dcterms:W3CDTF">2004-05-06T09:28:21Z</dcterms:created>
  <dcterms:modified xsi:type="dcterms:W3CDTF">2021-10-21T14:36:42Z</dcterms:modified>
</cp:coreProperties>
</file>