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5" r:id="rId1"/>
  </p:sldMasterIdLst>
  <p:notesMasterIdLst>
    <p:notesMasterId r:id="rId64"/>
  </p:notesMasterIdLst>
  <p:sldIdLst>
    <p:sldId id="256" r:id="rId2"/>
    <p:sldId id="434" r:id="rId3"/>
    <p:sldId id="273" r:id="rId4"/>
    <p:sldId id="447" r:id="rId5"/>
    <p:sldId id="359" r:id="rId6"/>
    <p:sldId id="435" r:id="rId7"/>
    <p:sldId id="360" r:id="rId8"/>
    <p:sldId id="361" r:id="rId9"/>
    <p:sldId id="362" r:id="rId10"/>
    <p:sldId id="363" r:id="rId11"/>
    <p:sldId id="364" r:id="rId12"/>
    <p:sldId id="366" r:id="rId13"/>
    <p:sldId id="367" r:id="rId14"/>
    <p:sldId id="376" r:id="rId15"/>
    <p:sldId id="375" r:id="rId16"/>
    <p:sldId id="378" r:id="rId17"/>
    <p:sldId id="377" r:id="rId18"/>
    <p:sldId id="379" r:id="rId19"/>
    <p:sldId id="384" r:id="rId20"/>
    <p:sldId id="422" r:id="rId21"/>
    <p:sldId id="423" r:id="rId22"/>
    <p:sldId id="394" r:id="rId23"/>
    <p:sldId id="395" r:id="rId24"/>
    <p:sldId id="396" r:id="rId25"/>
    <p:sldId id="425" r:id="rId26"/>
    <p:sldId id="436" r:id="rId27"/>
    <p:sldId id="397" r:id="rId28"/>
    <p:sldId id="437" r:id="rId29"/>
    <p:sldId id="400" r:id="rId30"/>
    <p:sldId id="402" r:id="rId31"/>
    <p:sldId id="439" r:id="rId32"/>
    <p:sldId id="440" r:id="rId33"/>
    <p:sldId id="438" r:id="rId34"/>
    <p:sldId id="405" r:id="rId35"/>
    <p:sldId id="406" r:id="rId36"/>
    <p:sldId id="428" r:id="rId37"/>
    <p:sldId id="449" r:id="rId38"/>
    <p:sldId id="408" r:id="rId39"/>
    <p:sldId id="407" r:id="rId40"/>
    <p:sldId id="409" r:id="rId41"/>
    <p:sldId id="421" r:id="rId42"/>
    <p:sldId id="430" r:id="rId43"/>
    <p:sldId id="431" r:id="rId44"/>
    <p:sldId id="410" r:id="rId45"/>
    <p:sldId id="411" r:id="rId46"/>
    <p:sldId id="448" r:id="rId47"/>
    <p:sldId id="412" r:id="rId48"/>
    <p:sldId id="390" r:id="rId49"/>
    <p:sldId id="414" r:id="rId50"/>
    <p:sldId id="443" r:id="rId51"/>
    <p:sldId id="415" r:id="rId52"/>
    <p:sldId id="416" r:id="rId53"/>
    <p:sldId id="417" r:id="rId54"/>
    <p:sldId id="444" r:id="rId55"/>
    <p:sldId id="446" r:id="rId56"/>
    <p:sldId id="445" r:id="rId57"/>
    <p:sldId id="418" r:id="rId58"/>
    <p:sldId id="419" r:id="rId59"/>
    <p:sldId id="420" r:id="rId60"/>
    <p:sldId id="426" r:id="rId61"/>
    <p:sldId id="432" r:id="rId62"/>
    <p:sldId id="433" r:id="rId63"/>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FF"/>
    <a:srgbClr val="FFC8C8"/>
    <a:srgbClr val="64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0929"/>
  </p:normalViewPr>
  <p:slideViewPr>
    <p:cSldViewPr>
      <p:cViewPr varScale="1">
        <p:scale>
          <a:sx n="82" d="100"/>
          <a:sy n="82" d="100"/>
        </p:scale>
        <p:origin x="81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4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 Wang" userId="efced5f0-5fb3-403a-87a2-185169d47240" providerId="ADAL" clId="{51CCCE3E-7190-4D53-B23D-9955B2BB2EBA}"/>
    <pc:docChg chg="undo redo custSel delSld modSld">
      <pc:chgData name="Pei Wang" userId="efced5f0-5fb3-403a-87a2-185169d47240" providerId="ADAL" clId="{51CCCE3E-7190-4D53-B23D-9955B2BB2EBA}" dt="2021-09-24T20:16:46.254" v="57" actId="729"/>
      <pc:docMkLst>
        <pc:docMk/>
      </pc:docMkLst>
      <pc:sldChg chg="modSp mod">
        <pc:chgData name="Pei Wang" userId="efced5f0-5fb3-403a-87a2-185169d47240" providerId="ADAL" clId="{51CCCE3E-7190-4D53-B23D-9955B2BB2EBA}" dt="2021-09-20T23:33:40.602" v="51" actId="207"/>
        <pc:sldMkLst>
          <pc:docMk/>
          <pc:sldMk cId="2091332877" sldId="402"/>
        </pc:sldMkLst>
        <pc:graphicFrameChg chg="modGraphic">
          <ac:chgData name="Pei Wang" userId="efced5f0-5fb3-403a-87a2-185169d47240" providerId="ADAL" clId="{51CCCE3E-7190-4D53-B23D-9955B2BB2EBA}" dt="2021-09-20T23:33:28.141" v="50" actId="207"/>
          <ac:graphicFrameMkLst>
            <pc:docMk/>
            <pc:sldMk cId="2091332877" sldId="402"/>
            <ac:graphicFrameMk id="5" creationId="{4FCA7FB6-80BE-44CE-AAD5-6E9CC4C8543D}"/>
          </ac:graphicFrameMkLst>
        </pc:graphicFrameChg>
        <pc:graphicFrameChg chg="modGraphic">
          <ac:chgData name="Pei Wang" userId="efced5f0-5fb3-403a-87a2-185169d47240" providerId="ADAL" clId="{51CCCE3E-7190-4D53-B23D-9955B2BB2EBA}" dt="2021-09-20T23:33:40.602" v="51" actId="207"/>
          <ac:graphicFrameMkLst>
            <pc:docMk/>
            <pc:sldMk cId="2091332877" sldId="402"/>
            <ac:graphicFrameMk id="7" creationId="{8400A98C-95A8-4D9D-B6B9-5515B2E485CF}"/>
          </ac:graphicFrameMkLst>
        </pc:graphicFrameChg>
      </pc:sldChg>
      <pc:sldChg chg="modSp mod">
        <pc:chgData name="Pei Wang" userId="efced5f0-5fb3-403a-87a2-185169d47240" providerId="ADAL" clId="{51CCCE3E-7190-4D53-B23D-9955B2BB2EBA}" dt="2021-09-20T23:27:43.599" v="43" actId="20577"/>
        <pc:sldMkLst>
          <pc:docMk/>
          <pc:sldMk cId="1115817444" sldId="425"/>
        </pc:sldMkLst>
        <pc:graphicFrameChg chg="mod modGraphic">
          <ac:chgData name="Pei Wang" userId="efced5f0-5fb3-403a-87a2-185169d47240" providerId="ADAL" clId="{51CCCE3E-7190-4D53-B23D-9955B2BB2EBA}" dt="2021-09-20T23:27:43.599" v="43" actId="20577"/>
          <ac:graphicFrameMkLst>
            <pc:docMk/>
            <pc:sldMk cId="1115817444" sldId="425"/>
            <ac:graphicFrameMk id="5" creationId="{EC80BD40-316E-4AF3-B37C-CD5103DA7394}"/>
          </ac:graphicFrameMkLst>
        </pc:graphicFrameChg>
      </pc:sldChg>
      <pc:sldChg chg="modSp">
        <pc:chgData name="Pei Wang" userId="efced5f0-5fb3-403a-87a2-185169d47240" providerId="ADAL" clId="{51CCCE3E-7190-4D53-B23D-9955B2BB2EBA}" dt="2021-09-20T23:30:04.403" v="49" actId="20577"/>
        <pc:sldMkLst>
          <pc:docMk/>
          <pc:sldMk cId="1318995345" sldId="436"/>
        </pc:sldMkLst>
        <pc:spChg chg="mod">
          <ac:chgData name="Pei Wang" userId="efced5f0-5fb3-403a-87a2-185169d47240" providerId="ADAL" clId="{51CCCE3E-7190-4D53-B23D-9955B2BB2EBA}" dt="2021-09-20T23:30:04.403" v="49" actId="20577"/>
          <ac:spMkLst>
            <pc:docMk/>
            <pc:sldMk cId="1318995345" sldId="436"/>
            <ac:spMk id="3" creationId="{00000000-0000-0000-0000-000000000000}"/>
          </ac:spMkLst>
        </pc:spChg>
      </pc:sldChg>
      <pc:sldChg chg="modSp mod">
        <pc:chgData name="Pei Wang" userId="efced5f0-5fb3-403a-87a2-185169d47240" providerId="ADAL" clId="{51CCCE3E-7190-4D53-B23D-9955B2BB2EBA}" dt="2021-09-20T23:34:41.062" v="56" actId="207"/>
        <pc:sldMkLst>
          <pc:docMk/>
          <pc:sldMk cId="1453040110" sldId="440"/>
        </pc:sldMkLst>
        <pc:spChg chg="mod">
          <ac:chgData name="Pei Wang" userId="efced5f0-5fb3-403a-87a2-185169d47240" providerId="ADAL" clId="{51CCCE3E-7190-4D53-B23D-9955B2BB2EBA}" dt="2021-09-20T23:34:34.259" v="55" actId="207"/>
          <ac:spMkLst>
            <pc:docMk/>
            <pc:sldMk cId="1453040110" sldId="440"/>
            <ac:spMk id="12" creationId="{2B32DC13-A20B-4388-8E04-0E772B67C70D}"/>
          </ac:spMkLst>
        </pc:spChg>
        <pc:spChg chg="mod">
          <ac:chgData name="Pei Wang" userId="efced5f0-5fb3-403a-87a2-185169d47240" providerId="ADAL" clId="{51CCCE3E-7190-4D53-B23D-9955B2BB2EBA}" dt="2021-09-20T23:34:18.994" v="53" actId="207"/>
          <ac:spMkLst>
            <pc:docMk/>
            <pc:sldMk cId="1453040110" sldId="440"/>
            <ac:spMk id="13" creationId="{1E4E2C4C-12B9-4BD4-939A-B2FB3D3A4EE9}"/>
          </ac:spMkLst>
        </pc:spChg>
        <pc:graphicFrameChg chg="modGraphic">
          <ac:chgData name="Pei Wang" userId="efced5f0-5fb3-403a-87a2-185169d47240" providerId="ADAL" clId="{51CCCE3E-7190-4D53-B23D-9955B2BB2EBA}" dt="2021-09-20T23:34:41.062" v="56" actId="207"/>
          <ac:graphicFrameMkLst>
            <pc:docMk/>
            <pc:sldMk cId="1453040110" sldId="440"/>
            <ac:graphicFrameMk id="9" creationId="{885C5826-EF10-4E33-A992-654632705C56}"/>
          </ac:graphicFrameMkLst>
        </pc:graphicFrameChg>
        <pc:graphicFrameChg chg="modGraphic">
          <ac:chgData name="Pei Wang" userId="efced5f0-5fb3-403a-87a2-185169d47240" providerId="ADAL" clId="{51CCCE3E-7190-4D53-B23D-9955B2BB2EBA}" dt="2021-09-20T23:34:12.486" v="52" actId="207"/>
          <ac:graphicFrameMkLst>
            <pc:docMk/>
            <pc:sldMk cId="1453040110" sldId="440"/>
            <ac:graphicFrameMk id="11" creationId="{D9DDFECD-55A9-4ECD-BE05-B1928837B589}"/>
          </ac:graphicFrameMkLst>
        </pc:graphicFrameChg>
      </pc:sldChg>
    </pc:docChg>
  </pc:docChgLst>
  <pc:docChgLst>
    <pc:chgData name="Pei Wang" userId="efced5f0-5fb3-403a-87a2-185169d47240" providerId="ADAL" clId="{93F510AC-A61E-443A-AA0A-E7E6C4A25E1F}"/>
    <pc:docChg chg="undo custSel addSld delSld modSld sldOrd">
      <pc:chgData name="Pei Wang" userId="efced5f0-5fb3-403a-87a2-185169d47240" providerId="ADAL" clId="{93F510AC-A61E-443A-AA0A-E7E6C4A25E1F}" dt="2021-10-05T16:18:27.548" v="154" actId="20577"/>
      <pc:docMkLst>
        <pc:docMk/>
      </pc:docMkLst>
      <pc:sldChg chg="modSp">
        <pc:chgData name="Pei Wang" userId="efced5f0-5fb3-403a-87a2-185169d47240" providerId="ADAL" clId="{93F510AC-A61E-443A-AA0A-E7E6C4A25E1F}" dt="2021-09-30T14:29:20.691" v="110" actId="20577"/>
        <pc:sldMkLst>
          <pc:docMk/>
          <pc:sldMk cId="1626101608" sldId="390"/>
        </pc:sldMkLst>
        <pc:spChg chg="mod">
          <ac:chgData name="Pei Wang" userId="efced5f0-5fb3-403a-87a2-185169d47240" providerId="ADAL" clId="{93F510AC-A61E-443A-AA0A-E7E6C4A25E1F}" dt="2021-09-30T14:29:20.691" v="110" actId="20577"/>
          <ac:spMkLst>
            <pc:docMk/>
            <pc:sldMk cId="1626101608" sldId="390"/>
            <ac:spMk id="2" creationId="{00000000-0000-0000-0000-000000000000}"/>
          </ac:spMkLst>
        </pc:spChg>
      </pc:sldChg>
      <pc:sldChg chg="addSp delSp modSp modAnim">
        <pc:chgData name="Pei Wang" userId="efced5f0-5fb3-403a-87a2-185169d47240" providerId="ADAL" clId="{93F510AC-A61E-443A-AA0A-E7E6C4A25E1F}" dt="2021-09-30T14:29:09.475" v="106" actId="20577"/>
        <pc:sldMkLst>
          <pc:docMk/>
          <pc:sldMk cId="1849780020" sldId="412"/>
        </pc:sldMkLst>
        <pc:spChg chg="mod">
          <ac:chgData name="Pei Wang" userId="efced5f0-5fb3-403a-87a2-185169d47240" providerId="ADAL" clId="{93F510AC-A61E-443A-AA0A-E7E6C4A25E1F}" dt="2021-09-30T14:29:09.475" v="106" actId="20577"/>
          <ac:spMkLst>
            <pc:docMk/>
            <pc:sldMk cId="1849780020" sldId="412"/>
            <ac:spMk id="2" creationId="{00000000-0000-0000-0000-000000000000}"/>
          </ac:spMkLst>
        </pc:spChg>
        <pc:spChg chg="del">
          <ac:chgData name="Pei Wang" userId="efced5f0-5fb3-403a-87a2-185169d47240" providerId="ADAL" clId="{93F510AC-A61E-443A-AA0A-E7E6C4A25E1F}" dt="2021-09-30T14:19:50.087" v="16"/>
          <ac:spMkLst>
            <pc:docMk/>
            <pc:sldMk cId="1849780020" sldId="412"/>
            <ac:spMk id="9" creationId="{1462FEBF-F525-450A-90BE-51841288F5A1}"/>
          </ac:spMkLst>
        </pc:spChg>
        <pc:spChg chg="add mod">
          <ac:chgData name="Pei Wang" userId="efced5f0-5fb3-403a-87a2-185169d47240" providerId="ADAL" clId="{93F510AC-A61E-443A-AA0A-E7E6C4A25E1F}" dt="2021-09-30T14:28:57.682" v="95" actId="1076"/>
          <ac:spMkLst>
            <pc:docMk/>
            <pc:sldMk cId="1849780020" sldId="412"/>
            <ac:spMk id="10" creationId="{EBE92BAC-5116-48B6-AEFD-73599FFD662A}"/>
          </ac:spMkLst>
        </pc:spChg>
        <pc:spChg chg="mod">
          <ac:chgData name="Pei Wang" userId="efced5f0-5fb3-403a-87a2-185169d47240" providerId="ADAL" clId="{93F510AC-A61E-443A-AA0A-E7E6C4A25E1F}" dt="2021-09-30T14:26:55.075" v="56" actId="1076"/>
          <ac:spMkLst>
            <pc:docMk/>
            <pc:sldMk cId="1849780020" sldId="412"/>
            <ac:spMk id="11" creationId="{85E4FBEB-7A0C-43D6-99A7-81CC0BD69F34}"/>
          </ac:spMkLst>
        </pc:spChg>
        <pc:graphicFrameChg chg="del">
          <ac:chgData name="Pei Wang" userId="efced5f0-5fb3-403a-87a2-185169d47240" providerId="ADAL" clId="{93F510AC-A61E-443A-AA0A-E7E6C4A25E1F}" dt="2021-09-30T14:19:50.087" v="16"/>
          <ac:graphicFrameMkLst>
            <pc:docMk/>
            <pc:sldMk cId="1849780020" sldId="412"/>
            <ac:graphicFrameMk id="7" creationId="{3D65DC7D-7F04-479A-9D56-A0EFD03D31A8}"/>
          </ac:graphicFrameMkLst>
        </pc:graphicFrameChg>
        <pc:graphicFrameChg chg="del">
          <ac:chgData name="Pei Wang" userId="efced5f0-5fb3-403a-87a2-185169d47240" providerId="ADAL" clId="{93F510AC-A61E-443A-AA0A-E7E6C4A25E1F}" dt="2021-09-30T14:19:50.087" v="16"/>
          <ac:graphicFrameMkLst>
            <pc:docMk/>
            <pc:sldMk cId="1849780020" sldId="412"/>
            <ac:graphicFrameMk id="8" creationId="{DCC1221C-07C9-4047-A864-F54E1009FB26}"/>
          </ac:graphicFrameMkLst>
        </pc:graphicFrameChg>
        <pc:graphicFrameChg chg="mod">
          <ac:chgData name="Pei Wang" userId="efced5f0-5fb3-403a-87a2-185169d47240" providerId="ADAL" clId="{93F510AC-A61E-443A-AA0A-E7E6C4A25E1F}" dt="2021-09-30T14:26:36.266" v="53" actId="1076"/>
          <ac:graphicFrameMkLst>
            <pc:docMk/>
            <pc:sldMk cId="1849780020" sldId="412"/>
            <ac:graphicFrameMk id="13" creationId="{F583734E-3AB7-487A-954A-188CCCF3DA54}"/>
          </ac:graphicFrameMkLst>
        </pc:graphicFrameChg>
        <pc:graphicFrameChg chg="mod modGraphic">
          <ac:chgData name="Pei Wang" userId="efced5f0-5fb3-403a-87a2-185169d47240" providerId="ADAL" clId="{93F510AC-A61E-443A-AA0A-E7E6C4A25E1F}" dt="2021-09-30T14:27:16.699" v="59" actId="242"/>
          <ac:graphicFrameMkLst>
            <pc:docMk/>
            <pc:sldMk cId="1849780020" sldId="412"/>
            <ac:graphicFrameMk id="17" creationId="{E4DF91AC-0DC4-4DC4-95C5-10A0668AEBB2}"/>
          </ac:graphicFrameMkLst>
        </pc:graphicFrameChg>
      </pc:sldChg>
      <pc:sldChg chg="modSp">
        <pc:chgData name="Pei Wang" userId="efced5f0-5fb3-403a-87a2-185169d47240" providerId="ADAL" clId="{93F510AC-A61E-443A-AA0A-E7E6C4A25E1F}" dt="2021-09-30T14:29:27.221" v="112" actId="20577"/>
        <pc:sldMkLst>
          <pc:docMk/>
          <pc:sldMk cId="303126992" sldId="414"/>
        </pc:sldMkLst>
        <pc:spChg chg="mod">
          <ac:chgData name="Pei Wang" userId="efced5f0-5fb3-403a-87a2-185169d47240" providerId="ADAL" clId="{93F510AC-A61E-443A-AA0A-E7E6C4A25E1F}" dt="2021-09-30T14:29:27.221" v="112" actId="20577"/>
          <ac:spMkLst>
            <pc:docMk/>
            <pc:sldMk cId="303126992" sldId="414"/>
            <ac:spMk id="2" creationId="{00000000-0000-0000-0000-000000000000}"/>
          </ac:spMkLst>
        </pc:spChg>
      </pc:sldChg>
      <pc:sldChg chg="modSp">
        <pc:chgData name="Pei Wang" userId="efced5f0-5fb3-403a-87a2-185169d47240" providerId="ADAL" clId="{93F510AC-A61E-443A-AA0A-E7E6C4A25E1F}" dt="2021-10-05T16:18:27.548" v="154" actId="20577"/>
        <pc:sldMkLst>
          <pc:docMk/>
          <pc:sldMk cId="296510422" sldId="433"/>
        </pc:sldMkLst>
        <pc:graphicFrameChg chg="mod modGraphic">
          <ac:chgData name="Pei Wang" userId="efced5f0-5fb3-403a-87a2-185169d47240" providerId="ADAL" clId="{93F510AC-A61E-443A-AA0A-E7E6C4A25E1F}" dt="2021-10-05T16:18:27.548" v="154" actId="20577"/>
          <ac:graphicFrameMkLst>
            <pc:docMk/>
            <pc:sldMk cId="296510422" sldId="433"/>
            <ac:graphicFrameMk id="5" creationId="{52BAE74F-BE4D-4E70-A404-5FB387897BC0}"/>
          </ac:graphicFrameMkLst>
        </pc:graphicFrameChg>
      </pc:sldChg>
      <pc:sldChg chg="modSp">
        <pc:chgData name="Pei Wang" userId="efced5f0-5fb3-403a-87a2-185169d47240" providerId="ADAL" clId="{93F510AC-A61E-443A-AA0A-E7E6C4A25E1F}" dt="2021-09-30T14:39:01.297" v="140" actId="255"/>
        <pc:sldMkLst>
          <pc:docMk/>
          <pc:sldMk cId="3222789010" sldId="445"/>
        </pc:sldMkLst>
        <pc:graphicFrameChg chg="modGraphic">
          <ac:chgData name="Pei Wang" userId="efced5f0-5fb3-403a-87a2-185169d47240" providerId="ADAL" clId="{93F510AC-A61E-443A-AA0A-E7E6C4A25E1F}" dt="2021-09-30T14:39:01.297" v="140" actId="255"/>
          <ac:graphicFrameMkLst>
            <pc:docMk/>
            <pc:sldMk cId="3222789010" sldId="445"/>
            <ac:graphicFrameMk id="8" creationId="{9A16F606-5E0D-4830-92DA-F377CC83F340}"/>
          </ac:graphicFrameMkLst>
        </pc:graphicFrameChg>
      </pc:sldChg>
      <pc:sldChg chg="ord">
        <pc:chgData name="Pei Wang" userId="efced5f0-5fb3-403a-87a2-185169d47240" providerId="ADAL" clId="{93F510AC-A61E-443A-AA0A-E7E6C4A25E1F}" dt="2021-09-30T14:38:19.513" v="138"/>
        <pc:sldMkLst>
          <pc:docMk/>
          <pc:sldMk cId="4045041367" sldId="446"/>
        </pc:sldMkLst>
      </pc:sldChg>
      <pc:sldChg chg="addSp modSp add modAnim">
        <pc:chgData name="Pei Wang" userId="efced5f0-5fb3-403a-87a2-185169d47240" providerId="ADAL" clId="{93F510AC-A61E-443A-AA0A-E7E6C4A25E1F}" dt="2021-09-30T14:26:10.244" v="52" actId="20577"/>
        <pc:sldMkLst>
          <pc:docMk/>
          <pc:sldMk cId="2400883415" sldId="448"/>
        </pc:sldMkLst>
        <pc:spChg chg="mod">
          <ac:chgData name="Pei Wang" userId="efced5f0-5fb3-403a-87a2-185169d47240" providerId="ADAL" clId="{93F510AC-A61E-443A-AA0A-E7E6C4A25E1F}" dt="2021-09-30T14:26:10.244" v="52" actId="20577"/>
          <ac:spMkLst>
            <pc:docMk/>
            <pc:sldMk cId="2400883415" sldId="448"/>
            <ac:spMk id="3" creationId="{00000000-0000-0000-0000-000000000000}"/>
          </ac:spMkLst>
        </pc:spChg>
        <pc:spChg chg="add mod">
          <ac:chgData name="Pei Wang" userId="efced5f0-5fb3-403a-87a2-185169d47240" providerId="ADAL" clId="{93F510AC-A61E-443A-AA0A-E7E6C4A25E1F}" dt="2021-09-30T14:20:40.853" v="21" actId="1076"/>
          <ac:spMkLst>
            <pc:docMk/>
            <pc:sldMk cId="2400883415" sldId="448"/>
            <ac:spMk id="7" creationId="{C2841A88-8328-464F-9481-1E3DADD69904}"/>
          </ac:spMkLst>
        </pc:spChg>
        <pc:graphicFrameChg chg="add mod modGraphic">
          <ac:chgData name="Pei Wang" userId="efced5f0-5fb3-403a-87a2-185169d47240" providerId="ADAL" clId="{93F510AC-A61E-443A-AA0A-E7E6C4A25E1F}" dt="2021-09-30T14:24:48.413" v="42" actId="14100"/>
          <ac:graphicFrameMkLst>
            <pc:docMk/>
            <pc:sldMk cId="2400883415" sldId="448"/>
            <ac:graphicFrameMk id="5" creationId="{0E6C422F-D3F6-45BB-A8F1-6D3DE5F4C16D}"/>
          </ac:graphicFrameMkLst>
        </pc:graphicFrameChg>
        <pc:graphicFrameChg chg="add mod modGraphic">
          <ac:chgData name="Pei Wang" userId="efced5f0-5fb3-403a-87a2-185169d47240" providerId="ADAL" clId="{93F510AC-A61E-443A-AA0A-E7E6C4A25E1F}" dt="2021-09-30T14:25:19.987" v="46" actId="242"/>
          <ac:graphicFrameMkLst>
            <pc:docMk/>
            <pc:sldMk cId="2400883415" sldId="448"/>
            <ac:graphicFrameMk id="6" creationId="{948DF8D3-FC4C-4DC7-8E3B-446020F78E83}"/>
          </ac:graphicFrameMkLst>
        </pc:graphicFrameChg>
      </pc:sldChg>
      <pc:sldChg chg="addSp delSp modSp add delAnim modAnim">
        <pc:chgData name="Pei Wang" userId="efced5f0-5fb3-403a-87a2-185169d47240" providerId="ADAL" clId="{93F510AC-A61E-443A-AA0A-E7E6C4A25E1F}" dt="2021-09-30T14:32:40.308" v="136" actId="14100"/>
        <pc:sldMkLst>
          <pc:docMk/>
          <pc:sldMk cId="1585041553" sldId="449"/>
        </pc:sldMkLst>
        <pc:spChg chg="mod">
          <ac:chgData name="Pei Wang" userId="efced5f0-5fb3-403a-87a2-185169d47240" providerId="ADAL" clId="{93F510AC-A61E-443A-AA0A-E7E6C4A25E1F}" dt="2021-09-30T14:30:55.271" v="126" actId="20577"/>
          <ac:spMkLst>
            <pc:docMk/>
            <pc:sldMk cId="1585041553" sldId="449"/>
            <ac:spMk id="2" creationId="{00000000-0000-0000-0000-000000000000}"/>
          </ac:spMkLst>
        </pc:spChg>
        <pc:spChg chg="del">
          <ac:chgData name="Pei Wang" userId="efced5f0-5fb3-403a-87a2-185169d47240" providerId="ADAL" clId="{93F510AC-A61E-443A-AA0A-E7E6C4A25E1F}" dt="2021-09-30T14:31:17.211" v="128" actId="478"/>
          <ac:spMkLst>
            <pc:docMk/>
            <pc:sldMk cId="1585041553" sldId="449"/>
            <ac:spMk id="3" creationId="{00000000-0000-0000-0000-000000000000}"/>
          </ac:spMkLst>
        </pc:spChg>
        <pc:spChg chg="add del mod">
          <ac:chgData name="Pei Wang" userId="efced5f0-5fb3-403a-87a2-185169d47240" providerId="ADAL" clId="{93F510AC-A61E-443A-AA0A-E7E6C4A25E1F}" dt="2021-09-30T14:31:21.073" v="129" actId="478"/>
          <ac:spMkLst>
            <pc:docMk/>
            <pc:sldMk cId="1585041553" sldId="449"/>
            <ac:spMk id="7" creationId="{7D0F657F-DF64-41D2-992D-735FCA538B68}"/>
          </ac:spMkLst>
        </pc:spChg>
        <pc:spChg chg="del">
          <ac:chgData name="Pei Wang" userId="efced5f0-5fb3-403a-87a2-185169d47240" providerId="ADAL" clId="{93F510AC-A61E-443A-AA0A-E7E6C4A25E1F}" dt="2021-09-30T14:31:10.442" v="127" actId="478"/>
          <ac:spMkLst>
            <pc:docMk/>
            <pc:sldMk cId="1585041553" sldId="449"/>
            <ac:spMk id="8" creationId="{00000000-0000-0000-0000-000000000000}"/>
          </ac:spMkLst>
        </pc:spChg>
        <pc:spChg chg="del">
          <ac:chgData name="Pei Wang" userId="efced5f0-5fb3-403a-87a2-185169d47240" providerId="ADAL" clId="{93F510AC-A61E-443A-AA0A-E7E6C4A25E1F}" dt="2021-09-30T14:31:17.211" v="128" actId="478"/>
          <ac:spMkLst>
            <pc:docMk/>
            <pc:sldMk cId="1585041553" sldId="449"/>
            <ac:spMk id="9" creationId="{00000000-0000-0000-0000-000000000000}"/>
          </ac:spMkLst>
        </pc:spChg>
        <pc:spChg chg="add">
          <ac:chgData name="Pei Wang" userId="efced5f0-5fb3-403a-87a2-185169d47240" providerId="ADAL" clId="{93F510AC-A61E-443A-AA0A-E7E6C4A25E1F}" dt="2021-09-30T14:31:55.109" v="132"/>
          <ac:spMkLst>
            <pc:docMk/>
            <pc:sldMk cId="1585041553" sldId="449"/>
            <ac:spMk id="11" creationId="{1B63EFD5-6391-4376-9344-AD2D3D141BA8}"/>
          </ac:spMkLst>
        </pc:spChg>
        <pc:spChg chg="add">
          <ac:chgData name="Pei Wang" userId="efced5f0-5fb3-403a-87a2-185169d47240" providerId="ADAL" clId="{93F510AC-A61E-443A-AA0A-E7E6C4A25E1F}" dt="2021-09-30T14:32:08.229" v="134"/>
          <ac:spMkLst>
            <pc:docMk/>
            <pc:sldMk cId="1585041553" sldId="449"/>
            <ac:spMk id="12" creationId="{0ABCB17E-318C-4691-B1FC-106AA70D3CE0}"/>
          </ac:spMkLst>
        </pc:spChg>
        <pc:graphicFrameChg chg="del">
          <ac:chgData name="Pei Wang" userId="efced5f0-5fb3-403a-87a2-185169d47240" providerId="ADAL" clId="{93F510AC-A61E-443A-AA0A-E7E6C4A25E1F}" dt="2021-09-30T14:31:10.442" v="127" actId="478"/>
          <ac:graphicFrameMkLst>
            <pc:docMk/>
            <pc:sldMk cId="1585041553" sldId="449"/>
            <ac:graphicFrameMk id="5" creationId="{00000000-0000-0000-0000-000000000000}"/>
          </ac:graphicFrameMkLst>
        </pc:graphicFrameChg>
        <pc:graphicFrameChg chg="add mod modGraphic">
          <ac:chgData name="Pei Wang" userId="efced5f0-5fb3-403a-87a2-185169d47240" providerId="ADAL" clId="{93F510AC-A61E-443A-AA0A-E7E6C4A25E1F}" dt="2021-09-30T14:32:40.308" v="136" actId="14100"/>
          <ac:graphicFrameMkLst>
            <pc:docMk/>
            <pc:sldMk cId="1585041553" sldId="449"/>
            <ac:graphicFrameMk id="10" creationId="{4280A389-95C5-4DB1-BFF9-0953302A4D4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F3827-BC05-4F29-BA53-1047CF336D97}" type="datetimeFigureOut">
              <a:rPr lang="en-US" smtClean="0"/>
              <a:t>10/5/2021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08A18-B701-4B31-91F4-475F0878D0CD}" type="slidenum">
              <a:rPr lang="en-US" smtClean="0"/>
              <a:t>‹#›</a:t>
            </a:fld>
            <a:endParaRPr lang="en-US"/>
          </a:p>
        </p:txBody>
      </p:sp>
    </p:spTree>
    <p:extLst>
      <p:ext uri="{BB962C8B-B14F-4D97-AF65-F5344CB8AC3E}">
        <p14:creationId xmlns:p14="http://schemas.microsoft.com/office/powerpoint/2010/main" val="33685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a:t>
            </a:fld>
            <a:endParaRPr lang="en-US"/>
          </a:p>
        </p:txBody>
      </p:sp>
    </p:spTree>
    <p:extLst>
      <p:ext uri="{BB962C8B-B14F-4D97-AF65-F5344CB8AC3E}">
        <p14:creationId xmlns:p14="http://schemas.microsoft.com/office/powerpoint/2010/main" val="274103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11</a:t>
            </a:fld>
            <a:endParaRPr lang="en-US"/>
          </a:p>
        </p:txBody>
      </p:sp>
    </p:spTree>
    <p:extLst>
      <p:ext uri="{BB962C8B-B14F-4D97-AF65-F5344CB8AC3E}">
        <p14:creationId xmlns:p14="http://schemas.microsoft.com/office/powerpoint/2010/main" val="238711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12</a:t>
            </a:fld>
            <a:endParaRPr lang="en-US"/>
          </a:p>
        </p:txBody>
      </p:sp>
    </p:spTree>
    <p:extLst>
      <p:ext uri="{BB962C8B-B14F-4D97-AF65-F5344CB8AC3E}">
        <p14:creationId xmlns:p14="http://schemas.microsoft.com/office/powerpoint/2010/main" val="67434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13</a:t>
            </a:fld>
            <a:endParaRPr lang="en-US"/>
          </a:p>
        </p:txBody>
      </p:sp>
    </p:spTree>
    <p:extLst>
      <p:ext uri="{BB962C8B-B14F-4D97-AF65-F5344CB8AC3E}">
        <p14:creationId xmlns:p14="http://schemas.microsoft.com/office/powerpoint/2010/main" val="296982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14</a:t>
            </a:fld>
            <a:endParaRPr lang="en-US"/>
          </a:p>
        </p:txBody>
      </p:sp>
    </p:spTree>
    <p:extLst>
      <p:ext uri="{BB962C8B-B14F-4D97-AF65-F5344CB8AC3E}">
        <p14:creationId xmlns:p14="http://schemas.microsoft.com/office/powerpoint/2010/main" val="282322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15</a:t>
            </a:fld>
            <a:endParaRPr lang="en-US"/>
          </a:p>
        </p:txBody>
      </p:sp>
    </p:spTree>
    <p:extLst>
      <p:ext uri="{BB962C8B-B14F-4D97-AF65-F5344CB8AC3E}">
        <p14:creationId xmlns:p14="http://schemas.microsoft.com/office/powerpoint/2010/main" val="3869442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16</a:t>
            </a:fld>
            <a:endParaRPr lang="en-US"/>
          </a:p>
        </p:txBody>
      </p:sp>
    </p:spTree>
    <p:extLst>
      <p:ext uri="{BB962C8B-B14F-4D97-AF65-F5344CB8AC3E}">
        <p14:creationId xmlns:p14="http://schemas.microsoft.com/office/powerpoint/2010/main" val="290997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17</a:t>
            </a:fld>
            <a:endParaRPr lang="en-US"/>
          </a:p>
        </p:txBody>
      </p:sp>
    </p:spTree>
    <p:extLst>
      <p:ext uri="{BB962C8B-B14F-4D97-AF65-F5344CB8AC3E}">
        <p14:creationId xmlns:p14="http://schemas.microsoft.com/office/powerpoint/2010/main" val="104777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18</a:t>
            </a:fld>
            <a:endParaRPr lang="en-US"/>
          </a:p>
        </p:txBody>
      </p:sp>
    </p:spTree>
    <p:extLst>
      <p:ext uri="{BB962C8B-B14F-4D97-AF65-F5344CB8AC3E}">
        <p14:creationId xmlns:p14="http://schemas.microsoft.com/office/powerpoint/2010/main" val="372634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608A18-B701-4B31-91F4-475F0878D0CD}" type="slidenum">
              <a:rPr lang="en-US" smtClean="0"/>
              <a:t>19</a:t>
            </a:fld>
            <a:endParaRPr lang="en-US"/>
          </a:p>
        </p:txBody>
      </p:sp>
    </p:spTree>
    <p:extLst>
      <p:ext uri="{BB962C8B-B14F-4D97-AF65-F5344CB8AC3E}">
        <p14:creationId xmlns:p14="http://schemas.microsoft.com/office/powerpoint/2010/main" val="358703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20</a:t>
            </a:fld>
            <a:endParaRPr lang="en-US"/>
          </a:p>
        </p:txBody>
      </p:sp>
    </p:spTree>
    <p:extLst>
      <p:ext uri="{BB962C8B-B14F-4D97-AF65-F5344CB8AC3E}">
        <p14:creationId xmlns:p14="http://schemas.microsoft.com/office/powerpoint/2010/main" val="92080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a:t>
            </a:fld>
            <a:endParaRPr lang="en-US"/>
          </a:p>
        </p:txBody>
      </p:sp>
    </p:spTree>
    <p:extLst>
      <p:ext uri="{BB962C8B-B14F-4D97-AF65-F5344CB8AC3E}">
        <p14:creationId xmlns:p14="http://schemas.microsoft.com/office/powerpoint/2010/main" val="2416526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21</a:t>
            </a:fld>
            <a:endParaRPr lang="en-US"/>
          </a:p>
        </p:txBody>
      </p:sp>
    </p:spTree>
    <p:extLst>
      <p:ext uri="{BB962C8B-B14F-4D97-AF65-F5344CB8AC3E}">
        <p14:creationId xmlns:p14="http://schemas.microsoft.com/office/powerpoint/2010/main" val="20716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22</a:t>
            </a:fld>
            <a:endParaRPr lang="en-US"/>
          </a:p>
        </p:txBody>
      </p:sp>
    </p:spTree>
    <p:extLst>
      <p:ext uri="{BB962C8B-B14F-4D97-AF65-F5344CB8AC3E}">
        <p14:creationId xmlns:p14="http://schemas.microsoft.com/office/powerpoint/2010/main" val="1649239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23</a:t>
            </a:fld>
            <a:endParaRPr lang="en-US"/>
          </a:p>
        </p:txBody>
      </p:sp>
    </p:spTree>
    <p:extLst>
      <p:ext uri="{BB962C8B-B14F-4D97-AF65-F5344CB8AC3E}">
        <p14:creationId xmlns:p14="http://schemas.microsoft.com/office/powerpoint/2010/main" val="1922954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24</a:t>
            </a:fld>
            <a:endParaRPr lang="en-US"/>
          </a:p>
        </p:txBody>
      </p:sp>
    </p:spTree>
    <p:extLst>
      <p:ext uri="{BB962C8B-B14F-4D97-AF65-F5344CB8AC3E}">
        <p14:creationId xmlns:p14="http://schemas.microsoft.com/office/powerpoint/2010/main" val="1928535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25</a:t>
            </a:fld>
            <a:endParaRPr lang="en-US"/>
          </a:p>
        </p:txBody>
      </p:sp>
    </p:spTree>
    <p:extLst>
      <p:ext uri="{BB962C8B-B14F-4D97-AF65-F5344CB8AC3E}">
        <p14:creationId xmlns:p14="http://schemas.microsoft.com/office/powerpoint/2010/main" val="1366315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26</a:t>
            </a:fld>
            <a:endParaRPr lang="en-US"/>
          </a:p>
        </p:txBody>
      </p:sp>
    </p:spTree>
    <p:extLst>
      <p:ext uri="{BB962C8B-B14F-4D97-AF65-F5344CB8AC3E}">
        <p14:creationId xmlns:p14="http://schemas.microsoft.com/office/powerpoint/2010/main" val="1377437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27</a:t>
            </a:fld>
            <a:endParaRPr lang="en-US"/>
          </a:p>
        </p:txBody>
      </p:sp>
    </p:spTree>
    <p:extLst>
      <p:ext uri="{BB962C8B-B14F-4D97-AF65-F5344CB8AC3E}">
        <p14:creationId xmlns:p14="http://schemas.microsoft.com/office/powerpoint/2010/main" val="1491984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29</a:t>
            </a:fld>
            <a:endParaRPr lang="en-US"/>
          </a:p>
        </p:txBody>
      </p:sp>
    </p:spTree>
    <p:extLst>
      <p:ext uri="{BB962C8B-B14F-4D97-AF65-F5344CB8AC3E}">
        <p14:creationId xmlns:p14="http://schemas.microsoft.com/office/powerpoint/2010/main" val="59378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30</a:t>
            </a:fld>
            <a:endParaRPr lang="en-US"/>
          </a:p>
        </p:txBody>
      </p:sp>
    </p:spTree>
    <p:extLst>
      <p:ext uri="{BB962C8B-B14F-4D97-AF65-F5344CB8AC3E}">
        <p14:creationId xmlns:p14="http://schemas.microsoft.com/office/powerpoint/2010/main" val="4282088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31</a:t>
            </a:fld>
            <a:endParaRPr lang="en-US"/>
          </a:p>
        </p:txBody>
      </p:sp>
    </p:spTree>
    <p:extLst>
      <p:ext uri="{BB962C8B-B14F-4D97-AF65-F5344CB8AC3E}">
        <p14:creationId xmlns:p14="http://schemas.microsoft.com/office/powerpoint/2010/main" val="46814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a:t>
            </a:fld>
            <a:endParaRPr lang="en-US"/>
          </a:p>
        </p:txBody>
      </p:sp>
    </p:spTree>
    <p:extLst>
      <p:ext uri="{BB962C8B-B14F-4D97-AF65-F5344CB8AC3E}">
        <p14:creationId xmlns:p14="http://schemas.microsoft.com/office/powerpoint/2010/main" val="85299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32</a:t>
            </a:fld>
            <a:endParaRPr lang="en-US"/>
          </a:p>
        </p:txBody>
      </p:sp>
    </p:spTree>
    <p:extLst>
      <p:ext uri="{BB962C8B-B14F-4D97-AF65-F5344CB8AC3E}">
        <p14:creationId xmlns:p14="http://schemas.microsoft.com/office/powerpoint/2010/main" val="3689484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33</a:t>
            </a:fld>
            <a:endParaRPr lang="en-US"/>
          </a:p>
        </p:txBody>
      </p:sp>
    </p:spTree>
    <p:extLst>
      <p:ext uri="{BB962C8B-B14F-4D97-AF65-F5344CB8AC3E}">
        <p14:creationId xmlns:p14="http://schemas.microsoft.com/office/powerpoint/2010/main" val="3823012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34</a:t>
            </a:fld>
            <a:endParaRPr lang="en-US"/>
          </a:p>
        </p:txBody>
      </p:sp>
    </p:spTree>
    <p:extLst>
      <p:ext uri="{BB962C8B-B14F-4D97-AF65-F5344CB8AC3E}">
        <p14:creationId xmlns:p14="http://schemas.microsoft.com/office/powerpoint/2010/main" val="3905766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35</a:t>
            </a:fld>
            <a:endParaRPr lang="en-US"/>
          </a:p>
        </p:txBody>
      </p:sp>
    </p:spTree>
    <p:extLst>
      <p:ext uri="{BB962C8B-B14F-4D97-AF65-F5344CB8AC3E}">
        <p14:creationId xmlns:p14="http://schemas.microsoft.com/office/powerpoint/2010/main" val="152788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36</a:t>
            </a:fld>
            <a:endParaRPr lang="en-US"/>
          </a:p>
        </p:txBody>
      </p:sp>
    </p:spTree>
    <p:extLst>
      <p:ext uri="{BB962C8B-B14F-4D97-AF65-F5344CB8AC3E}">
        <p14:creationId xmlns:p14="http://schemas.microsoft.com/office/powerpoint/2010/main" val="2738986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37</a:t>
            </a:fld>
            <a:endParaRPr lang="en-US"/>
          </a:p>
        </p:txBody>
      </p:sp>
    </p:spTree>
    <p:extLst>
      <p:ext uri="{BB962C8B-B14F-4D97-AF65-F5344CB8AC3E}">
        <p14:creationId xmlns:p14="http://schemas.microsoft.com/office/powerpoint/2010/main" val="21070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38</a:t>
            </a:fld>
            <a:endParaRPr lang="en-US"/>
          </a:p>
        </p:txBody>
      </p:sp>
    </p:spTree>
    <p:extLst>
      <p:ext uri="{BB962C8B-B14F-4D97-AF65-F5344CB8AC3E}">
        <p14:creationId xmlns:p14="http://schemas.microsoft.com/office/powerpoint/2010/main" val="2062675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39</a:t>
            </a:fld>
            <a:endParaRPr lang="en-US"/>
          </a:p>
        </p:txBody>
      </p:sp>
    </p:spTree>
    <p:extLst>
      <p:ext uri="{BB962C8B-B14F-4D97-AF65-F5344CB8AC3E}">
        <p14:creationId xmlns:p14="http://schemas.microsoft.com/office/powerpoint/2010/main" val="893928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40</a:t>
            </a:fld>
            <a:endParaRPr lang="en-US"/>
          </a:p>
        </p:txBody>
      </p:sp>
    </p:spTree>
    <p:extLst>
      <p:ext uri="{BB962C8B-B14F-4D97-AF65-F5344CB8AC3E}">
        <p14:creationId xmlns:p14="http://schemas.microsoft.com/office/powerpoint/2010/main" val="3442341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41</a:t>
            </a:fld>
            <a:endParaRPr lang="en-US"/>
          </a:p>
        </p:txBody>
      </p:sp>
    </p:spTree>
    <p:extLst>
      <p:ext uri="{BB962C8B-B14F-4D97-AF65-F5344CB8AC3E}">
        <p14:creationId xmlns:p14="http://schemas.microsoft.com/office/powerpoint/2010/main" val="344234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a:t>
            </a:fld>
            <a:endParaRPr lang="en-US"/>
          </a:p>
        </p:txBody>
      </p:sp>
    </p:spTree>
    <p:extLst>
      <p:ext uri="{BB962C8B-B14F-4D97-AF65-F5344CB8AC3E}">
        <p14:creationId xmlns:p14="http://schemas.microsoft.com/office/powerpoint/2010/main" val="1896221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42</a:t>
            </a:fld>
            <a:endParaRPr lang="en-US"/>
          </a:p>
        </p:txBody>
      </p:sp>
    </p:spTree>
    <p:extLst>
      <p:ext uri="{BB962C8B-B14F-4D97-AF65-F5344CB8AC3E}">
        <p14:creationId xmlns:p14="http://schemas.microsoft.com/office/powerpoint/2010/main" val="3694110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43</a:t>
            </a:fld>
            <a:endParaRPr lang="en-US"/>
          </a:p>
        </p:txBody>
      </p:sp>
    </p:spTree>
    <p:extLst>
      <p:ext uri="{BB962C8B-B14F-4D97-AF65-F5344CB8AC3E}">
        <p14:creationId xmlns:p14="http://schemas.microsoft.com/office/powerpoint/2010/main" val="3175568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44</a:t>
            </a:fld>
            <a:endParaRPr lang="en-US"/>
          </a:p>
        </p:txBody>
      </p:sp>
    </p:spTree>
    <p:extLst>
      <p:ext uri="{BB962C8B-B14F-4D97-AF65-F5344CB8AC3E}">
        <p14:creationId xmlns:p14="http://schemas.microsoft.com/office/powerpoint/2010/main" val="967302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45</a:t>
            </a:fld>
            <a:endParaRPr lang="en-US"/>
          </a:p>
        </p:txBody>
      </p:sp>
    </p:spTree>
    <p:extLst>
      <p:ext uri="{BB962C8B-B14F-4D97-AF65-F5344CB8AC3E}">
        <p14:creationId xmlns:p14="http://schemas.microsoft.com/office/powerpoint/2010/main" val="3931793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46</a:t>
            </a:fld>
            <a:endParaRPr lang="en-US"/>
          </a:p>
        </p:txBody>
      </p:sp>
    </p:spTree>
    <p:extLst>
      <p:ext uri="{BB962C8B-B14F-4D97-AF65-F5344CB8AC3E}">
        <p14:creationId xmlns:p14="http://schemas.microsoft.com/office/powerpoint/2010/main" val="796400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47</a:t>
            </a:fld>
            <a:endParaRPr lang="en-US"/>
          </a:p>
        </p:txBody>
      </p:sp>
    </p:spTree>
    <p:extLst>
      <p:ext uri="{BB962C8B-B14F-4D97-AF65-F5344CB8AC3E}">
        <p14:creationId xmlns:p14="http://schemas.microsoft.com/office/powerpoint/2010/main" val="1042763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48</a:t>
            </a:fld>
            <a:endParaRPr lang="en-US"/>
          </a:p>
        </p:txBody>
      </p:sp>
    </p:spTree>
    <p:extLst>
      <p:ext uri="{BB962C8B-B14F-4D97-AF65-F5344CB8AC3E}">
        <p14:creationId xmlns:p14="http://schemas.microsoft.com/office/powerpoint/2010/main" val="588767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49</a:t>
            </a:fld>
            <a:endParaRPr lang="en-US"/>
          </a:p>
        </p:txBody>
      </p:sp>
    </p:spTree>
    <p:extLst>
      <p:ext uri="{BB962C8B-B14F-4D97-AF65-F5344CB8AC3E}">
        <p14:creationId xmlns:p14="http://schemas.microsoft.com/office/powerpoint/2010/main" val="3070469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50</a:t>
            </a:fld>
            <a:endParaRPr lang="en-US"/>
          </a:p>
        </p:txBody>
      </p:sp>
    </p:spTree>
    <p:extLst>
      <p:ext uri="{BB962C8B-B14F-4D97-AF65-F5344CB8AC3E}">
        <p14:creationId xmlns:p14="http://schemas.microsoft.com/office/powerpoint/2010/main" val="2853363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51</a:t>
            </a:fld>
            <a:endParaRPr lang="en-US"/>
          </a:p>
        </p:txBody>
      </p:sp>
    </p:spTree>
    <p:extLst>
      <p:ext uri="{BB962C8B-B14F-4D97-AF65-F5344CB8AC3E}">
        <p14:creationId xmlns:p14="http://schemas.microsoft.com/office/powerpoint/2010/main" val="262927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a:t>
            </a:fld>
            <a:endParaRPr lang="en-US"/>
          </a:p>
        </p:txBody>
      </p:sp>
    </p:spTree>
    <p:extLst>
      <p:ext uri="{BB962C8B-B14F-4D97-AF65-F5344CB8AC3E}">
        <p14:creationId xmlns:p14="http://schemas.microsoft.com/office/powerpoint/2010/main" val="2929760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52</a:t>
            </a:fld>
            <a:endParaRPr lang="en-US"/>
          </a:p>
        </p:txBody>
      </p:sp>
    </p:spTree>
    <p:extLst>
      <p:ext uri="{BB962C8B-B14F-4D97-AF65-F5344CB8AC3E}">
        <p14:creationId xmlns:p14="http://schemas.microsoft.com/office/powerpoint/2010/main" val="3351492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53</a:t>
            </a:fld>
            <a:endParaRPr lang="en-US"/>
          </a:p>
        </p:txBody>
      </p:sp>
    </p:spTree>
    <p:extLst>
      <p:ext uri="{BB962C8B-B14F-4D97-AF65-F5344CB8AC3E}">
        <p14:creationId xmlns:p14="http://schemas.microsoft.com/office/powerpoint/2010/main" val="2150594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54</a:t>
            </a:fld>
            <a:endParaRPr lang="en-US"/>
          </a:p>
        </p:txBody>
      </p:sp>
    </p:spTree>
    <p:extLst>
      <p:ext uri="{BB962C8B-B14F-4D97-AF65-F5344CB8AC3E}">
        <p14:creationId xmlns:p14="http://schemas.microsoft.com/office/powerpoint/2010/main" val="4041888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55</a:t>
            </a:fld>
            <a:endParaRPr lang="en-US"/>
          </a:p>
        </p:txBody>
      </p:sp>
    </p:spTree>
    <p:extLst>
      <p:ext uri="{BB962C8B-B14F-4D97-AF65-F5344CB8AC3E}">
        <p14:creationId xmlns:p14="http://schemas.microsoft.com/office/powerpoint/2010/main" val="635922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56</a:t>
            </a:fld>
            <a:endParaRPr lang="en-US"/>
          </a:p>
        </p:txBody>
      </p:sp>
    </p:spTree>
    <p:extLst>
      <p:ext uri="{BB962C8B-B14F-4D97-AF65-F5344CB8AC3E}">
        <p14:creationId xmlns:p14="http://schemas.microsoft.com/office/powerpoint/2010/main" val="711582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57</a:t>
            </a:fld>
            <a:endParaRPr lang="en-US"/>
          </a:p>
        </p:txBody>
      </p:sp>
    </p:spTree>
    <p:extLst>
      <p:ext uri="{BB962C8B-B14F-4D97-AF65-F5344CB8AC3E}">
        <p14:creationId xmlns:p14="http://schemas.microsoft.com/office/powerpoint/2010/main" val="1091756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58</a:t>
            </a:fld>
            <a:endParaRPr lang="en-US"/>
          </a:p>
        </p:txBody>
      </p:sp>
    </p:spTree>
    <p:extLst>
      <p:ext uri="{BB962C8B-B14F-4D97-AF65-F5344CB8AC3E}">
        <p14:creationId xmlns:p14="http://schemas.microsoft.com/office/powerpoint/2010/main" val="3758595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59</a:t>
            </a:fld>
            <a:endParaRPr lang="en-US"/>
          </a:p>
        </p:txBody>
      </p:sp>
    </p:spTree>
    <p:extLst>
      <p:ext uri="{BB962C8B-B14F-4D97-AF65-F5344CB8AC3E}">
        <p14:creationId xmlns:p14="http://schemas.microsoft.com/office/powerpoint/2010/main" val="368124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60</a:t>
            </a:fld>
            <a:endParaRPr lang="en-US"/>
          </a:p>
        </p:txBody>
      </p:sp>
    </p:spTree>
    <p:extLst>
      <p:ext uri="{BB962C8B-B14F-4D97-AF65-F5344CB8AC3E}">
        <p14:creationId xmlns:p14="http://schemas.microsoft.com/office/powerpoint/2010/main" val="36812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7</a:t>
            </a:fld>
            <a:endParaRPr lang="en-US"/>
          </a:p>
        </p:txBody>
      </p:sp>
    </p:spTree>
    <p:extLst>
      <p:ext uri="{BB962C8B-B14F-4D97-AF65-F5344CB8AC3E}">
        <p14:creationId xmlns:p14="http://schemas.microsoft.com/office/powerpoint/2010/main" val="124556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8</a:t>
            </a:fld>
            <a:endParaRPr lang="en-US"/>
          </a:p>
        </p:txBody>
      </p:sp>
    </p:spTree>
    <p:extLst>
      <p:ext uri="{BB962C8B-B14F-4D97-AF65-F5344CB8AC3E}">
        <p14:creationId xmlns:p14="http://schemas.microsoft.com/office/powerpoint/2010/main" val="427247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9</a:t>
            </a:fld>
            <a:endParaRPr lang="en-US"/>
          </a:p>
        </p:txBody>
      </p:sp>
    </p:spTree>
    <p:extLst>
      <p:ext uri="{BB962C8B-B14F-4D97-AF65-F5344CB8AC3E}">
        <p14:creationId xmlns:p14="http://schemas.microsoft.com/office/powerpoint/2010/main" val="145940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08A18-B701-4B31-91F4-475F0878D0CD}" type="slidenum">
              <a:rPr lang="en-US" smtClean="0"/>
              <a:t>10</a:t>
            </a:fld>
            <a:endParaRPr lang="en-US"/>
          </a:p>
        </p:txBody>
      </p:sp>
    </p:spTree>
    <p:extLst>
      <p:ext uri="{BB962C8B-B14F-4D97-AF65-F5344CB8AC3E}">
        <p14:creationId xmlns:p14="http://schemas.microsoft.com/office/powerpoint/2010/main" val="375984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02921" y="856075"/>
            <a:ext cx="8985250" cy="3725333"/>
          </a:xfrm>
        </p:spPr>
        <p:txBody>
          <a:bodyPr anchor="b">
            <a:noAutofit/>
          </a:bodyPr>
          <a:lstStyle>
            <a:lvl1pPr algn="l">
              <a:lnSpc>
                <a:spcPct val="80000"/>
              </a:lnSpc>
              <a:defRPr sz="8889" spc="-133"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56260" y="4664899"/>
            <a:ext cx="7690168" cy="1828800"/>
          </a:xfrm>
        </p:spPr>
        <p:txBody>
          <a:bodyPr>
            <a:normAutofit/>
          </a:bodyPr>
          <a:lstStyle>
            <a:lvl1pPr marL="0" indent="0" algn="l">
              <a:buNone/>
              <a:defRPr sz="3111">
                <a:solidFill>
                  <a:schemeClr val="bg1"/>
                </a:solidFill>
                <a:latin typeface="+mj-lt"/>
              </a:defRPr>
            </a:lvl1pPr>
            <a:lvl2pPr marL="507995" indent="0" algn="ctr">
              <a:buNone/>
              <a:defRPr sz="3111"/>
            </a:lvl2pPr>
            <a:lvl3pPr marL="1015990" indent="0" algn="ctr">
              <a:buNone/>
              <a:defRPr sz="2667"/>
            </a:lvl3pPr>
            <a:lvl4pPr marL="1523985" indent="0" algn="ctr">
              <a:buNone/>
              <a:defRPr sz="2222"/>
            </a:lvl4pPr>
            <a:lvl5pPr marL="2031980" indent="0" algn="ctr">
              <a:buNone/>
              <a:defRPr sz="2222"/>
            </a:lvl5pPr>
            <a:lvl6pPr marL="2539975" indent="0" algn="ctr">
              <a:buNone/>
              <a:defRPr sz="2222"/>
            </a:lvl6pPr>
            <a:lvl7pPr marL="3047970" indent="0" algn="ctr">
              <a:buNone/>
              <a:defRPr sz="2222"/>
            </a:lvl7pPr>
            <a:lvl8pPr marL="3555964" indent="0" algn="ctr">
              <a:buNone/>
              <a:defRPr sz="2222"/>
            </a:lvl8pPr>
            <a:lvl9pPr marL="4063959" indent="0" algn="ctr">
              <a:buNone/>
              <a:defRPr sz="2222"/>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B85D2A1B-5C3B-41A5-9B61-186A87329E51}" type="slidenum">
              <a:rPr lang="en-US" altLang="en-US" smtClean="0"/>
              <a:pPr/>
              <a:t>‹#›</a:t>
            </a:fld>
            <a:endParaRPr lang="en-US" altLang="en-US"/>
          </a:p>
        </p:txBody>
      </p:sp>
    </p:spTree>
    <p:extLst>
      <p:ext uri="{BB962C8B-B14F-4D97-AF65-F5344CB8AC3E}">
        <p14:creationId xmlns:p14="http://schemas.microsoft.com/office/powerpoint/2010/main" val="410648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42D60DB-032D-4DAF-AEF1-ABFFC23C6918}" type="slidenum">
              <a:rPr lang="en-US" altLang="en-US" smtClean="0"/>
              <a:pPr/>
              <a:t>‹#›</a:t>
            </a:fld>
            <a:endParaRPr lang="en-US" altLang="en-US"/>
          </a:p>
        </p:txBody>
      </p:sp>
    </p:spTree>
    <p:extLst>
      <p:ext uri="{BB962C8B-B14F-4D97-AF65-F5344CB8AC3E}">
        <p14:creationId xmlns:p14="http://schemas.microsoft.com/office/powerpoint/2010/main" val="145918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6626" y="772583"/>
            <a:ext cx="2190750" cy="5334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42938" y="793752"/>
            <a:ext cx="6445250"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0984852-EEF3-4FF0-9C1E-880E87DA9607}" type="slidenum">
              <a:rPr lang="en-US" altLang="en-US" smtClean="0"/>
              <a:pPr/>
              <a:t>‹#›</a:t>
            </a:fld>
            <a:endParaRPr lang="en-US" altLang="en-US"/>
          </a:p>
        </p:txBody>
      </p:sp>
    </p:spTree>
    <p:extLst>
      <p:ext uri="{BB962C8B-B14F-4D97-AF65-F5344CB8AC3E}">
        <p14:creationId xmlns:p14="http://schemas.microsoft.com/office/powerpoint/2010/main" val="326207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F0F318-8AC3-46DA-92A4-B320876F7F3E}" type="slidenum">
              <a:rPr lang="en-US" altLang="en-US" smtClean="0"/>
              <a:pPr/>
              <a:t>‹#›</a:t>
            </a:fld>
            <a:endParaRPr lang="en-US" altLang="en-US"/>
          </a:p>
        </p:txBody>
      </p:sp>
    </p:spTree>
    <p:extLst>
      <p:ext uri="{BB962C8B-B14F-4D97-AF65-F5344CB8AC3E}">
        <p14:creationId xmlns:p14="http://schemas.microsoft.com/office/powerpoint/2010/main" val="343376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2920" y="852688"/>
            <a:ext cx="8983980" cy="3728720"/>
          </a:xfrm>
        </p:spPr>
        <p:txBody>
          <a:bodyPr anchor="b">
            <a:normAutofit/>
          </a:bodyPr>
          <a:lstStyle>
            <a:lvl1pPr>
              <a:lnSpc>
                <a:spcPct val="80000"/>
              </a:lnSpc>
              <a:defRPr sz="8889"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56260" y="4652528"/>
            <a:ext cx="7688580" cy="1828800"/>
          </a:xfrm>
        </p:spPr>
        <p:txBody>
          <a:bodyPr anchor="t">
            <a:normAutofit/>
          </a:bodyPr>
          <a:lstStyle>
            <a:lvl1pPr marL="0" indent="0">
              <a:buNone/>
              <a:defRPr sz="3111">
                <a:solidFill>
                  <a:schemeClr val="tx1"/>
                </a:solidFill>
                <a:latin typeface="+mj-lt"/>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6571A89-3198-4BD1-8869-2326672B8198}" type="slidenum">
              <a:rPr lang="en-US" altLang="en-US" smtClean="0"/>
              <a:pPr/>
              <a:t>‹#›</a:t>
            </a:fld>
            <a:endParaRPr lang="en-US" altLang="en-US"/>
          </a:p>
        </p:txBody>
      </p:sp>
    </p:spTree>
    <p:extLst>
      <p:ext uri="{BB962C8B-B14F-4D97-AF65-F5344CB8AC3E}">
        <p14:creationId xmlns:p14="http://schemas.microsoft.com/office/powerpoint/2010/main" val="7921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3880" y="2214880"/>
            <a:ext cx="4229100" cy="4185920"/>
          </a:xfrm>
        </p:spPr>
        <p:txBody>
          <a:bodyPr/>
          <a:lstStyle>
            <a:lvl1pPr>
              <a:defRPr sz="2444"/>
            </a:lvl1pPr>
            <a:lvl2pPr>
              <a:defRPr sz="2111"/>
            </a:lvl2pPr>
            <a:lvl3pPr>
              <a:defRPr sz="1889"/>
            </a:lvl3pPr>
            <a:lvl4pPr>
              <a:defRPr sz="1667"/>
            </a:lvl4pPr>
            <a:lvl5pPr>
              <a:defRPr sz="1556"/>
            </a:lvl5pPr>
            <a:lvl6pPr>
              <a:defRPr sz="1556"/>
            </a:lvl6pPr>
            <a:lvl7pPr>
              <a:defRPr sz="1556"/>
            </a:lvl7pPr>
            <a:lvl8pPr>
              <a:defRPr sz="1556"/>
            </a:lvl8pPr>
            <a:lvl9pPr>
              <a:defRPr sz="1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86376" y="2214880"/>
            <a:ext cx="4229100" cy="4185920"/>
          </a:xfrm>
        </p:spPr>
        <p:txBody>
          <a:bodyPr/>
          <a:lstStyle>
            <a:lvl1pPr>
              <a:defRPr sz="2444"/>
            </a:lvl1pPr>
            <a:lvl2pPr>
              <a:defRPr sz="2111"/>
            </a:lvl2pPr>
            <a:lvl3pPr>
              <a:defRPr sz="1889"/>
            </a:lvl3pPr>
            <a:lvl4pPr>
              <a:defRPr sz="1667"/>
            </a:lvl4pPr>
            <a:lvl5pPr>
              <a:defRPr sz="1556"/>
            </a:lvl5pPr>
            <a:lvl6pPr>
              <a:defRPr sz="1556"/>
            </a:lvl6pPr>
            <a:lvl7pPr>
              <a:defRPr sz="1556"/>
            </a:lvl7pPr>
            <a:lvl8pPr>
              <a:defRPr sz="1556"/>
            </a:lvl8pPr>
            <a:lvl9pPr>
              <a:defRPr sz="1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C45D787-5056-44BF-A419-DAF2E9732699}" type="slidenum">
              <a:rPr lang="en-US" altLang="en-US" smtClean="0"/>
              <a:pPr/>
              <a:t>‹#›</a:t>
            </a:fld>
            <a:endParaRPr lang="en-US" altLang="en-US"/>
          </a:p>
        </p:txBody>
      </p:sp>
    </p:spTree>
    <p:extLst>
      <p:ext uri="{BB962C8B-B14F-4D97-AF65-F5344CB8AC3E}">
        <p14:creationId xmlns:p14="http://schemas.microsoft.com/office/powerpoint/2010/main" val="425523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63880" y="2257778"/>
            <a:ext cx="4229100" cy="803778"/>
          </a:xfrm>
        </p:spPr>
        <p:txBody>
          <a:bodyPr anchor="ctr">
            <a:normAutofit/>
          </a:bodyPr>
          <a:lstStyle>
            <a:lvl1pPr marL="0" indent="0">
              <a:spcBef>
                <a:spcPts val="0"/>
              </a:spcBef>
              <a:buNone/>
              <a:defRPr sz="2222" b="0" cap="all" baseline="0">
                <a:solidFill>
                  <a:schemeClr val="tx1">
                    <a:lumMod val="85000"/>
                    <a:lumOff val="15000"/>
                  </a:schemeClr>
                </a:solidFill>
                <a:latin typeface="+mj-lt"/>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563880" y="3040167"/>
            <a:ext cx="4229100" cy="3556000"/>
          </a:xfrm>
        </p:spPr>
        <p:txBody>
          <a:bodyPr/>
          <a:lstStyle>
            <a:lvl1pPr>
              <a:defRPr sz="2333"/>
            </a:lvl1pPr>
            <a:lvl2pPr>
              <a:defRPr sz="2000"/>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95900" y="2255520"/>
            <a:ext cx="4229100" cy="802640"/>
          </a:xfrm>
        </p:spPr>
        <p:txBody>
          <a:bodyPr anchor="ctr">
            <a:normAutofit/>
          </a:bodyPr>
          <a:lstStyle>
            <a:lvl1pPr marL="0" indent="0">
              <a:spcBef>
                <a:spcPts val="0"/>
              </a:spcBef>
              <a:buNone/>
              <a:defRPr sz="2222" b="0" cap="all" baseline="0">
                <a:latin typeface="+mj-lt"/>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295900" y="3037840"/>
            <a:ext cx="4229100" cy="3556000"/>
          </a:xfrm>
        </p:spPr>
        <p:txBody>
          <a:bodyPr/>
          <a:lstStyle>
            <a:lvl1pPr>
              <a:defRPr sz="2333"/>
            </a:lvl1pPr>
            <a:lvl2pPr>
              <a:defRPr sz="2000"/>
            </a:lvl2pPr>
            <a:lvl3pPr>
              <a:defRPr sz="1778"/>
            </a:lvl3pPr>
            <a:lvl4pPr>
              <a:defRPr sz="1556"/>
            </a:lvl4pPr>
            <a:lvl5pPr>
              <a:defRPr sz="1556"/>
            </a:lvl5pPr>
            <a:lvl6pPr>
              <a:defRPr sz="1556"/>
            </a:lvl6pPr>
            <a:lvl7pPr>
              <a:defRPr sz="1556"/>
            </a:lvl7pPr>
            <a:lvl8pPr>
              <a:defRPr sz="1556"/>
            </a:lvl8pPr>
            <a:lvl9pPr>
              <a:defRPr sz="1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12DB30F-C528-476B-9DFE-D4EBA94BE9A4}" type="slidenum">
              <a:rPr lang="en-US" altLang="en-US" smtClean="0"/>
              <a:pPr/>
              <a:t>‹#›</a:t>
            </a:fld>
            <a:endParaRPr lang="en-US" altLang="en-US"/>
          </a:p>
        </p:txBody>
      </p:sp>
    </p:spTree>
    <p:extLst>
      <p:ext uri="{BB962C8B-B14F-4D97-AF65-F5344CB8AC3E}">
        <p14:creationId xmlns:p14="http://schemas.microsoft.com/office/powerpoint/2010/main" val="47491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A59A950-43F6-4CAE-951D-2CCDD99CEFB5}" type="slidenum">
              <a:rPr lang="en-US" altLang="en-US" smtClean="0"/>
              <a:pPr/>
              <a:t>‹#›</a:t>
            </a:fld>
            <a:endParaRPr lang="en-US" altLang="en-US"/>
          </a:p>
        </p:txBody>
      </p:sp>
    </p:spTree>
    <p:extLst>
      <p:ext uri="{BB962C8B-B14F-4D97-AF65-F5344CB8AC3E}">
        <p14:creationId xmlns:p14="http://schemas.microsoft.com/office/powerpoint/2010/main" val="406552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910CDD7-8E12-420A-81C9-4375E155C93D}" type="slidenum">
              <a:rPr lang="en-US" altLang="en-US" smtClean="0"/>
              <a:pPr/>
              <a:t>‹#›</a:t>
            </a:fld>
            <a:endParaRPr lang="en-US" altLang="en-US"/>
          </a:p>
        </p:txBody>
      </p:sp>
    </p:spTree>
    <p:extLst>
      <p:ext uri="{BB962C8B-B14F-4D97-AF65-F5344CB8AC3E}">
        <p14:creationId xmlns:p14="http://schemas.microsoft.com/office/powerpoint/2010/main" val="291698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6350000" y="0"/>
            <a:ext cx="381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884503" y="602536"/>
            <a:ext cx="2819400" cy="213360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35000" y="846667"/>
            <a:ext cx="5080000" cy="5080000"/>
          </a:xfrm>
        </p:spPr>
        <p:txBody>
          <a:bodyPr/>
          <a:lstStyle>
            <a:lvl1pPr>
              <a:defRPr sz="2444"/>
            </a:lvl1pPr>
            <a:lvl2pPr>
              <a:defRPr sz="2111"/>
            </a:lvl2pPr>
            <a:lvl3pPr>
              <a:defRPr sz="1889"/>
            </a:lvl3pPr>
            <a:lvl4pPr>
              <a:defRPr sz="1667"/>
            </a:lvl4pPr>
            <a:lvl5pPr>
              <a:defRPr sz="1556"/>
            </a:lvl5pPr>
            <a:lvl6pPr>
              <a:defRPr sz="1556"/>
            </a:lvl6pPr>
            <a:lvl7pPr>
              <a:defRPr sz="1556"/>
            </a:lvl7pPr>
            <a:lvl8pPr>
              <a:defRPr sz="1556"/>
            </a:lvl8pPr>
            <a:lvl9pPr>
              <a:defRPr sz="1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6652" y="2790904"/>
            <a:ext cx="2832100" cy="3474430"/>
          </a:xfrm>
        </p:spPr>
        <p:txBody>
          <a:bodyPr>
            <a:normAutofit/>
          </a:bodyPr>
          <a:lstStyle>
            <a:lvl1pPr marL="0" marR="0" indent="0" algn="l" defTabSz="1015990" rtl="0" eaLnBrk="1" fontAlgn="auto" latinLnBrk="0" hangingPunct="1">
              <a:lnSpc>
                <a:spcPct val="100000"/>
              </a:lnSpc>
              <a:spcBef>
                <a:spcPts val="1333"/>
              </a:spcBef>
              <a:spcAft>
                <a:spcPts val="0"/>
              </a:spcAft>
              <a:buClrTx/>
              <a:buSzTx/>
              <a:buFontTx/>
              <a:buNone/>
              <a:tabLst/>
              <a:defRPr sz="1667">
                <a:solidFill>
                  <a:srgbClr val="404040"/>
                </a:solidFill>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marL="0" marR="0" lvl="0" indent="0" algn="l" defTabSz="1015990" rtl="0" eaLnBrk="1" fontAlgn="auto" latinLnBrk="0" hangingPunct="1">
              <a:lnSpc>
                <a:spcPct val="100000"/>
              </a:lnSpc>
              <a:spcBef>
                <a:spcPts val="1556"/>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D14DDC0-FCB0-4F5A-9077-CD091F51FFA5}" type="slidenum">
              <a:rPr lang="en-US" altLang="en-US" smtClean="0"/>
              <a:pPr/>
              <a:t>‹#›</a:t>
            </a:fld>
            <a:endParaRPr lang="en-US" altLang="en-US"/>
          </a:p>
        </p:txBody>
      </p:sp>
    </p:spTree>
    <p:extLst>
      <p:ext uri="{BB962C8B-B14F-4D97-AF65-F5344CB8AC3E}">
        <p14:creationId xmlns:p14="http://schemas.microsoft.com/office/powerpoint/2010/main" val="168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 y="6020743"/>
            <a:ext cx="8983980" cy="681426"/>
          </a:xfrm>
        </p:spPr>
        <p:txBody>
          <a:bodyPr anchor="b">
            <a:normAutofit/>
          </a:bodyPr>
          <a:lstStyle>
            <a:lvl1pPr>
              <a:lnSpc>
                <a:spcPct val="85000"/>
              </a:lnSpc>
              <a:defRPr sz="3111"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0160000" cy="5923280"/>
          </a:xfrm>
          <a:solidFill>
            <a:schemeClr val="accent1">
              <a:lumMod val="40000"/>
              <a:lumOff val="60000"/>
            </a:schemeClr>
          </a:solidFill>
        </p:spPr>
        <p:txBody>
          <a:bodyPr anchor="t"/>
          <a:lstStyle>
            <a:lvl1pPr marL="0" indent="0" algn="ctr">
              <a:spcBef>
                <a:spcPts val="889"/>
              </a:spcBef>
              <a:buNone/>
              <a:defRPr sz="3556">
                <a:solidFill>
                  <a:srgbClr val="4D4D4D"/>
                </a:solidFill>
              </a:defRPr>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r>
              <a:rPr lang="en-US"/>
              <a:t>Click icon to add picture</a:t>
            </a:r>
            <a:endParaRPr lang="en-US" dirty="0"/>
          </a:p>
        </p:txBody>
      </p:sp>
      <p:sp>
        <p:nvSpPr>
          <p:cNvPr id="4" name="Text Placeholder 3"/>
          <p:cNvSpPr>
            <a:spLocks noGrp="1"/>
          </p:cNvSpPr>
          <p:nvPr>
            <p:ph type="body" sz="half" idx="2"/>
          </p:nvPr>
        </p:nvSpPr>
        <p:spPr>
          <a:xfrm>
            <a:off x="563880" y="6566372"/>
            <a:ext cx="7691120" cy="592667"/>
          </a:xfrm>
        </p:spPr>
        <p:txBody>
          <a:bodyPr>
            <a:normAutofit/>
          </a:bodyPr>
          <a:lstStyle>
            <a:lvl1pPr marL="0" indent="0">
              <a:lnSpc>
                <a:spcPct val="90000"/>
              </a:lnSpc>
              <a:spcBef>
                <a:spcPts val="1333"/>
              </a:spcBef>
              <a:buNone/>
              <a:defRPr sz="1556">
                <a:solidFill>
                  <a:srgbClr val="262626"/>
                </a:solidFill>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5600CE6-ECB9-4120-B250-D52670AD933A}" type="slidenum">
              <a:rPr lang="en-US" altLang="en-US" smtClean="0"/>
              <a:pPr/>
              <a:t>‹#›</a:t>
            </a:fld>
            <a:endParaRPr lang="en-US" altLang="en-US"/>
          </a:p>
        </p:txBody>
      </p:sp>
    </p:spTree>
    <p:extLst>
      <p:ext uri="{BB962C8B-B14F-4D97-AF65-F5344CB8AC3E}">
        <p14:creationId xmlns:p14="http://schemas.microsoft.com/office/powerpoint/2010/main" val="31241558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7688" y="555037"/>
            <a:ext cx="8977312" cy="18424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3562" y="2214882"/>
            <a:ext cx="8961438" cy="418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 y="7124941"/>
            <a:ext cx="3429000" cy="254000"/>
          </a:xfrm>
          <a:prstGeom prst="rect">
            <a:avLst/>
          </a:prstGeom>
        </p:spPr>
        <p:txBody>
          <a:bodyPr vert="horz" lIns="91440" tIns="45720" rIns="91440" bIns="45720" rtlCol="0" anchor="ctr"/>
          <a:lstStyle>
            <a:lvl1pPr algn="l">
              <a:defRPr sz="1056">
                <a:solidFill>
                  <a:schemeClr val="tx1">
                    <a:alpha val="75000"/>
                  </a:schemeClr>
                </a:solidFill>
              </a:defRPr>
            </a:lvl1pPr>
          </a:lstStyle>
          <a:p>
            <a:pPr>
              <a:defRPr/>
            </a:pPr>
            <a:endParaRPr lang="en-US"/>
          </a:p>
        </p:txBody>
      </p:sp>
      <p:sp>
        <p:nvSpPr>
          <p:cNvPr id="5" name="Footer Placeholder 4"/>
          <p:cNvSpPr>
            <a:spLocks noGrp="1"/>
          </p:cNvSpPr>
          <p:nvPr>
            <p:ph type="ftr" sz="quarter" idx="3"/>
          </p:nvPr>
        </p:nvSpPr>
        <p:spPr>
          <a:xfrm>
            <a:off x="571500" y="7282997"/>
            <a:ext cx="4191000" cy="254000"/>
          </a:xfrm>
          <a:prstGeom prst="rect">
            <a:avLst/>
          </a:prstGeom>
        </p:spPr>
        <p:txBody>
          <a:bodyPr vert="horz" lIns="91440" tIns="45720" rIns="91440" bIns="45720" rtlCol="0" anchor="ctr"/>
          <a:lstStyle>
            <a:lvl1pPr algn="l">
              <a:defRPr sz="1056" cap="all" baseline="0">
                <a:solidFill>
                  <a:schemeClr val="tx1">
                    <a:alpha val="75000"/>
                  </a:schemeClr>
                </a:solidFill>
              </a:defRPr>
            </a:lvl1pPr>
          </a:lstStyle>
          <a:p>
            <a:pPr>
              <a:defRPr/>
            </a:pPr>
            <a:endParaRPr lang="en-US"/>
          </a:p>
        </p:txBody>
      </p:sp>
      <p:sp>
        <p:nvSpPr>
          <p:cNvPr id="6" name="Slide Number Placeholder 5"/>
          <p:cNvSpPr>
            <a:spLocks noGrp="1"/>
          </p:cNvSpPr>
          <p:nvPr>
            <p:ph type="sldNum" sz="quarter" idx="4"/>
          </p:nvPr>
        </p:nvSpPr>
        <p:spPr>
          <a:xfrm>
            <a:off x="7267992" y="6477498"/>
            <a:ext cx="2438400" cy="1552266"/>
          </a:xfrm>
          <a:prstGeom prst="rect">
            <a:avLst/>
          </a:prstGeom>
        </p:spPr>
        <p:txBody>
          <a:bodyPr vert="horz" lIns="91440" tIns="45720" rIns="91440" bIns="45720" rtlCol="0" anchor="b"/>
          <a:lstStyle>
            <a:lvl1pPr algn="r">
              <a:defRPr sz="10000" b="0">
                <a:ln>
                  <a:noFill/>
                </a:ln>
                <a:solidFill>
                  <a:schemeClr val="accent1">
                    <a:alpha val="20000"/>
                  </a:schemeClr>
                </a:solidFill>
                <a:latin typeface="+mj-lt"/>
              </a:defRPr>
            </a:lvl1pPr>
          </a:lstStyle>
          <a:p>
            <a:fld id="{F1C57F8B-32CE-4F83-B7B8-217B322E8817}" type="slidenum">
              <a:rPr lang="en-US" altLang="en-US" smtClean="0"/>
              <a:pPr/>
              <a:t>‹#›</a:t>
            </a:fld>
            <a:endParaRPr lang="en-US" altLang="en-US"/>
          </a:p>
        </p:txBody>
      </p:sp>
    </p:spTree>
    <p:extLst>
      <p:ext uri="{BB962C8B-B14F-4D97-AF65-F5344CB8AC3E}">
        <p14:creationId xmlns:p14="http://schemas.microsoft.com/office/powerpoint/2010/main" val="2380176261"/>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hdr="0" ftr="0" dt="0"/>
  <p:txStyles>
    <p:titleStyle>
      <a:lvl1pPr algn="l" defTabSz="1015990" rtl="0" eaLnBrk="1" latinLnBrk="0" hangingPunct="1">
        <a:lnSpc>
          <a:spcPct val="90000"/>
        </a:lnSpc>
        <a:spcBef>
          <a:spcPct val="0"/>
        </a:spcBef>
        <a:buNone/>
        <a:defRPr sz="5333" kern="1200" spc="-133" baseline="0">
          <a:solidFill>
            <a:schemeClr val="accent1"/>
          </a:solidFill>
          <a:latin typeface="+mj-lt"/>
          <a:ea typeface="+mj-ea"/>
          <a:cs typeface="+mj-cs"/>
        </a:defRPr>
      </a:lvl1pPr>
    </p:titleStyle>
    <p:body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s.temple.edu/~pwang/2033-PL/2033-index.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St._Petersburg_parado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financetrain.com/lessons/chebyshevs-inequalit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431800" y="1447800"/>
            <a:ext cx="9296400" cy="5334000"/>
          </a:xfrm>
          <a:noFill/>
        </p:spPr>
        <p:txBody>
          <a:bodyPr lIns="0" tIns="0" rIns="0" bIns="0" anchor="t">
            <a:normAutofit fontScale="90000"/>
          </a:bodyPr>
          <a:lstStyle/>
          <a:p>
            <a:pPr>
              <a:lnSpc>
                <a:spcPct val="95000"/>
              </a:lnSpc>
            </a:pPr>
            <a:r>
              <a:rPr lang="en-US" altLang="en-US" sz="3600">
                <a:solidFill>
                  <a:srgbClr val="783F04"/>
                </a:solidFill>
                <a:latin typeface="Arial" panose="020B0604020202020204" pitchFamily="34" charset="0"/>
              </a:rPr>
              <a:t>Probability and Statistics for Computer Scientists</a:t>
            </a:r>
            <a:br>
              <a:rPr lang="en-US" altLang="en-US" sz="3600">
                <a:solidFill>
                  <a:srgbClr val="783F04"/>
                </a:solidFill>
                <a:latin typeface="Arial" panose="020B0604020202020204" pitchFamily="34" charset="0"/>
              </a:rPr>
            </a:br>
            <a:r>
              <a:rPr lang="en-US" altLang="zh-CN" sz="3600">
                <a:solidFill>
                  <a:srgbClr val="783F04"/>
                </a:solidFill>
                <a:latin typeface="Arial" panose="020B0604020202020204" pitchFamily="34" charset="0"/>
              </a:rPr>
              <a:t>Third</a:t>
            </a:r>
            <a:r>
              <a:rPr lang="en-US" altLang="en-US" sz="3600">
                <a:solidFill>
                  <a:srgbClr val="783F04"/>
                </a:solidFill>
                <a:latin typeface="Arial" panose="020B0604020202020204" pitchFamily="34" charset="0"/>
              </a:rPr>
              <a:t> Edition, By Michael Baron</a:t>
            </a:r>
            <a:br>
              <a:rPr lang="en-US" altLang="en-US" sz="3200">
                <a:solidFill>
                  <a:srgbClr val="783F04"/>
                </a:solidFill>
                <a:latin typeface="Arial" panose="020B0604020202020204" pitchFamily="34" charset="0"/>
              </a:rPr>
            </a:br>
            <a:br>
              <a:rPr lang="en-US" altLang="en-US" sz="4800" dirty="0">
                <a:solidFill>
                  <a:srgbClr val="783F04"/>
                </a:solidFill>
                <a:latin typeface="Arial" panose="020B0604020202020204" pitchFamily="34" charset="0"/>
              </a:rPr>
            </a:br>
            <a:r>
              <a:rPr lang="en-US" altLang="en-US" sz="6000" dirty="0">
                <a:solidFill>
                  <a:srgbClr val="783F04"/>
                </a:solidFill>
                <a:latin typeface="Arial" panose="020B0604020202020204" pitchFamily="34" charset="0"/>
              </a:rPr>
              <a:t>Chapter 3: Discrete Random Variables and Their Distributions</a:t>
            </a:r>
            <a:br>
              <a:rPr lang="en-US" altLang="en-US" sz="4800" dirty="0">
                <a:solidFill>
                  <a:srgbClr val="783F04"/>
                </a:solidFill>
                <a:latin typeface="Arial" panose="020B0604020202020204" pitchFamily="34" charset="0"/>
              </a:rPr>
            </a:br>
            <a:br>
              <a:rPr lang="en-US" altLang="en-US" sz="4800">
                <a:solidFill>
                  <a:srgbClr val="783F04"/>
                </a:solidFill>
                <a:latin typeface="Arial" panose="020B0604020202020204" pitchFamily="34" charset="0"/>
              </a:rPr>
            </a:br>
            <a:br>
              <a:rPr lang="en-US" altLang="en-US" sz="4800">
                <a:solidFill>
                  <a:srgbClr val="783F04"/>
                </a:solidFill>
                <a:latin typeface="Arial" panose="020B0604020202020204" pitchFamily="34" charset="0"/>
              </a:rPr>
            </a:br>
            <a:r>
              <a:rPr lang="en-US" altLang="en-US" sz="3600">
                <a:solidFill>
                  <a:srgbClr val="783F04"/>
                </a:solidFill>
                <a:latin typeface="Arial" panose="020B0604020202020204" pitchFamily="34" charset="0"/>
                <a:hlinkClick r:id="rId3"/>
              </a:rPr>
              <a:t>CIS </a:t>
            </a:r>
            <a:r>
              <a:rPr lang="en-US" altLang="en-US" sz="3600" dirty="0">
                <a:solidFill>
                  <a:srgbClr val="783F04"/>
                </a:solidFill>
                <a:latin typeface="Arial" panose="020B0604020202020204" pitchFamily="34" charset="0"/>
                <a:hlinkClick r:id="rId3"/>
              </a:rPr>
              <a:t>2033. Computational Probability and Statistics       </a:t>
            </a:r>
            <a:r>
              <a:rPr lang="en-US" altLang="en-US" sz="3600" i="1" dirty="0">
                <a:solidFill>
                  <a:srgbClr val="783F04"/>
                </a:solidFill>
                <a:latin typeface="Arial" panose="020B0604020202020204" pitchFamily="34" charset="0"/>
                <a:hlinkClick r:id="rId3"/>
              </a:rPr>
              <a:t>Pei Wang</a:t>
            </a:r>
            <a:endParaRPr lang="en-US" altLang="en-US" sz="3600" i="1" dirty="0">
              <a:solidFill>
                <a:srgbClr val="783F04"/>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function (2)</a:t>
            </a:r>
          </a:p>
        </p:txBody>
      </p:sp>
      <p:sp>
        <p:nvSpPr>
          <p:cNvPr id="3" name="Content Placeholder 2"/>
          <p:cNvSpPr>
            <a:spLocks noGrp="1"/>
          </p:cNvSpPr>
          <p:nvPr>
            <p:ph idx="1"/>
          </p:nvPr>
        </p:nvSpPr>
        <p:spPr>
          <a:xfrm>
            <a:off x="563562" y="2214883"/>
            <a:ext cx="8961438" cy="1061718"/>
          </a:xfrm>
        </p:spPr>
        <p:txBody>
          <a:bodyPr>
            <a:noAutofit/>
          </a:bodyPr>
          <a:lstStyle/>
          <a:p>
            <a:pPr marL="38100" indent="0">
              <a:buNone/>
            </a:pPr>
            <a:r>
              <a:rPr lang="en-US" sz="3600" dirty="0"/>
              <a:t>Example: </a:t>
            </a:r>
            <a:r>
              <a:rPr lang="en-US" altLang="zh-CN" sz="3600" dirty="0"/>
              <a:t>T</a:t>
            </a:r>
            <a:r>
              <a:rPr lang="en-US" sz="3600" dirty="0"/>
              <a:t>he </a:t>
            </a:r>
            <a:r>
              <a:rPr lang="en-US" sz="3600" i="1" dirty="0"/>
              <a:t>p</a:t>
            </a:r>
            <a:r>
              <a:rPr lang="en-US" sz="3600" dirty="0"/>
              <a:t>(</a:t>
            </a:r>
            <a:r>
              <a:rPr lang="en-US" sz="3600" i="1" dirty="0"/>
              <a:t>a</a:t>
            </a:r>
            <a:r>
              <a:rPr lang="en-US" sz="3600" dirty="0"/>
              <a:t>) and F(</a:t>
            </a:r>
            <a:r>
              <a:rPr lang="en-US" sz="3600" i="1" dirty="0"/>
              <a:t>a</a:t>
            </a:r>
            <a:r>
              <a:rPr lang="en-US" sz="3600" dirty="0"/>
              <a:t>) for the maximum of two independent  throws of a fair die</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424990176"/>
              </p:ext>
            </p:extLst>
          </p:nvPr>
        </p:nvGraphicFramePr>
        <p:xfrm>
          <a:off x="1657614" y="3352800"/>
          <a:ext cx="6773333" cy="1188720"/>
        </p:xfrm>
        <a:graphic>
          <a:graphicData uri="http://schemas.openxmlformats.org/drawingml/2006/table">
            <a:tbl>
              <a:tblPr firstRow="1" bandRow="1">
                <a:tableStyleId>{7DF18680-E054-41AD-8BC1-D1AEF772440D}</a:tableStyleId>
              </a:tblPr>
              <a:tblGrid>
                <a:gridCol w="967619">
                  <a:extLst>
                    <a:ext uri="{9D8B030D-6E8A-4147-A177-3AD203B41FA5}">
                      <a16:colId xmlns:a16="http://schemas.microsoft.com/office/drawing/2014/main" val="20000"/>
                    </a:ext>
                  </a:extLst>
                </a:gridCol>
                <a:gridCol w="967619">
                  <a:extLst>
                    <a:ext uri="{9D8B030D-6E8A-4147-A177-3AD203B41FA5}">
                      <a16:colId xmlns:a16="http://schemas.microsoft.com/office/drawing/2014/main" val="20001"/>
                    </a:ext>
                  </a:extLst>
                </a:gridCol>
                <a:gridCol w="967619">
                  <a:extLst>
                    <a:ext uri="{9D8B030D-6E8A-4147-A177-3AD203B41FA5}">
                      <a16:colId xmlns:a16="http://schemas.microsoft.com/office/drawing/2014/main" val="20002"/>
                    </a:ext>
                  </a:extLst>
                </a:gridCol>
                <a:gridCol w="967619">
                  <a:extLst>
                    <a:ext uri="{9D8B030D-6E8A-4147-A177-3AD203B41FA5}">
                      <a16:colId xmlns:a16="http://schemas.microsoft.com/office/drawing/2014/main" val="20003"/>
                    </a:ext>
                  </a:extLst>
                </a:gridCol>
                <a:gridCol w="967619">
                  <a:extLst>
                    <a:ext uri="{9D8B030D-6E8A-4147-A177-3AD203B41FA5}">
                      <a16:colId xmlns:a16="http://schemas.microsoft.com/office/drawing/2014/main" val="20004"/>
                    </a:ext>
                  </a:extLst>
                </a:gridCol>
                <a:gridCol w="967619">
                  <a:extLst>
                    <a:ext uri="{9D8B030D-6E8A-4147-A177-3AD203B41FA5}">
                      <a16:colId xmlns:a16="http://schemas.microsoft.com/office/drawing/2014/main" val="20005"/>
                    </a:ext>
                  </a:extLst>
                </a:gridCol>
                <a:gridCol w="967619">
                  <a:extLst>
                    <a:ext uri="{9D8B030D-6E8A-4147-A177-3AD203B41FA5}">
                      <a16:colId xmlns:a16="http://schemas.microsoft.com/office/drawing/2014/main" val="20006"/>
                    </a:ext>
                  </a:extLst>
                </a:gridCol>
              </a:tblGrid>
              <a:tr h="370840">
                <a:tc>
                  <a:txBody>
                    <a:bodyPr/>
                    <a:lstStyle/>
                    <a:p>
                      <a:pPr algn="ctr"/>
                      <a:r>
                        <a:rPr lang="en-US" b="1" i="1" dirty="0"/>
                        <a:t>a</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10000"/>
                  </a:ext>
                </a:extLst>
              </a:tr>
              <a:tr h="370840">
                <a:tc>
                  <a:txBody>
                    <a:bodyPr/>
                    <a:lstStyle/>
                    <a:p>
                      <a:pPr algn="ctr"/>
                      <a:r>
                        <a:rPr lang="en-US" b="1" i="1" dirty="0"/>
                        <a:t>p</a:t>
                      </a:r>
                      <a:r>
                        <a:rPr lang="en-US" b="1" dirty="0"/>
                        <a:t>(</a:t>
                      </a:r>
                      <a:r>
                        <a:rPr lang="en-US" b="1" i="1" dirty="0"/>
                        <a:t>a</a:t>
                      </a:r>
                      <a:r>
                        <a:rPr lang="en-US" b="1" dirty="0"/>
                        <a:t>)</a:t>
                      </a:r>
                    </a:p>
                  </a:txBody>
                  <a:tcPr/>
                </a:tc>
                <a:tc>
                  <a:txBody>
                    <a:bodyPr/>
                    <a:lstStyle/>
                    <a:p>
                      <a:pPr algn="ctr"/>
                      <a:r>
                        <a:rPr lang="en-US" dirty="0"/>
                        <a:t>1/36</a:t>
                      </a:r>
                    </a:p>
                  </a:txBody>
                  <a:tcPr/>
                </a:tc>
                <a:tc>
                  <a:txBody>
                    <a:bodyPr/>
                    <a:lstStyle/>
                    <a:p>
                      <a:pPr algn="ctr"/>
                      <a:r>
                        <a:rPr lang="en-US" dirty="0"/>
                        <a:t>3/36</a:t>
                      </a:r>
                    </a:p>
                  </a:txBody>
                  <a:tcPr/>
                </a:tc>
                <a:tc>
                  <a:txBody>
                    <a:bodyPr/>
                    <a:lstStyle/>
                    <a:p>
                      <a:pPr algn="ctr"/>
                      <a:r>
                        <a:rPr lang="en-US" dirty="0"/>
                        <a:t>5/36</a:t>
                      </a:r>
                    </a:p>
                  </a:txBody>
                  <a:tcPr/>
                </a:tc>
                <a:tc>
                  <a:txBody>
                    <a:bodyPr/>
                    <a:lstStyle/>
                    <a:p>
                      <a:pPr algn="ctr"/>
                      <a:r>
                        <a:rPr lang="en-US" dirty="0"/>
                        <a:t>7/36</a:t>
                      </a:r>
                    </a:p>
                  </a:txBody>
                  <a:tcPr/>
                </a:tc>
                <a:tc>
                  <a:txBody>
                    <a:bodyPr/>
                    <a:lstStyle/>
                    <a:p>
                      <a:pPr algn="ctr"/>
                      <a:r>
                        <a:rPr lang="en-US" dirty="0"/>
                        <a:t>9/36</a:t>
                      </a:r>
                    </a:p>
                  </a:txBody>
                  <a:tcPr/>
                </a:tc>
                <a:tc>
                  <a:txBody>
                    <a:bodyPr/>
                    <a:lstStyle/>
                    <a:p>
                      <a:pPr algn="ctr"/>
                      <a:r>
                        <a:rPr lang="en-US" dirty="0"/>
                        <a:t>11/36</a:t>
                      </a:r>
                    </a:p>
                  </a:txBody>
                  <a:tcPr/>
                </a:tc>
                <a:extLst>
                  <a:ext uri="{0D108BD9-81ED-4DB2-BD59-A6C34878D82A}">
                    <a16:rowId xmlns:a16="http://schemas.microsoft.com/office/drawing/2014/main" val="10001"/>
                  </a:ext>
                </a:extLst>
              </a:tr>
              <a:tr h="370840">
                <a:tc>
                  <a:txBody>
                    <a:bodyPr/>
                    <a:lstStyle/>
                    <a:p>
                      <a:pPr algn="ctr"/>
                      <a:r>
                        <a:rPr lang="en-US" b="1" dirty="0"/>
                        <a:t>F(</a:t>
                      </a:r>
                      <a:r>
                        <a:rPr lang="en-US" b="1" i="1" dirty="0"/>
                        <a:t>a</a:t>
                      </a:r>
                      <a:r>
                        <a:rPr lang="en-US" b="1" dirty="0"/>
                        <a:t>)</a:t>
                      </a:r>
                    </a:p>
                  </a:txBody>
                  <a:tcPr/>
                </a:tc>
                <a:tc>
                  <a:txBody>
                    <a:bodyPr/>
                    <a:lstStyle/>
                    <a:p>
                      <a:pPr algn="ctr"/>
                      <a:r>
                        <a:rPr lang="en-US" dirty="0"/>
                        <a:t>1/36</a:t>
                      </a:r>
                    </a:p>
                  </a:txBody>
                  <a:tcPr/>
                </a:tc>
                <a:tc>
                  <a:txBody>
                    <a:bodyPr/>
                    <a:lstStyle/>
                    <a:p>
                      <a:pPr algn="ctr"/>
                      <a:r>
                        <a:rPr lang="en-US" dirty="0"/>
                        <a:t>4/36</a:t>
                      </a:r>
                    </a:p>
                  </a:txBody>
                  <a:tcPr/>
                </a:tc>
                <a:tc>
                  <a:txBody>
                    <a:bodyPr/>
                    <a:lstStyle/>
                    <a:p>
                      <a:pPr algn="ctr"/>
                      <a:r>
                        <a:rPr lang="en-US" dirty="0"/>
                        <a:t>9/36</a:t>
                      </a:r>
                    </a:p>
                  </a:txBody>
                  <a:tcPr/>
                </a:tc>
                <a:tc>
                  <a:txBody>
                    <a:bodyPr/>
                    <a:lstStyle/>
                    <a:p>
                      <a:pPr algn="ctr"/>
                      <a:r>
                        <a:rPr lang="en-US" dirty="0"/>
                        <a:t>16/36</a:t>
                      </a:r>
                    </a:p>
                  </a:txBody>
                  <a:tcPr/>
                </a:tc>
                <a:tc>
                  <a:txBody>
                    <a:bodyPr/>
                    <a:lstStyle/>
                    <a:p>
                      <a:pPr algn="ctr"/>
                      <a:r>
                        <a:rPr lang="en-US" dirty="0"/>
                        <a:t>25/36</a:t>
                      </a:r>
                    </a:p>
                  </a:txBody>
                  <a:tcPr/>
                </a:tc>
                <a:tc>
                  <a:txBody>
                    <a:bodyPr/>
                    <a:lstStyle/>
                    <a:p>
                      <a:pPr algn="ctr"/>
                      <a:r>
                        <a:rPr lang="en-US" dirty="0"/>
                        <a:t>36/36</a:t>
                      </a:r>
                    </a:p>
                  </a:txBody>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6" name="Content Placeholder 2"/>
              <p:cNvSpPr txBox="1">
                <a:spLocks/>
              </p:cNvSpPr>
              <p:nvPr/>
            </p:nvSpPr>
            <p:spPr>
              <a:xfrm>
                <a:off x="360362" y="4692658"/>
                <a:ext cx="9164638" cy="2372305"/>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Bef>
                    <a:spcPts val="600"/>
                  </a:spcBef>
                  <a:spcAft>
                    <a:spcPts val="0"/>
                  </a:spcAft>
                  <a:buNone/>
                </a:pPr>
                <a:r>
                  <a:rPr lang="en-US" sz="3600" dirty="0"/>
                  <a:t>   F(</a:t>
                </a:r>
                <a:r>
                  <a:rPr lang="en-US" sz="3600" i="1" dirty="0"/>
                  <a:t>a</a:t>
                </a:r>
                <a:r>
                  <a:rPr lang="en-US" sz="3600" dirty="0"/>
                  <a:t>) = </a:t>
                </a:r>
                <a:r>
                  <a:rPr lang="en-US" sz="3600" i="1" dirty="0"/>
                  <a:t>a</a:t>
                </a:r>
                <a:r>
                  <a:rPr lang="en-US" sz="3600" baseline="30000" dirty="0"/>
                  <a:t>2</a:t>
                </a:r>
                <a:r>
                  <a:rPr lang="en-US" sz="3600" dirty="0"/>
                  <a:t> / 36    	(for </a:t>
                </a:r>
                <a:r>
                  <a:rPr lang="en-US" sz="3600" i="1" dirty="0"/>
                  <a:t>a</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{1,2,3,4,5,6})</a:t>
                </a:r>
              </a:p>
              <a:p>
                <a:pPr marL="38100" indent="0" fontAlgn="auto">
                  <a:spcBef>
                    <a:spcPts val="600"/>
                  </a:spcBef>
                  <a:spcAft>
                    <a:spcPts val="0"/>
                  </a:spcAft>
                  <a:buFont typeface="Arial" pitchFamily="34" charset="0"/>
                  <a:buNone/>
                </a:pPr>
                <a:r>
                  <a:rPr lang="en-US" sz="3600" dirty="0"/>
                  <a:t>           = 0  			(for </a:t>
                </a:r>
                <a:r>
                  <a:rPr lang="en-US" sz="3600" i="1" dirty="0"/>
                  <a:t>a</a:t>
                </a:r>
                <a:r>
                  <a:rPr lang="en-US" sz="3600" dirty="0"/>
                  <a:t> &lt; 1)</a:t>
                </a:r>
              </a:p>
              <a:p>
                <a:pPr marL="38100" indent="0" fontAlgn="auto">
                  <a:spcBef>
                    <a:spcPts val="600"/>
                  </a:spcBef>
                  <a:spcAft>
                    <a:spcPts val="0"/>
                  </a:spcAft>
                  <a:buNone/>
                </a:pPr>
                <a:r>
                  <a:rPr lang="en-US" sz="3600" dirty="0"/>
                  <a:t>	  = 1  			(for </a:t>
                </a:r>
                <a:r>
                  <a:rPr lang="en-US" sz="3600" i="1" dirty="0"/>
                  <a:t>a</a:t>
                </a:r>
                <a:r>
                  <a:rPr lang="en-US" sz="3600" dirty="0"/>
                  <a:t> &gt; 6)</a:t>
                </a:r>
              </a:p>
              <a:p>
                <a:pPr marL="38100" indent="0" fontAlgn="auto">
                  <a:spcBef>
                    <a:spcPts val="600"/>
                  </a:spcBef>
                  <a:spcAft>
                    <a:spcPts val="0"/>
                  </a:spcAft>
                  <a:buNone/>
                </a:pPr>
                <a:r>
                  <a:rPr lang="en-US" sz="3600" dirty="0"/>
                  <a:t>	  = F(floor(</a:t>
                </a:r>
                <a:r>
                  <a:rPr lang="en-US" sz="3600" i="1" dirty="0"/>
                  <a:t>a</a:t>
                </a:r>
                <a:r>
                  <a:rPr lang="en-US" sz="3600" dirty="0"/>
                  <a:t>)) 	(for </a:t>
                </a:r>
                <a:r>
                  <a:rPr lang="en-US" sz="3600" i="1" dirty="0"/>
                  <a:t>a </a:t>
                </a:r>
                <a:r>
                  <a:rPr lang="en-US" sz="3600" dirty="0"/>
                  <a:t>between two values)</a:t>
                </a:r>
              </a:p>
              <a:p>
                <a:pPr marL="38100" indent="0" fontAlgn="auto">
                  <a:spcAft>
                    <a:spcPts val="0"/>
                  </a:spcAft>
                  <a:buFont typeface="Arial" pitchFamily="34" charset="0"/>
                  <a:buNone/>
                </a:pPr>
                <a:endParaRPr lang="en-US" sz="36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360362" y="4692658"/>
                <a:ext cx="9164638" cy="2372305"/>
              </a:xfrm>
              <a:prstGeom prst="rect">
                <a:avLst/>
              </a:prstGeom>
              <a:blipFill>
                <a:blip r:embed="rId3"/>
                <a:stretch>
                  <a:fillRect t="-7455" r="-1928" b="-2057"/>
                </a:stretch>
              </a:blipFill>
            </p:spPr>
            <p:txBody>
              <a:bodyPr/>
              <a:lstStyle/>
              <a:p>
                <a:r>
                  <a:rPr lang="en-US">
                    <a:noFill/>
                  </a:rPr>
                  <a:t> </a:t>
                </a:r>
              </a:p>
            </p:txBody>
          </p:sp>
        </mc:Fallback>
      </mc:AlternateContent>
    </p:spTree>
    <p:extLst>
      <p:ext uri="{BB962C8B-B14F-4D97-AF65-F5344CB8AC3E}">
        <p14:creationId xmlns:p14="http://schemas.microsoft.com/office/powerpoint/2010/main" val="15241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function (3)</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11</a:t>
            </a:fld>
            <a:endParaRPr lang="en-US" alt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163735"/>
            <a:ext cx="9321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8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specify a random variable X</a:t>
            </a:r>
          </a:p>
        </p:txBody>
      </p:sp>
      <p:sp>
        <p:nvSpPr>
          <p:cNvPr id="3" name="Content Placeholder 2"/>
          <p:cNvSpPr>
            <a:spLocks noGrp="1"/>
          </p:cNvSpPr>
          <p:nvPr>
            <p:ph idx="1"/>
          </p:nvPr>
        </p:nvSpPr>
        <p:spPr>
          <a:xfrm>
            <a:off x="563562" y="2214882"/>
            <a:ext cx="8961438" cy="4643118"/>
          </a:xfrm>
        </p:spPr>
        <p:txBody>
          <a:bodyPr>
            <a:noAutofit/>
          </a:bodyPr>
          <a:lstStyle/>
          <a:p>
            <a:pPr marL="38100" indent="0">
              <a:buNone/>
            </a:pPr>
            <a:r>
              <a:rPr lang="en-US" sz="2800" dirty="0"/>
              <a:t>[Given a sample space and the probability of each outcome]</a:t>
            </a:r>
          </a:p>
          <a:p>
            <a:pPr marL="781050" indent="-742950">
              <a:buFont typeface="+mj-lt"/>
              <a:buAutoNum type="arabicPeriod"/>
            </a:pPr>
            <a:r>
              <a:rPr lang="en-US" sz="3600" dirty="0"/>
              <a:t>Calculate the value of X for each outcome</a:t>
            </a:r>
          </a:p>
          <a:p>
            <a:pPr marL="781050" indent="-742950">
              <a:buFont typeface="+mj-lt"/>
              <a:buAutoNum type="arabicPeriod"/>
            </a:pPr>
            <a:r>
              <a:rPr lang="en-US" sz="3600" dirty="0"/>
              <a:t>List every value </a:t>
            </a:r>
            <a:r>
              <a:rPr lang="en-US" altLang="zh-CN" sz="3600" i="1" dirty="0"/>
              <a:t>a</a:t>
            </a:r>
            <a:r>
              <a:rPr lang="en-US" altLang="zh-CN" sz="3600" dirty="0"/>
              <a:t> </a:t>
            </a:r>
            <a:r>
              <a:rPr lang="en-US" sz="3600" dirty="0"/>
              <a:t>of X where P(X = </a:t>
            </a:r>
            <a:r>
              <a:rPr lang="en-US" sz="3600" i="1" dirty="0"/>
              <a:t>a</a:t>
            </a:r>
            <a:r>
              <a:rPr lang="en-US" sz="3600" dirty="0"/>
              <a:t>) &gt; 0 in increasing order</a:t>
            </a:r>
          </a:p>
          <a:p>
            <a:pPr marL="781050" indent="-742950">
              <a:buFont typeface="+mj-lt"/>
              <a:buAutoNum type="arabicPeriod"/>
            </a:pPr>
            <a:r>
              <a:rPr lang="en-US" sz="3600" dirty="0"/>
              <a:t>Decide </a:t>
            </a:r>
            <a:r>
              <a:rPr lang="en-US" sz="3600" i="1" dirty="0"/>
              <a:t>p</a:t>
            </a:r>
            <a:r>
              <a:rPr lang="en-US" sz="3600" dirty="0"/>
              <a:t>(</a:t>
            </a:r>
            <a:r>
              <a:rPr lang="en-US" sz="3600" i="1" dirty="0"/>
              <a:t>a</a:t>
            </a:r>
            <a:r>
              <a:rPr lang="en-US" sz="3600" dirty="0"/>
              <a:t>) by adding the probability values of all outcomes where X = </a:t>
            </a:r>
            <a:r>
              <a:rPr lang="en-US" sz="3600" i="1" dirty="0"/>
              <a:t>a</a:t>
            </a:r>
          </a:p>
          <a:p>
            <a:pPr marL="781050" indent="-742950">
              <a:buFont typeface="+mj-lt"/>
              <a:buAutoNum type="arabicPeriod"/>
            </a:pPr>
            <a:r>
              <a:rPr lang="en-US" sz="3600" dirty="0"/>
              <a:t>Decide F(</a:t>
            </a:r>
            <a:r>
              <a:rPr lang="en-US" sz="3600" i="1" dirty="0"/>
              <a:t>a</a:t>
            </a:r>
            <a:r>
              <a:rPr lang="en-US" sz="3600" dirty="0"/>
              <a:t>) by adding the </a:t>
            </a:r>
            <a:r>
              <a:rPr lang="en-US" sz="3600" i="1" dirty="0"/>
              <a:t>p</a:t>
            </a:r>
            <a:r>
              <a:rPr lang="en-US" sz="3600" dirty="0"/>
              <a:t>(</a:t>
            </a:r>
            <a:r>
              <a:rPr lang="en-US" sz="3600" i="1" dirty="0"/>
              <a:t>a</a:t>
            </a:r>
            <a:r>
              <a:rPr lang="en-US" sz="3600" dirty="0"/>
              <a:t>) values where X ≤ </a:t>
            </a:r>
            <a:r>
              <a:rPr lang="en-US" sz="3600" i="1" dirty="0"/>
              <a:t>a</a:t>
            </a:r>
            <a:r>
              <a:rPr lang="en-US" sz="3600" dirty="0"/>
              <a:t> </a:t>
            </a:r>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12</a:t>
            </a:fld>
            <a:endParaRPr lang="en-US" altLang="en-US"/>
          </a:p>
        </p:txBody>
      </p:sp>
    </p:spTree>
    <p:extLst>
      <p:ext uri="{BB962C8B-B14F-4D97-AF65-F5344CB8AC3E}">
        <p14:creationId xmlns:p14="http://schemas.microsoft.com/office/powerpoint/2010/main" val="251436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random variables</a:t>
            </a:r>
          </a:p>
        </p:txBody>
      </p:sp>
      <p:sp>
        <p:nvSpPr>
          <p:cNvPr id="3" name="Content Placeholder 2"/>
          <p:cNvSpPr>
            <a:spLocks noGrp="1"/>
          </p:cNvSpPr>
          <p:nvPr>
            <p:ph idx="1"/>
          </p:nvPr>
        </p:nvSpPr>
        <p:spPr/>
        <p:txBody>
          <a:bodyPr>
            <a:noAutofit/>
          </a:bodyPr>
          <a:lstStyle/>
          <a:p>
            <a:pPr marL="38100" indent="0">
              <a:buNone/>
            </a:pPr>
            <a:r>
              <a:rPr lang="en-US" sz="3600" dirty="0"/>
              <a:t>Multiple random variables may be defined on the same sample space, and their relations can be studied</a:t>
            </a:r>
          </a:p>
          <a:p>
            <a:pPr marL="38100" indent="0">
              <a:buNone/>
            </a:pPr>
            <a:r>
              <a:rPr lang="en-US" sz="3600" dirty="0"/>
              <a:t>If X and Y are random variables, then the pair (X, Y) is a random vector. Its distribution is called the </a:t>
            </a:r>
            <a:r>
              <a:rPr lang="en-US" sz="3600" b="1" dirty="0"/>
              <a:t>joint</a:t>
            </a:r>
            <a:r>
              <a:rPr lang="en-US" sz="3600" dirty="0"/>
              <a:t> distribution of X and Y</a:t>
            </a:r>
          </a:p>
          <a:p>
            <a:pPr marL="38100" indent="0">
              <a:buNone/>
            </a:pPr>
            <a:r>
              <a:rPr lang="en-US" sz="3600" dirty="0"/>
              <a:t>Individual distributions of X and Y are then called the </a:t>
            </a:r>
            <a:r>
              <a:rPr lang="en-US" sz="3600" b="1" dirty="0"/>
              <a:t>marginal</a:t>
            </a:r>
            <a:r>
              <a:rPr lang="en-US" sz="3600" dirty="0"/>
              <a:t> distributions</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13</a:t>
            </a:fld>
            <a:endParaRPr lang="en-US" altLang="en-US"/>
          </a:p>
        </p:txBody>
      </p:sp>
    </p:spTree>
    <p:extLst>
      <p:ext uri="{BB962C8B-B14F-4D97-AF65-F5344CB8AC3E}">
        <p14:creationId xmlns:p14="http://schemas.microsoft.com/office/powerpoint/2010/main" val="37664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functions</a:t>
            </a:r>
          </a:p>
        </p:txBody>
      </p:sp>
      <p:sp>
        <p:nvSpPr>
          <p:cNvPr id="3" name="Content Placeholder 2"/>
          <p:cNvSpPr>
            <a:spLocks noGrp="1"/>
          </p:cNvSpPr>
          <p:nvPr>
            <p:ph idx="1"/>
          </p:nvPr>
        </p:nvSpPr>
        <p:spPr>
          <a:xfrm>
            <a:off x="563562" y="2214882"/>
            <a:ext cx="8961438" cy="4414518"/>
          </a:xfrm>
        </p:spPr>
        <p:txBody>
          <a:bodyPr>
            <a:noAutofit/>
          </a:bodyPr>
          <a:lstStyle/>
          <a:p>
            <a:pPr marL="38100" indent="0">
              <a:buNone/>
            </a:pPr>
            <a:r>
              <a:rPr lang="en-US" sz="3600" dirty="0"/>
              <a:t>The joint probability mass function of discrete random vector (X, Y) is the function </a:t>
            </a:r>
          </a:p>
          <a:p>
            <a:pPr marL="38100" indent="0">
              <a:buNone/>
            </a:pPr>
            <a:r>
              <a:rPr lang="en-US" sz="3600" i="1" dirty="0"/>
              <a:t>p</a:t>
            </a:r>
            <a:r>
              <a:rPr lang="en-US" sz="3600" dirty="0"/>
              <a:t>: R</a:t>
            </a:r>
            <a:r>
              <a:rPr lang="en-US" sz="3600" baseline="30000" dirty="0"/>
              <a:t>2</a:t>
            </a:r>
            <a:r>
              <a:rPr lang="en-US" sz="3600" dirty="0">
                <a:sym typeface="Symbol" panose="05050102010706020507" pitchFamily="18" charset="2"/>
              </a:rPr>
              <a:t></a:t>
            </a:r>
            <a:r>
              <a:rPr lang="en-US" sz="3600" dirty="0"/>
              <a:t>[0, 1] defined by </a:t>
            </a:r>
            <a:r>
              <a:rPr lang="en-US" sz="3600" i="1" dirty="0"/>
              <a:t>p</a:t>
            </a:r>
            <a:r>
              <a:rPr lang="en-US" sz="3600" dirty="0"/>
              <a:t>(</a:t>
            </a:r>
            <a:r>
              <a:rPr lang="en-US" sz="3600" i="1" dirty="0"/>
              <a:t>a</a:t>
            </a:r>
            <a:r>
              <a:rPr lang="en-US" sz="3600" dirty="0"/>
              <a:t>, </a:t>
            </a:r>
            <a:r>
              <a:rPr lang="en-US" sz="3600" i="1" dirty="0"/>
              <a:t>b</a:t>
            </a:r>
            <a:r>
              <a:rPr lang="en-US" sz="3600" dirty="0"/>
              <a:t>) = P(X = </a:t>
            </a:r>
            <a:r>
              <a:rPr lang="en-US" sz="3600" i="1" dirty="0"/>
              <a:t>a</a:t>
            </a:r>
            <a:r>
              <a:rPr lang="en-US" sz="3600" dirty="0"/>
              <a:t>, Y = </a:t>
            </a:r>
            <a:r>
              <a:rPr lang="en-US" sz="3600" i="1" dirty="0"/>
              <a:t>b</a:t>
            </a:r>
            <a:r>
              <a:rPr lang="en-US" sz="3600" dirty="0"/>
              <a:t>) for −∞ &lt; </a:t>
            </a:r>
            <a:r>
              <a:rPr lang="en-US" sz="3600" i="1" dirty="0"/>
              <a:t>a, b </a:t>
            </a:r>
            <a:r>
              <a:rPr lang="en-US" sz="3600" dirty="0"/>
              <a:t>&lt; ∞</a:t>
            </a:r>
          </a:p>
          <a:p>
            <a:pPr marL="38100" indent="0">
              <a:buNone/>
            </a:pPr>
            <a:r>
              <a:rPr lang="en-US" sz="3600" dirty="0"/>
              <a:t>The joint cumulative distribution function of random vector (X, Y) is the function </a:t>
            </a:r>
          </a:p>
          <a:p>
            <a:pPr marL="38100" indent="0">
              <a:buNone/>
            </a:pPr>
            <a:r>
              <a:rPr lang="en-US" sz="3600" dirty="0"/>
              <a:t>F: R</a:t>
            </a:r>
            <a:r>
              <a:rPr lang="en-US" sz="3600" baseline="30000" dirty="0"/>
              <a:t>2</a:t>
            </a:r>
            <a:r>
              <a:rPr lang="en-US" sz="3600" dirty="0">
                <a:sym typeface="Symbol" panose="05050102010706020507" pitchFamily="18" charset="2"/>
              </a:rPr>
              <a:t></a:t>
            </a:r>
            <a:r>
              <a:rPr lang="en-US" sz="3600" dirty="0"/>
              <a:t>[0, 1] defined by F(</a:t>
            </a:r>
            <a:r>
              <a:rPr lang="en-US" sz="3600" i="1" dirty="0"/>
              <a:t>a, b</a:t>
            </a:r>
            <a:r>
              <a:rPr lang="en-US" sz="3600" dirty="0"/>
              <a:t>) = P(X ≤ </a:t>
            </a:r>
            <a:r>
              <a:rPr lang="en-US" sz="3600" i="1" dirty="0"/>
              <a:t>a</a:t>
            </a:r>
            <a:r>
              <a:rPr lang="en-US" sz="3600" dirty="0"/>
              <a:t>, Y ≤ </a:t>
            </a:r>
            <a:r>
              <a:rPr lang="en-US" sz="3600" i="1" dirty="0"/>
              <a:t>b</a:t>
            </a:r>
            <a:r>
              <a:rPr lang="en-US" sz="3600" dirty="0"/>
              <a:t>) for −∞ &lt; </a:t>
            </a:r>
            <a:r>
              <a:rPr lang="en-US" sz="3600" i="1" dirty="0"/>
              <a:t>a, b </a:t>
            </a:r>
            <a:r>
              <a:rPr lang="en-US" sz="3600" dirty="0"/>
              <a:t>&lt; ∞</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14</a:t>
            </a:fld>
            <a:endParaRPr lang="en-US" altLang="en-US"/>
          </a:p>
        </p:txBody>
      </p:sp>
    </p:spTree>
    <p:extLst>
      <p:ext uri="{BB962C8B-B14F-4D97-AF65-F5344CB8AC3E}">
        <p14:creationId xmlns:p14="http://schemas.microsoft.com/office/powerpoint/2010/main" val="18065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vector example</a:t>
            </a:r>
          </a:p>
        </p:txBody>
      </p:sp>
      <p:sp>
        <p:nvSpPr>
          <p:cNvPr id="3" name="Content Placeholder 2"/>
          <p:cNvSpPr>
            <a:spLocks noGrp="1"/>
          </p:cNvSpPr>
          <p:nvPr>
            <p:ph idx="1"/>
          </p:nvPr>
        </p:nvSpPr>
        <p:spPr>
          <a:xfrm>
            <a:off x="563562" y="2214882"/>
            <a:ext cx="8555038" cy="1595118"/>
          </a:xfrm>
        </p:spPr>
        <p:txBody>
          <a:bodyPr>
            <a:noAutofit/>
          </a:bodyPr>
          <a:lstStyle/>
          <a:p>
            <a:pPr marL="38100" indent="0">
              <a:buNone/>
            </a:pPr>
            <a:r>
              <a:rPr lang="en-US" sz="3600" dirty="0"/>
              <a:t>For example, two random variables S and M, the sum and the maximum of two throws of a fair die, have the following sample space</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15</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1617672528"/>
              </p:ext>
            </p:extLst>
          </p:nvPr>
        </p:nvGraphicFramePr>
        <p:xfrm>
          <a:off x="1041400" y="3815442"/>
          <a:ext cx="7315203" cy="3347358"/>
        </p:xfrm>
        <a:graphic>
          <a:graphicData uri="http://schemas.openxmlformats.org/drawingml/2006/table">
            <a:tbl>
              <a:tblPr firstRow="1" bandRow="1">
                <a:tableStyleId>{5C22544A-7EE6-4342-B048-85BDC9FD1C3A}</a:tableStyleId>
              </a:tblPr>
              <a:tblGrid>
                <a:gridCol w="1045029">
                  <a:extLst>
                    <a:ext uri="{9D8B030D-6E8A-4147-A177-3AD203B41FA5}">
                      <a16:colId xmlns:a16="http://schemas.microsoft.com/office/drawing/2014/main" val="20000"/>
                    </a:ext>
                  </a:extLst>
                </a:gridCol>
                <a:gridCol w="1045029">
                  <a:extLst>
                    <a:ext uri="{9D8B030D-6E8A-4147-A177-3AD203B41FA5}">
                      <a16:colId xmlns:a16="http://schemas.microsoft.com/office/drawing/2014/main" val="20001"/>
                    </a:ext>
                  </a:extLst>
                </a:gridCol>
                <a:gridCol w="1045029">
                  <a:extLst>
                    <a:ext uri="{9D8B030D-6E8A-4147-A177-3AD203B41FA5}">
                      <a16:colId xmlns:a16="http://schemas.microsoft.com/office/drawing/2014/main" val="20002"/>
                    </a:ext>
                  </a:extLst>
                </a:gridCol>
                <a:gridCol w="1045029">
                  <a:extLst>
                    <a:ext uri="{9D8B030D-6E8A-4147-A177-3AD203B41FA5}">
                      <a16:colId xmlns:a16="http://schemas.microsoft.com/office/drawing/2014/main" val="20003"/>
                    </a:ext>
                  </a:extLst>
                </a:gridCol>
                <a:gridCol w="1045029">
                  <a:extLst>
                    <a:ext uri="{9D8B030D-6E8A-4147-A177-3AD203B41FA5}">
                      <a16:colId xmlns:a16="http://schemas.microsoft.com/office/drawing/2014/main" val="20004"/>
                    </a:ext>
                  </a:extLst>
                </a:gridCol>
                <a:gridCol w="1045029">
                  <a:extLst>
                    <a:ext uri="{9D8B030D-6E8A-4147-A177-3AD203B41FA5}">
                      <a16:colId xmlns:a16="http://schemas.microsoft.com/office/drawing/2014/main" val="20005"/>
                    </a:ext>
                  </a:extLst>
                </a:gridCol>
                <a:gridCol w="1045029">
                  <a:extLst>
                    <a:ext uri="{9D8B030D-6E8A-4147-A177-3AD203B41FA5}">
                      <a16:colId xmlns:a16="http://schemas.microsoft.com/office/drawing/2014/main" val="20006"/>
                    </a:ext>
                  </a:extLst>
                </a:gridCol>
              </a:tblGrid>
              <a:tr h="478194">
                <a:tc>
                  <a:txBody>
                    <a:bodyPr/>
                    <a:lstStyle/>
                    <a:p>
                      <a:pPr algn="ctr"/>
                      <a:r>
                        <a:rPr lang="en-US" sz="1800" b="1" dirty="0"/>
                        <a:t>(S,</a:t>
                      </a:r>
                      <a:r>
                        <a:rPr lang="en-US" sz="1800" b="1" baseline="0" dirty="0"/>
                        <a:t> M)</a:t>
                      </a:r>
                      <a:endParaRPr lang="en-US" sz="1800" b="1" dirty="0"/>
                    </a:p>
                  </a:txBody>
                  <a:tcPr anchor="ctr"/>
                </a:tc>
                <a:tc>
                  <a:txBody>
                    <a:bodyPr/>
                    <a:lstStyle/>
                    <a:p>
                      <a:pPr algn="ctr"/>
                      <a:r>
                        <a:rPr lang="en-US" sz="1800" b="1" dirty="0"/>
                        <a:t>1</a:t>
                      </a:r>
                    </a:p>
                  </a:txBody>
                  <a:tcPr anchor="ctr"/>
                </a:tc>
                <a:tc>
                  <a:txBody>
                    <a:bodyPr/>
                    <a:lstStyle/>
                    <a:p>
                      <a:pPr algn="ctr"/>
                      <a:r>
                        <a:rPr lang="en-US" sz="1800" b="1" dirty="0"/>
                        <a:t>2</a:t>
                      </a:r>
                    </a:p>
                  </a:txBody>
                  <a:tcPr anchor="ctr"/>
                </a:tc>
                <a:tc>
                  <a:txBody>
                    <a:bodyPr/>
                    <a:lstStyle/>
                    <a:p>
                      <a:pPr algn="ctr"/>
                      <a:r>
                        <a:rPr lang="en-US" sz="1800" b="1" dirty="0"/>
                        <a:t>3</a:t>
                      </a:r>
                    </a:p>
                  </a:txBody>
                  <a:tcPr anchor="ctr"/>
                </a:tc>
                <a:tc>
                  <a:txBody>
                    <a:bodyPr/>
                    <a:lstStyle/>
                    <a:p>
                      <a:pPr algn="ctr"/>
                      <a:r>
                        <a:rPr lang="en-US" sz="1800" b="1" dirty="0"/>
                        <a:t>4</a:t>
                      </a:r>
                    </a:p>
                  </a:txBody>
                  <a:tcPr anchor="ctr"/>
                </a:tc>
                <a:tc>
                  <a:txBody>
                    <a:bodyPr/>
                    <a:lstStyle/>
                    <a:p>
                      <a:pPr algn="ctr"/>
                      <a:r>
                        <a:rPr lang="en-US" sz="1800" b="1" dirty="0"/>
                        <a:t>5</a:t>
                      </a:r>
                    </a:p>
                  </a:txBody>
                  <a:tcPr anchor="ctr"/>
                </a:tc>
                <a:tc>
                  <a:txBody>
                    <a:bodyPr/>
                    <a:lstStyle/>
                    <a:p>
                      <a:pPr algn="ctr"/>
                      <a:r>
                        <a:rPr lang="en-US" sz="1800" b="1" dirty="0"/>
                        <a:t>6</a:t>
                      </a:r>
                    </a:p>
                  </a:txBody>
                  <a:tcPr anchor="ctr"/>
                </a:tc>
                <a:extLst>
                  <a:ext uri="{0D108BD9-81ED-4DB2-BD59-A6C34878D82A}">
                    <a16:rowId xmlns:a16="http://schemas.microsoft.com/office/drawing/2014/main" val="10000"/>
                  </a:ext>
                </a:extLst>
              </a:tr>
              <a:tr h="478194">
                <a:tc>
                  <a:txBody>
                    <a:bodyPr/>
                    <a:lstStyle/>
                    <a:p>
                      <a:pPr algn="ctr"/>
                      <a:r>
                        <a:rPr lang="en-US" sz="1800" b="1" dirty="0"/>
                        <a:t>1</a:t>
                      </a:r>
                    </a:p>
                  </a:txBody>
                  <a:tcPr anchor="ctr"/>
                </a:tc>
                <a:tc>
                  <a:txBody>
                    <a:bodyPr/>
                    <a:lstStyle/>
                    <a:p>
                      <a:pPr algn="ctr"/>
                      <a:r>
                        <a:rPr lang="en-US" sz="1800" dirty="0"/>
                        <a:t>2, 1</a:t>
                      </a:r>
                    </a:p>
                  </a:txBody>
                  <a:tcPr anchor="ctr"/>
                </a:tc>
                <a:tc>
                  <a:txBody>
                    <a:bodyPr/>
                    <a:lstStyle/>
                    <a:p>
                      <a:pPr algn="ctr"/>
                      <a:r>
                        <a:rPr lang="en-US" sz="1800" dirty="0"/>
                        <a:t>3, 2</a:t>
                      </a:r>
                    </a:p>
                  </a:txBody>
                  <a:tcPr anchor="ctr"/>
                </a:tc>
                <a:tc>
                  <a:txBody>
                    <a:bodyPr/>
                    <a:lstStyle/>
                    <a:p>
                      <a:pPr algn="ctr"/>
                      <a:r>
                        <a:rPr lang="en-US" sz="1800" dirty="0"/>
                        <a:t>4, 3</a:t>
                      </a:r>
                    </a:p>
                  </a:txBody>
                  <a:tcPr anchor="ctr"/>
                </a:tc>
                <a:tc>
                  <a:txBody>
                    <a:bodyPr/>
                    <a:lstStyle/>
                    <a:p>
                      <a:pPr algn="ctr"/>
                      <a:r>
                        <a:rPr lang="en-US" sz="1800" dirty="0"/>
                        <a:t>5, 4</a:t>
                      </a:r>
                    </a:p>
                  </a:txBody>
                  <a:tcPr anchor="ctr"/>
                </a:tc>
                <a:tc>
                  <a:txBody>
                    <a:bodyPr/>
                    <a:lstStyle/>
                    <a:p>
                      <a:pPr algn="ctr"/>
                      <a:r>
                        <a:rPr lang="en-US" sz="1800" dirty="0"/>
                        <a:t>6, 5</a:t>
                      </a:r>
                    </a:p>
                  </a:txBody>
                  <a:tcPr anchor="ctr"/>
                </a:tc>
                <a:tc>
                  <a:txBody>
                    <a:bodyPr/>
                    <a:lstStyle/>
                    <a:p>
                      <a:pPr algn="ctr"/>
                      <a:r>
                        <a:rPr lang="en-US" sz="1800" dirty="0"/>
                        <a:t>7, 6</a:t>
                      </a:r>
                    </a:p>
                  </a:txBody>
                  <a:tcPr anchor="ctr"/>
                </a:tc>
                <a:extLst>
                  <a:ext uri="{0D108BD9-81ED-4DB2-BD59-A6C34878D82A}">
                    <a16:rowId xmlns:a16="http://schemas.microsoft.com/office/drawing/2014/main" val="10001"/>
                  </a:ext>
                </a:extLst>
              </a:tr>
              <a:tr h="478194">
                <a:tc>
                  <a:txBody>
                    <a:bodyPr/>
                    <a:lstStyle/>
                    <a:p>
                      <a:pPr algn="ctr"/>
                      <a:r>
                        <a:rPr lang="en-US" sz="1800" b="1" dirty="0"/>
                        <a:t>2</a:t>
                      </a:r>
                    </a:p>
                  </a:txBody>
                  <a:tcPr anchor="ctr"/>
                </a:tc>
                <a:tc>
                  <a:txBody>
                    <a:bodyPr/>
                    <a:lstStyle/>
                    <a:p>
                      <a:pPr algn="ctr"/>
                      <a:r>
                        <a:rPr lang="en-US" sz="1800" dirty="0"/>
                        <a:t>3, 2</a:t>
                      </a:r>
                    </a:p>
                  </a:txBody>
                  <a:tcPr anchor="ctr"/>
                </a:tc>
                <a:tc>
                  <a:txBody>
                    <a:bodyPr/>
                    <a:lstStyle/>
                    <a:p>
                      <a:pPr algn="ctr"/>
                      <a:r>
                        <a:rPr lang="en-US" sz="1800" dirty="0"/>
                        <a:t>4, 2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5, 3</a:t>
                      </a:r>
                    </a:p>
                  </a:txBody>
                  <a:tcPr anchor="ctr"/>
                </a:tc>
                <a:tc>
                  <a:txBody>
                    <a:bodyPr/>
                    <a:lstStyle/>
                    <a:p>
                      <a:pPr algn="ctr"/>
                      <a:r>
                        <a:rPr lang="en-US" sz="1800" dirty="0"/>
                        <a:t>6, 4</a:t>
                      </a:r>
                    </a:p>
                  </a:txBody>
                  <a:tcPr anchor="ctr"/>
                </a:tc>
                <a:tc>
                  <a:txBody>
                    <a:bodyPr/>
                    <a:lstStyle/>
                    <a:p>
                      <a:pPr algn="ctr"/>
                      <a:r>
                        <a:rPr lang="en-US" sz="1800" dirty="0"/>
                        <a:t>7, 5</a:t>
                      </a:r>
                    </a:p>
                  </a:txBody>
                  <a:tcPr anchor="ctr"/>
                </a:tc>
                <a:tc>
                  <a:txBody>
                    <a:bodyPr/>
                    <a:lstStyle/>
                    <a:p>
                      <a:pPr algn="ctr"/>
                      <a:r>
                        <a:rPr lang="en-US" sz="1800" dirty="0"/>
                        <a:t>8, 6</a:t>
                      </a:r>
                    </a:p>
                  </a:txBody>
                  <a:tcPr anchor="ctr"/>
                </a:tc>
                <a:extLst>
                  <a:ext uri="{0D108BD9-81ED-4DB2-BD59-A6C34878D82A}">
                    <a16:rowId xmlns:a16="http://schemas.microsoft.com/office/drawing/2014/main" val="10002"/>
                  </a:ext>
                </a:extLst>
              </a:tr>
              <a:tr h="478194">
                <a:tc>
                  <a:txBody>
                    <a:bodyPr/>
                    <a:lstStyle/>
                    <a:p>
                      <a:pPr algn="ctr"/>
                      <a:r>
                        <a:rPr lang="en-US" sz="1800" b="1" dirty="0"/>
                        <a:t>3</a:t>
                      </a:r>
                    </a:p>
                  </a:txBody>
                  <a:tcPr anchor="ctr"/>
                </a:tc>
                <a:tc>
                  <a:txBody>
                    <a:bodyPr/>
                    <a:lstStyle/>
                    <a:p>
                      <a:pPr algn="ctr"/>
                      <a:r>
                        <a:rPr lang="en-US" sz="1800" dirty="0"/>
                        <a:t>4, 3</a:t>
                      </a:r>
                    </a:p>
                  </a:txBody>
                  <a:tcPr anchor="ctr"/>
                </a:tc>
                <a:tc>
                  <a:txBody>
                    <a:bodyPr/>
                    <a:lstStyle/>
                    <a:p>
                      <a:pPr algn="ctr"/>
                      <a:r>
                        <a:rPr lang="en-US" sz="1800" dirty="0"/>
                        <a:t>5, 3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6, 3</a:t>
                      </a:r>
                    </a:p>
                  </a:txBody>
                  <a:tcPr anchor="ctr"/>
                </a:tc>
                <a:tc>
                  <a:txBody>
                    <a:bodyPr/>
                    <a:lstStyle/>
                    <a:p>
                      <a:pPr algn="ctr"/>
                      <a:r>
                        <a:rPr lang="en-US" sz="1800" dirty="0"/>
                        <a:t>7, 4</a:t>
                      </a:r>
                    </a:p>
                  </a:txBody>
                  <a:tcPr anchor="ctr"/>
                </a:tc>
                <a:tc>
                  <a:txBody>
                    <a:bodyPr/>
                    <a:lstStyle/>
                    <a:p>
                      <a:pPr algn="ctr"/>
                      <a:r>
                        <a:rPr lang="en-US" sz="1800" dirty="0"/>
                        <a:t>8, 5</a:t>
                      </a:r>
                    </a:p>
                  </a:txBody>
                  <a:tcPr anchor="ctr"/>
                </a:tc>
                <a:tc>
                  <a:txBody>
                    <a:bodyPr/>
                    <a:lstStyle/>
                    <a:p>
                      <a:pPr algn="ctr"/>
                      <a:r>
                        <a:rPr lang="en-US" sz="1800" dirty="0"/>
                        <a:t>9, 6</a:t>
                      </a:r>
                    </a:p>
                  </a:txBody>
                  <a:tcPr anchor="ctr"/>
                </a:tc>
                <a:extLst>
                  <a:ext uri="{0D108BD9-81ED-4DB2-BD59-A6C34878D82A}">
                    <a16:rowId xmlns:a16="http://schemas.microsoft.com/office/drawing/2014/main" val="10003"/>
                  </a:ext>
                </a:extLst>
              </a:tr>
              <a:tr h="478194">
                <a:tc>
                  <a:txBody>
                    <a:bodyPr/>
                    <a:lstStyle/>
                    <a:p>
                      <a:pPr algn="ctr"/>
                      <a:r>
                        <a:rPr lang="en-US" sz="1800" b="1" dirty="0"/>
                        <a:t>4</a:t>
                      </a:r>
                    </a:p>
                  </a:txBody>
                  <a:tcPr anchor="ctr"/>
                </a:tc>
                <a:tc>
                  <a:txBody>
                    <a:bodyPr/>
                    <a:lstStyle/>
                    <a:p>
                      <a:pPr algn="ctr"/>
                      <a:r>
                        <a:rPr lang="en-US" sz="1800" dirty="0"/>
                        <a:t>5, 4</a:t>
                      </a:r>
                    </a:p>
                  </a:txBody>
                  <a:tcPr anchor="ctr"/>
                </a:tc>
                <a:tc>
                  <a:txBody>
                    <a:bodyPr/>
                    <a:lstStyle/>
                    <a:p>
                      <a:pPr algn="ctr"/>
                      <a:r>
                        <a:rPr lang="en-US" sz="1800" dirty="0"/>
                        <a:t>6, 4</a:t>
                      </a:r>
                    </a:p>
                  </a:txBody>
                  <a:tcPr anchor="ctr"/>
                </a:tc>
                <a:tc>
                  <a:txBody>
                    <a:bodyPr/>
                    <a:lstStyle/>
                    <a:p>
                      <a:pPr algn="ctr"/>
                      <a:r>
                        <a:rPr lang="en-US" sz="1800" dirty="0"/>
                        <a:t>7, 4</a:t>
                      </a:r>
                    </a:p>
                  </a:txBody>
                  <a:tcPr anchor="ctr"/>
                </a:tc>
                <a:tc>
                  <a:txBody>
                    <a:bodyPr/>
                    <a:lstStyle/>
                    <a:p>
                      <a:pPr algn="ctr"/>
                      <a:r>
                        <a:rPr lang="en-US" sz="1800" dirty="0"/>
                        <a:t>8, 4</a:t>
                      </a:r>
                    </a:p>
                  </a:txBody>
                  <a:tcPr anchor="ctr"/>
                </a:tc>
                <a:tc>
                  <a:txBody>
                    <a:bodyPr/>
                    <a:lstStyle/>
                    <a:p>
                      <a:pPr algn="ctr"/>
                      <a:r>
                        <a:rPr lang="en-US" sz="1800" dirty="0"/>
                        <a:t>9, 5</a:t>
                      </a:r>
                    </a:p>
                  </a:txBody>
                  <a:tcPr anchor="ctr"/>
                </a:tc>
                <a:tc>
                  <a:txBody>
                    <a:bodyPr/>
                    <a:lstStyle/>
                    <a:p>
                      <a:pPr algn="ctr"/>
                      <a:r>
                        <a:rPr lang="en-US" sz="1800" dirty="0"/>
                        <a:t>10, 6</a:t>
                      </a:r>
                    </a:p>
                  </a:txBody>
                  <a:tcPr anchor="ctr"/>
                </a:tc>
                <a:extLst>
                  <a:ext uri="{0D108BD9-81ED-4DB2-BD59-A6C34878D82A}">
                    <a16:rowId xmlns:a16="http://schemas.microsoft.com/office/drawing/2014/main" val="10004"/>
                  </a:ext>
                </a:extLst>
              </a:tr>
              <a:tr h="478194">
                <a:tc>
                  <a:txBody>
                    <a:bodyPr/>
                    <a:lstStyle/>
                    <a:p>
                      <a:pPr algn="ctr"/>
                      <a:r>
                        <a:rPr lang="en-US" sz="1800" b="1" dirty="0"/>
                        <a:t>5</a:t>
                      </a:r>
                    </a:p>
                  </a:txBody>
                  <a:tcPr anchor="ctr"/>
                </a:tc>
                <a:tc>
                  <a:txBody>
                    <a:bodyPr/>
                    <a:lstStyle/>
                    <a:p>
                      <a:pPr algn="ctr"/>
                      <a:r>
                        <a:rPr lang="en-US" sz="1800" dirty="0"/>
                        <a:t>6, 5</a:t>
                      </a:r>
                    </a:p>
                  </a:txBody>
                  <a:tcPr anchor="ctr"/>
                </a:tc>
                <a:tc>
                  <a:txBody>
                    <a:bodyPr/>
                    <a:lstStyle/>
                    <a:p>
                      <a:pPr algn="ctr"/>
                      <a:r>
                        <a:rPr lang="en-US" sz="1800" dirty="0"/>
                        <a:t>7, 5</a:t>
                      </a:r>
                    </a:p>
                  </a:txBody>
                  <a:tcPr anchor="ctr"/>
                </a:tc>
                <a:tc>
                  <a:txBody>
                    <a:bodyPr/>
                    <a:lstStyle/>
                    <a:p>
                      <a:pPr algn="ctr"/>
                      <a:r>
                        <a:rPr lang="en-US" sz="1800" dirty="0"/>
                        <a:t>8, 5</a:t>
                      </a:r>
                    </a:p>
                  </a:txBody>
                  <a:tcPr anchor="ctr"/>
                </a:tc>
                <a:tc>
                  <a:txBody>
                    <a:bodyPr/>
                    <a:lstStyle/>
                    <a:p>
                      <a:pPr algn="ctr"/>
                      <a:r>
                        <a:rPr lang="en-US" sz="1800" dirty="0"/>
                        <a:t>9, 5</a:t>
                      </a:r>
                    </a:p>
                  </a:txBody>
                  <a:tcPr anchor="ctr"/>
                </a:tc>
                <a:tc>
                  <a:txBody>
                    <a:bodyPr/>
                    <a:lstStyle/>
                    <a:p>
                      <a:pPr algn="ctr"/>
                      <a:r>
                        <a:rPr lang="en-US" sz="1800" dirty="0"/>
                        <a:t>10, 5</a:t>
                      </a:r>
                    </a:p>
                  </a:txBody>
                  <a:tcPr anchor="ctr"/>
                </a:tc>
                <a:tc>
                  <a:txBody>
                    <a:bodyPr/>
                    <a:lstStyle/>
                    <a:p>
                      <a:pPr algn="ctr"/>
                      <a:r>
                        <a:rPr lang="en-US" sz="1800" dirty="0"/>
                        <a:t>11, 6</a:t>
                      </a:r>
                    </a:p>
                  </a:txBody>
                  <a:tcPr anchor="ctr"/>
                </a:tc>
                <a:extLst>
                  <a:ext uri="{0D108BD9-81ED-4DB2-BD59-A6C34878D82A}">
                    <a16:rowId xmlns:a16="http://schemas.microsoft.com/office/drawing/2014/main" val="10005"/>
                  </a:ext>
                </a:extLst>
              </a:tr>
              <a:tr h="478194">
                <a:tc>
                  <a:txBody>
                    <a:bodyPr/>
                    <a:lstStyle/>
                    <a:p>
                      <a:pPr algn="ctr"/>
                      <a:r>
                        <a:rPr lang="en-US" sz="1800" b="1" dirty="0"/>
                        <a:t>6</a:t>
                      </a:r>
                    </a:p>
                  </a:txBody>
                  <a:tcPr anchor="ctr"/>
                </a:tc>
                <a:tc>
                  <a:txBody>
                    <a:bodyPr/>
                    <a:lstStyle/>
                    <a:p>
                      <a:pPr algn="ctr"/>
                      <a:r>
                        <a:rPr lang="en-US" sz="1800" dirty="0"/>
                        <a:t>7, 6</a:t>
                      </a:r>
                    </a:p>
                  </a:txBody>
                  <a:tcPr anchor="ctr"/>
                </a:tc>
                <a:tc>
                  <a:txBody>
                    <a:bodyPr/>
                    <a:lstStyle/>
                    <a:p>
                      <a:pPr algn="ctr"/>
                      <a:r>
                        <a:rPr lang="en-US" sz="1800" dirty="0"/>
                        <a:t>8, 6</a:t>
                      </a:r>
                    </a:p>
                  </a:txBody>
                  <a:tcPr anchor="ctr"/>
                </a:tc>
                <a:tc>
                  <a:txBody>
                    <a:bodyPr/>
                    <a:lstStyle/>
                    <a:p>
                      <a:pPr algn="ctr"/>
                      <a:r>
                        <a:rPr lang="en-US" sz="1800" dirty="0"/>
                        <a:t>9, 6</a:t>
                      </a:r>
                    </a:p>
                  </a:txBody>
                  <a:tcPr anchor="ctr"/>
                </a:tc>
                <a:tc>
                  <a:txBody>
                    <a:bodyPr/>
                    <a:lstStyle/>
                    <a:p>
                      <a:pPr algn="ctr"/>
                      <a:r>
                        <a:rPr lang="en-US" sz="1800" dirty="0"/>
                        <a:t>10, 6</a:t>
                      </a:r>
                    </a:p>
                  </a:txBody>
                  <a:tcPr anchor="ctr"/>
                </a:tc>
                <a:tc>
                  <a:txBody>
                    <a:bodyPr/>
                    <a:lstStyle/>
                    <a:p>
                      <a:pPr algn="ctr"/>
                      <a:r>
                        <a:rPr lang="en-US" sz="1800" dirty="0"/>
                        <a:t>11, 6</a:t>
                      </a:r>
                    </a:p>
                  </a:txBody>
                  <a:tcPr anchor="ctr"/>
                </a:tc>
                <a:tc>
                  <a:txBody>
                    <a:bodyPr/>
                    <a:lstStyle/>
                    <a:p>
                      <a:pPr algn="ctr"/>
                      <a:r>
                        <a:rPr lang="en-US" sz="1800" dirty="0"/>
                        <a:t>12, 6</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490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vector example (2)</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16</a:t>
            </a:fld>
            <a:endParaRPr lang="en-US" alt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1" y="1875309"/>
            <a:ext cx="7772400" cy="554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49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among the functions</a:t>
            </a:r>
          </a:p>
        </p:txBody>
      </p:sp>
      <p:sp>
        <p:nvSpPr>
          <p:cNvPr id="3" name="Content Placeholder 2"/>
          <p:cNvSpPr>
            <a:spLocks noGrp="1"/>
          </p:cNvSpPr>
          <p:nvPr>
            <p:ph idx="1"/>
          </p:nvPr>
        </p:nvSpPr>
        <p:spPr>
          <a:xfrm>
            <a:off x="563562" y="2214882"/>
            <a:ext cx="8859838" cy="4566918"/>
          </a:xfrm>
        </p:spPr>
        <p:txBody>
          <a:bodyPr>
            <a:noAutofit/>
          </a:bodyPr>
          <a:lstStyle/>
          <a:p>
            <a:pPr marL="38100" indent="0">
              <a:buNone/>
            </a:pPr>
            <a:r>
              <a:rPr lang="en-US" sz="3600" dirty="0"/>
              <a:t>The marginal probability mass function of discrete random variables X or Y can be obtained from </a:t>
            </a:r>
            <a:r>
              <a:rPr lang="en-US" sz="3600" i="1" dirty="0"/>
              <a:t>p</a:t>
            </a:r>
            <a:r>
              <a:rPr lang="en-US" sz="3600" dirty="0"/>
              <a:t>(</a:t>
            </a:r>
            <a:r>
              <a:rPr lang="en-US" sz="3600" i="1" dirty="0"/>
              <a:t>a</a:t>
            </a:r>
            <a:r>
              <a:rPr lang="en-US" sz="3600" dirty="0"/>
              <a:t>, </a:t>
            </a:r>
            <a:r>
              <a:rPr lang="en-US" sz="3600" i="1" dirty="0"/>
              <a:t>b</a:t>
            </a:r>
            <a:r>
              <a:rPr lang="en-US" sz="3600" dirty="0"/>
              <a:t>) by summing the values of the other variable</a:t>
            </a:r>
          </a:p>
          <a:p>
            <a:pPr marL="38100" indent="0">
              <a:buNone/>
            </a:pPr>
            <a:r>
              <a:rPr lang="en-US" sz="3600" dirty="0"/>
              <a:t>However, the joint probability mass function </a:t>
            </a:r>
            <a:r>
              <a:rPr lang="en-US" sz="3600" i="1" dirty="0"/>
              <a:t>p</a:t>
            </a:r>
            <a:r>
              <a:rPr lang="en-US" sz="3600" baseline="-25000" dirty="0"/>
              <a:t>(X,Y) </a:t>
            </a:r>
            <a:r>
              <a:rPr lang="en-US" sz="3600" dirty="0"/>
              <a:t>cannot be obtained from the marginal probability mass functions </a:t>
            </a:r>
            <a:r>
              <a:rPr lang="en-US" sz="3600" i="1" dirty="0" err="1"/>
              <a:t>p</a:t>
            </a:r>
            <a:r>
              <a:rPr lang="en-US" sz="3600" baseline="-25000" dirty="0" err="1"/>
              <a:t>X</a:t>
            </a:r>
            <a:r>
              <a:rPr lang="en-US" sz="3600" dirty="0"/>
              <a:t> and </a:t>
            </a:r>
            <a:r>
              <a:rPr lang="en-US" sz="3600" i="1" dirty="0" err="1"/>
              <a:t>p</a:t>
            </a:r>
            <a:r>
              <a:rPr lang="en-US" sz="3600" baseline="-25000" dirty="0" err="1"/>
              <a:t>Y</a:t>
            </a:r>
            <a:r>
              <a:rPr lang="en-US" sz="3600" dirty="0"/>
              <a:t>, unless X and Y satisfy some special condition</a:t>
            </a:r>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17</a:t>
            </a:fld>
            <a:endParaRPr lang="en-US" altLang="en-US"/>
          </a:p>
        </p:txBody>
      </p:sp>
    </p:spTree>
    <p:extLst>
      <p:ext uri="{BB962C8B-B14F-4D97-AF65-F5344CB8AC3E}">
        <p14:creationId xmlns:p14="http://schemas.microsoft.com/office/powerpoint/2010/main" val="20856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among the functions (2)</a:t>
            </a:r>
          </a:p>
        </p:txBody>
      </p:sp>
      <p:sp>
        <p:nvSpPr>
          <p:cNvPr id="3" name="Content Placeholder 2"/>
          <p:cNvSpPr>
            <a:spLocks noGrp="1"/>
          </p:cNvSpPr>
          <p:nvPr>
            <p:ph idx="1"/>
          </p:nvPr>
        </p:nvSpPr>
        <p:spPr>
          <a:xfrm>
            <a:off x="639376" y="2276282"/>
            <a:ext cx="8972936" cy="4201216"/>
          </a:xfrm>
        </p:spPr>
        <p:txBody>
          <a:bodyPr>
            <a:noAutofit/>
          </a:bodyPr>
          <a:lstStyle/>
          <a:p>
            <a:pPr marL="38100" indent="0">
              <a:buNone/>
            </a:pPr>
            <a:r>
              <a:rPr lang="en-US" sz="3600" dirty="0"/>
              <a:t>The relation between </a:t>
            </a:r>
            <a:r>
              <a:rPr lang="en-US" sz="3600" i="1" dirty="0"/>
              <a:t>p</a:t>
            </a:r>
            <a:r>
              <a:rPr lang="en-US" sz="3600" dirty="0"/>
              <a:t>(</a:t>
            </a:r>
            <a:r>
              <a:rPr lang="en-US" sz="3600" i="1" dirty="0"/>
              <a:t>a, b</a:t>
            </a:r>
            <a:r>
              <a:rPr lang="en-US" sz="3600" dirty="0"/>
              <a:t>) and F(</a:t>
            </a:r>
            <a:r>
              <a:rPr lang="en-US" sz="3600" i="1" dirty="0"/>
              <a:t>a, b</a:t>
            </a:r>
            <a:r>
              <a:rPr lang="en-US" sz="3600" dirty="0"/>
              <a:t>) is like that of p(</a:t>
            </a:r>
            <a:r>
              <a:rPr lang="en-US" sz="3600" i="1" dirty="0"/>
              <a:t>a</a:t>
            </a:r>
            <a:r>
              <a:rPr lang="en-US" sz="3600" dirty="0"/>
              <a:t>) and F(</a:t>
            </a:r>
            <a:r>
              <a:rPr lang="en-US" sz="3600" i="1" dirty="0"/>
              <a:t>a</a:t>
            </a:r>
            <a:r>
              <a:rPr lang="en-US" sz="3600" dirty="0"/>
              <a:t>): F(</a:t>
            </a:r>
            <a:r>
              <a:rPr lang="en-US" sz="3600" i="1" dirty="0"/>
              <a:t>a, b</a:t>
            </a:r>
            <a:r>
              <a:rPr lang="en-US" sz="3600" dirty="0"/>
              <a:t>) is the sum of all p(</a:t>
            </a:r>
            <a:r>
              <a:rPr lang="en-US" sz="3600" i="1" dirty="0"/>
              <a:t>a’, b</a:t>
            </a:r>
            <a:r>
              <a:rPr lang="en-US" sz="3600" dirty="0"/>
              <a:t>’) in the matrix where </a:t>
            </a:r>
            <a:r>
              <a:rPr lang="en-US" sz="3600" i="1" dirty="0"/>
              <a:t>a</a:t>
            </a:r>
            <a:r>
              <a:rPr lang="en-US" sz="3600" dirty="0"/>
              <a:t>’ ≤ </a:t>
            </a:r>
            <a:r>
              <a:rPr lang="en-US" sz="3600" i="1" dirty="0"/>
              <a:t>a</a:t>
            </a:r>
            <a:r>
              <a:rPr lang="en-US" sz="3600" dirty="0"/>
              <a:t>, </a:t>
            </a:r>
            <a:r>
              <a:rPr lang="en-US" sz="3600" i="1" dirty="0"/>
              <a:t>b</a:t>
            </a:r>
            <a:r>
              <a:rPr lang="en-US" sz="3600" dirty="0"/>
              <a:t>’ ≤ b</a:t>
            </a:r>
          </a:p>
          <a:p>
            <a:pPr marL="38100" indent="0">
              <a:buNone/>
            </a:pPr>
            <a:endParaRPr lang="en-US" sz="3600" dirty="0"/>
          </a:p>
          <a:p>
            <a:pPr marL="38100" indent="0">
              <a:buNone/>
            </a:pPr>
            <a:r>
              <a:rPr lang="en-US" sz="3600" dirty="0"/>
              <a:t>F</a:t>
            </a:r>
            <a:r>
              <a:rPr lang="en-US" sz="3600" baseline="-25000" dirty="0"/>
              <a:t>X</a:t>
            </a:r>
            <a:r>
              <a:rPr lang="en-US" sz="3600" dirty="0"/>
              <a:t>(</a:t>
            </a:r>
            <a:r>
              <a:rPr lang="en-US" sz="3600" i="1" dirty="0"/>
              <a:t>a</a:t>
            </a:r>
            <a:r>
              <a:rPr lang="en-US" sz="3600" dirty="0"/>
              <a:t>) and F</a:t>
            </a:r>
            <a:r>
              <a:rPr lang="en-US" sz="3600" baseline="-25000" dirty="0"/>
              <a:t>Y</a:t>
            </a:r>
            <a:r>
              <a:rPr lang="en-US" sz="3600" dirty="0"/>
              <a:t>(</a:t>
            </a:r>
            <a:r>
              <a:rPr lang="en-US" sz="3600" i="1" dirty="0"/>
              <a:t>b</a:t>
            </a:r>
            <a:r>
              <a:rPr lang="en-US" sz="3600" dirty="0"/>
              <a:t>) are the same as the last raw and the last column of F</a:t>
            </a:r>
            <a:r>
              <a:rPr lang="en-US" sz="3600" baseline="-25000" dirty="0"/>
              <a:t>(X,Y)</a:t>
            </a:r>
            <a:r>
              <a:rPr lang="en-US" sz="3600" dirty="0"/>
              <a:t>(</a:t>
            </a:r>
            <a:r>
              <a:rPr lang="en-US" sz="3600" i="1" dirty="0"/>
              <a:t>a, b</a:t>
            </a:r>
            <a:r>
              <a:rPr lang="en-US" sz="3600" dirty="0"/>
              <a:t>), respectively</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18</a:t>
            </a:fld>
            <a:endParaRPr lang="en-US" altLang="en-US"/>
          </a:p>
        </p:txBody>
      </p:sp>
    </p:spTree>
    <p:extLst>
      <p:ext uri="{BB962C8B-B14F-4D97-AF65-F5344CB8AC3E}">
        <p14:creationId xmlns:p14="http://schemas.microsoft.com/office/powerpoint/2010/main" val="214376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random variables</a:t>
            </a:r>
          </a:p>
        </p:txBody>
      </p:sp>
      <p:sp>
        <p:nvSpPr>
          <p:cNvPr id="3" name="Content Placeholder 2"/>
          <p:cNvSpPr>
            <a:spLocks noGrp="1"/>
          </p:cNvSpPr>
          <p:nvPr>
            <p:ph idx="1"/>
          </p:nvPr>
        </p:nvSpPr>
        <p:spPr>
          <a:xfrm>
            <a:off x="563562" y="2214882"/>
            <a:ext cx="8961438" cy="4795518"/>
          </a:xfrm>
        </p:spPr>
        <p:txBody>
          <a:bodyPr>
            <a:noAutofit/>
          </a:bodyPr>
          <a:lstStyle/>
          <a:p>
            <a:pPr marL="38100" indent="0">
              <a:buNone/>
            </a:pPr>
            <a:r>
              <a:rPr lang="en-US" sz="3600" dirty="0"/>
              <a:t>Random variables X and Y are independent if every event involving only X is independent of every event involving only Y, that is,</a:t>
            </a:r>
          </a:p>
          <a:p>
            <a:pPr marL="38100" indent="0">
              <a:buNone/>
            </a:pPr>
            <a:r>
              <a:rPr lang="en-US" sz="3600" dirty="0"/>
              <a:t>      </a:t>
            </a:r>
            <a:r>
              <a:rPr lang="en-US" sz="3600" i="1" dirty="0"/>
              <a:t>p</a:t>
            </a:r>
            <a:r>
              <a:rPr lang="en-US" sz="3600" baseline="-25000" dirty="0"/>
              <a:t>(X,Y) </a:t>
            </a:r>
            <a:r>
              <a:rPr lang="en-US" sz="3600" dirty="0"/>
              <a:t>(</a:t>
            </a:r>
            <a:r>
              <a:rPr lang="en-US" sz="3600" i="1" dirty="0"/>
              <a:t>a, b</a:t>
            </a:r>
            <a:r>
              <a:rPr lang="en-US" sz="3600" dirty="0"/>
              <a:t>) = P({X = </a:t>
            </a:r>
            <a:r>
              <a:rPr lang="en-US" sz="3600" i="1" dirty="0"/>
              <a:t>a</a:t>
            </a:r>
            <a:r>
              <a:rPr lang="en-US" sz="3600" dirty="0"/>
              <a:t>}</a:t>
            </a:r>
            <a:r>
              <a:rPr lang="en-US" altLang="en-US" sz="3600" dirty="0"/>
              <a:t> ∩{Y = </a:t>
            </a:r>
            <a:r>
              <a:rPr lang="en-US" altLang="en-US" sz="3600" i="1" dirty="0"/>
              <a:t>b</a:t>
            </a:r>
            <a:r>
              <a:rPr lang="en-US" altLang="en-US" sz="3600" dirty="0"/>
              <a:t>}</a:t>
            </a:r>
            <a:r>
              <a:rPr lang="en-US" sz="3600" dirty="0"/>
              <a:t>)</a:t>
            </a:r>
          </a:p>
          <a:p>
            <a:pPr marL="38100" indent="0">
              <a:buNone/>
            </a:pPr>
            <a:r>
              <a:rPr lang="en-US" sz="3600" dirty="0"/>
              <a:t>	= P({X = </a:t>
            </a:r>
            <a:r>
              <a:rPr lang="en-US" sz="3600" i="1" dirty="0"/>
              <a:t>a</a:t>
            </a:r>
            <a:r>
              <a:rPr lang="en-US" sz="3600" dirty="0"/>
              <a:t>})P(</a:t>
            </a:r>
            <a:r>
              <a:rPr lang="en-US" altLang="en-US" sz="3600" dirty="0"/>
              <a:t>{Y = </a:t>
            </a:r>
            <a:r>
              <a:rPr lang="en-US" altLang="en-US" sz="3600" i="1" dirty="0"/>
              <a:t>b</a:t>
            </a:r>
            <a:r>
              <a:rPr lang="en-US" altLang="en-US" sz="3600" dirty="0"/>
              <a:t>}</a:t>
            </a:r>
            <a:r>
              <a:rPr lang="en-US" sz="3600" dirty="0"/>
              <a:t>) = </a:t>
            </a:r>
            <a:r>
              <a:rPr lang="en-US" sz="3600" dirty="0" err="1"/>
              <a:t>p</a:t>
            </a:r>
            <a:r>
              <a:rPr lang="en-US" sz="3600" baseline="-25000" dirty="0" err="1"/>
              <a:t>X</a:t>
            </a:r>
            <a:r>
              <a:rPr lang="en-US" sz="3600" dirty="0"/>
              <a:t>(</a:t>
            </a:r>
            <a:r>
              <a:rPr lang="en-US" sz="3600" i="1" dirty="0"/>
              <a:t>a</a:t>
            </a:r>
            <a:r>
              <a:rPr lang="en-US" sz="3600" dirty="0"/>
              <a:t>)</a:t>
            </a:r>
            <a:r>
              <a:rPr lang="en-US" sz="3600" dirty="0" err="1"/>
              <a:t>p</a:t>
            </a:r>
            <a:r>
              <a:rPr lang="en-US" sz="3600" baseline="-25000" dirty="0" err="1"/>
              <a:t>Y</a:t>
            </a:r>
            <a:r>
              <a:rPr lang="en-US" sz="3600" dirty="0"/>
              <a:t>(</a:t>
            </a:r>
            <a:r>
              <a:rPr lang="en-US" sz="3600" i="1" dirty="0"/>
              <a:t>b</a:t>
            </a:r>
            <a:r>
              <a:rPr lang="en-US" sz="3600" dirty="0"/>
              <a:t>) </a:t>
            </a:r>
          </a:p>
          <a:p>
            <a:pPr marL="38100" indent="0">
              <a:buNone/>
            </a:pPr>
            <a:r>
              <a:rPr lang="en-US" sz="3600" dirty="0"/>
              <a:t>Or     F</a:t>
            </a:r>
            <a:r>
              <a:rPr lang="en-US" sz="3600" baseline="-25000" dirty="0"/>
              <a:t>(X,Y)</a:t>
            </a:r>
            <a:r>
              <a:rPr lang="en-US" sz="3600" dirty="0"/>
              <a:t>(</a:t>
            </a:r>
            <a:r>
              <a:rPr lang="en-US" sz="3600" i="1" dirty="0"/>
              <a:t>a, b</a:t>
            </a:r>
            <a:r>
              <a:rPr lang="en-US" sz="3600" dirty="0"/>
              <a:t>) = F</a:t>
            </a:r>
            <a:r>
              <a:rPr lang="en-US" sz="3600" baseline="-25000" dirty="0"/>
              <a:t>X</a:t>
            </a:r>
            <a:r>
              <a:rPr lang="en-US" sz="3600" dirty="0"/>
              <a:t>(</a:t>
            </a:r>
            <a:r>
              <a:rPr lang="en-US" sz="3600" i="1" dirty="0"/>
              <a:t>a</a:t>
            </a:r>
            <a:r>
              <a:rPr lang="en-US" sz="3600" dirty="0"/>
              <a:t>)F</a:t>
            </a:r>
            <a:r>
              <a:rPr lang="en-US" sz="3600" baseline="-25000" dirty="0"/>
              <a:t>Y</a:t>
            </a:r>
            <a:r>
              <a:rPr lang="en-US" sz="3600" dirty="0"/>
              <a:t>(</a:t>
            </a:r>
            <a:r>
              <a:rPr lang="en-US" sz="3600" i="1" dirty="0"/>
              <a:t>b</a:t>
            </a:r>
            <a:r>
              <a:rPr lang="en-US" sz="3600" dirty="0"/>
              <a:t>) </a:t>
            </a:r>
          </a:p>
          <a:p>
            <a:pPr marL="38100" indent="0">
              <a:buNone/>
            </a:pPr>
            <a:r>
              <a:rPr lang="en-US" sz="3600" dirty="0"/>
              <a:t>	P(X = </a:t>
            </a:r>
            <a:r>
              <a:rPr lang="en-US" sz="3600" i="1" dirty="0" err="1"/>
              <a:t>a</a:t>
            </a:r>
            <a:r>
              <a:rPr lang="en-US" sz="3600" dirty="0" err="1"/>
              <a:t>|Y</a:t>
            </a:r>
            <a:r>
              <a:rPr lang="en-US" sz="3600" dirty="0"/>
              <a:t> = </a:t>
            </a:r>
            <a:r>
              <a:rPr lang="en-US" sz="3600" i="1" dirty="0"/>
              <a:t>b</a:t>
            </a:r>
            <a:r>
              <a:rPr lang="en-US" sz="3600" dirty="0"/>
              <a:t>) = P(X = </a:t>
            </a:r>
            <a:r>
              <a:rPr lang="en-US" sz="3600" i="1" dirty="0"/>
              <a:t>a</a:t>
            </a:r>
            <a:r>
              <a:rPr lang="en-US" sz="3600" dirty="0"/>
              <a:t>), for all </a:t>
            </a:r>
            <a:r>
              <a:rPr lang="en-US" sz="3600" i="1" dirty="0"/>
              <a:t>a</a:t>
            </a:r>
            <a:r>
              <a:rPr lang="en-US" sz="3600" dirty="0"/>
              <a:t> and </a:t>
            </a:r>
            <a:r>
              <a:rPr lang="en-US" sz="3600" i="1" dirty="0"/>
              <a:t>b</a:t>
            </a:r>
          </a:p>
          <a:p>
            <a:pPr marL="38100" indent="0">
              <a:buNone/>
            </a:pPr>
            <a:r>
              <a:rPr lang="en-US" sz="3600" dirty="0"/>
              <a:t>	P(X ≤ </a:t>
            </a:r>
            <a:r>
              <a:rPr lang="en-US" sz="3600" i="1" dirty="0" err="1"/>
              <a:t>a</a:t>
            </a:r>
            <a:r>
              <a:rPr lang="en-US" sz="3600" dirty="0" err="1"/>
              <a:t>|Y</a:t>
            </a:r>
            <a:r>
              <a:rPr lang="en-US" sz="3600" dirty="0"/>
              <a:t> ≤ </a:t>
            </a:r>
            <a:r>
              <a:rPr lang="en-US" sz="3600" i="1" dirty="0"/>
              <a:t>b</a:t>
            </a:r>
            <a:r>
              <a:rPr lang="en-US" sz="3600" dirty="0"/>
              <a:t>) = P(X ≤ </a:t>
            </a:r>
            <a:r>
              <a:rPr lang="en-US" sz="3600" i="1" dirty="0"/>
              <a:t>a</a:t>
            </a:r>
            <a:r>
              <a:rPr lang="en-US" sz="3600" dirty="0"/>
              <a:t>), for all </a:t>
            </a:r>
            <a:r>
              <a:rPr lang="en-US" sz="3600" i="1" dirty="0"/>
              <a:t>a</a:t>
            </a:r>
            <a:r>
              <a:rPr lang="en-US" sz="3600" dirty="0"/>
              <a:t> and </a:t>
            </a:r>
            <a:r>
              <a:rPr lang="en-US" sz="3600" i="1" dirty="0"/>
              <a:t>b</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19</a:t>
            </a:fld>
            <a:endParaRPr lang="en-US" altLang="en-US" dirty="0"/>
          </a:p>
        </p:txBody>
      </p:sp>
    </p:spTree>
    <p:extLst>
      <p:ext uri="{BB962C8B-B14F-4D97-AF65-F5344CB8AC3E}">
        <p14:creationId xmlns:p14="http://schemas.microsoft.com/office/powerpoint/2010/main" val="22343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Sample space and probability</a:t>
            </a:r>
            <a:endParaRPr lang="en-US" dirty="0"/>
          </a:p>
        </p:txBody>
      </p:sp>
      <p:sp>
        <p:nvSpPr>
          <p:cNvPr id="3" name="Content Placeholder 2"/>
          <p:cNvSpPr>
            <a:spLocks noGrp="1"/>
          </p:cNvSpPr>
          <p:nvPr>
            <p:ph idx="1"/>
          </p:nvPr>
        </p:nvSpPr>
        <p:spPr>
          <a:xfrm>
            <a:off x="563562" y="2214882"/>
            <a:ext cx="8859838" cy="4643118"/>
          </a:xfrm>
        </p:spPr>
        <p:txBody>
          <a:bodyPr>
            <a:noAutofit/>
          </a:bodyPr>
          <a:lstStyle/>
          <a:p>
            <a:pPr marL="38100" indent="0">
              <a:buNone/>
            </a:pPr>
            <a:r>
              <a:rPr lang="en-US" sz="3600" dirty="0"/>
              <a:t>An example: Tossing a coin three times, the sample space includes 8 possible outcomes, and the probability of any event E can be obtained by adding the included probabilities</a:t>
            </a:r>
          </a:p>
          <a:p>
            <a:pPr marL="38100" indent="0">
              <a:buNone/>
            </a:pPr>
            <a:endParaRPr lang="en-US" sz="3600" dirty="0"/>
          </a:p>
          <a:p>
            <a:pPr marL="38100" indent="0">
              <a:buNone/>
            </a:pPr>
            <a:endParaRPr lang="en-US" sz="3600" dirty="0"/>
          </a:p>
          <a:p>
            <a:pPr marL="609600" indent="-571500"/>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a:t>
            </a:fld>
            <a:endParaRPr lang="en-US" altLang="en-US"/>
          </a:p>
        </p:txBody>
      </p:sp>
      <p:graphicFrame>
        <p:nvGraphicFramePr>
          <p:cNvPr id="5" name="Table 5">
            <a:extLst>
              <a:ext uri="{FF2B5EF4-FFF2-40B4-BE49-F238E27FC236}">
                <a16:creationId xmlns:a16="http://schemas.microsoft.com/office/drawing/2014/main" id="{49B00DDB-A659-4D45-A8FB-ABB71BF6FB06}"/>
              </a:ext>
            </a:extLst>
          </p:cNvPr>
          <p:cNvGraphicFramePr>
            <a:graphicFrameLocks noGrp="1"/>
          </p:cNvGraphicFramePr>
          <p:nvPr>
            <p:extLst>
              <p:ext uri="{D42A27DB-BD31-4B8C-83A1-F6EECF244321}">
                <p14:modId xmlns:p14="http://schemas.microsoft.com/office/powerpoint/2010/main" val="3641489635"/>
              </p:ext>
            </p:extLst>
          </p:nvPr>
        </p:nvGraphicFramePr>
        <p:xfrm>
          <a:off x="584200" y="4343400"/>
          <a:ext cx="8381997" cy="1967364"/>
        </p:xfrm>
        <a:graphic>
          <a:graphicData uri="http://schemas.openxmlformats.org/drawingml/2006/table">
            <a:tbl>
              <a:tblPr firstRow="1" bandRow="1">
                <a:tableStyleId>{5C22544A-7EE6-4342-B048-85BDC9FD1C3A}</a:tableStyleId>
              </a:tblPr>
              <a:tblGrid>
                <a:gridCol w="931333">
                  <a:extLst>
                    <a:ext uri="{9D8B030D-6E8A-4147-A177-3AD203B41FA5}">
                      <a16:colId xmlns:a16="http://schemas.microsoft.com/office/drawing/2014/main" val="1888906227"/>
                    </a:ext>
                  </a:extLst>
                </a:gridCol>
                <a:gridCol w="931333">
                  <a:extLst>
                    <a:ext uri="{9D8B030D-6E8A-4147-A177-3AD203B41FA5}">
                      <a16:colId xmlns:a16="http://schemas.microsoft.com/office/drawing/2014/main" val="851737050"/>
                    </a:ext>
                  </a:extLst>
                </a:gridCol>
                <a:gridCol w="931333">
                  <a:extLst>
                    <a:ext uri="{9D8B030D-6E8A-4147-A177-3AD203B41FA5}">
                      <a16:colId xmlns:a16="http://schemas.microsoft.com/office/drawing/2014/main" val="4083943871"/>
                    </a:ext>
                  </a:extLst>
                </a:gridCol>
                <a:gridCol w="931333">
                  <a:extLst>
                    <a:ext uri="{9D8B030D-6E8A-4147-A177-3AD203B41FA5}">
                      <a16:colId xmlns:a16="http://schemas.microsoft.com/office/drawing/2014/main" val="2726945696"/>
                    </a:ext>
                  </a:extLst>
                </a:gridCol>
                <a:gridCol w="931333">
                  <a:extLst>
                    <a:ext uri="{9D8B030D-6E8A-4147-A177-3AD203B41FA5}">
                      <a16:colId xmlns:a16="http://schemas.microsoft.com/office/drawing/2014/main" val="319943887"/>
                    </a:ext>
                  </a:extLst>
                </a:gridCol>
                <a:gridCol w="931333">
                  <a:extLst>
                    <a:ext uri="{9D8B030D-6E8A-4147-A177-3AD203B41FA5}">
                      <a16:colId xmlns:a16="http://schemas.microsoft.com/office/drawing/2014/main" val="1122031357"/>
                    </a:ext>
                  </a:extLst>
                </a:gridCol>
                <a:gridCol w="931333">
                  <a:extLst>
                    <a:ext uri="{9D8B030D-6E8A-4147-A177-3AD203B41FA5}">
                      <a16:colId xmlns:a16="http://schemas.microsoft.com/office/drawing/2014/main" val="432881417"/>
                    </a:ext>
                  </a:extLst>
                </a:gridCol>
                <a:gridCol w="931333">
                  <a:extLst>
                    <a:ext uri="{9D8B030D-6E8A-4147-A177-3AD203B41FA5}">
                      <a16:colId xmlns:a16="http://schemas.microsoft.com/office/drawing/2014/main" val="3552755492"/>
                    </a:ext>
                  </a:extLst>
                </a:gridCol>
                <a:gridCol w="931333">
                  <a:extLst>
                    <a:ext uri="{9D8B030D-6E8A-4147-A177-3AD203B41FA5}">
                      <a16:colId xmlns:a16="http://schemas.microsoft.com/office/drawing/2014/main" val="2149283412"/>
                    </a:ext>
                  </a:extLst>
                </a:gridCol>
              </a:tblGrid>
              <a:tr h="655788">
                <a:tc>
                  <a:txBody>
                    <a:bodyPr/>
                    <a:lstStyle/>
                    <a:p>
                      <a:pPr algn="ctr"/>
                      <a:r>
                        <a:rPr lang="en-US" sz="2000" b="0" dirty="0"/>
                        <a:t>w</a:t>
                      </a:r>
                    </a:p>
                  </a:txBody>
                  <a:tcPr anchor="ctr"/>
                </a:tc>
                <a:tc>
                  <a:txBody>
                    <a:bodyPr/>
                    <a:lstStyle/>
                    <a:p>
                      <a:pPr algn="ctr"/>
                      <a:r>
                        <a:rPr lang="en-US" sz="2000" dirty="0"/>
                        <a:t>TTT</a:t>
                      </a:r>
                    </a:p>
                  </a:txBody>
                  <a:tcPr anchor="ctr"/>
                </a:tc>
                <a:tc>
                  <a:txBody>
                    <a:bodyPr/>
                    <a:lstStyle/>
                    <a:p>
                      <a:pPr algn="ctr"/>
                      <a:r>
                        <a:rPr lang="en-US" sz="2000" dirty="0"/>
                        <a:t>TTH</a:t>
                      </a:r>
                    </a:p>
                  </a:txBody>
                  <a:tcPr anchor="ctr"/>
                </a:tc>
                <a:tc>
                  <a:txBody>
                    <a:bodyPr/>
                    <a:lstStyle/>
                    <a:p>
                      <a:pPr algn="ctr"/>
                      <a:r>
                        <a:rPr lang="en-US" sz="2000" dirty="0"/>
                        <a:t>THT</a:t>
                      </a:r>
                    </a:p>
                  </a:txBody>
                  <a:tcPr anchor="ctr"/>
                </a:tc>
                <a:tc>
                  <a:txBody>
                    <a:bodyPr/>
                    <a:lstStyle/>
                    <a:p>
                      <a:pPr algn="ctr"/>
                      <a:r>
                        <a:rPr lang="en-US" sz="2000" dirty="0"/>
                        <a:t>THH</a:t>
                      </a:r>
                    </a:p>
                  </a:txBody>
                  <a:tcPr anchor="ctr"/>
                </a:tc>
                <a:tc>
                  <a:txBody>
                    <a:bodyPr/>
                    <a:lstStyle/>
                    <a:p>
                      <a:pPr algn="ctr"/>
                      <a:r>
                        <a:rPr lang="en-US" sz="2000" dirty="0"/>
                        <a:t>HTT</a:t>
                      </a:r>
                    </a:p>
                  </a:txBody>
                  <a:tcPr anchor="ctr"/>
                </a:tc>
                <a:tc>
                  <a:txBody>
                    <a:bodyPr/>
                    <a:lstStyle/>
                    <a:p>
                      <a:pPr algn="ctr"/>
                      <a:r>
                        <a:rPr lang="en-US" sz="2000" dirty="0"/>
                        <a:t>HTH</a:t>
                      </a:r>
                    </a:p>
                  </a:txBody>
                  <a:tcPr anchor="ctr"/>
                </a:tc>
                <a:tc>
                  <a:txBody>
                    <a:bodyPr/>
                    <a:lstStyle/>
                    <a:p>
                      <a:pPr algn="ctr"/>
                      <a:r>
                        <a:rPr lang="en-US" sz="2000" dirty="0"/>
                        <a:t>HHT</a:t>
                      </a:r>
                    </a:p>
                  </a:txBody>
                  <a:tcPr anchor="ctr"/>
                </a:tc>
                <a:tc>
                  <a:txBody>
                    <a:bodyPr/>
                    <a:lstStyle/>
                    <a:p>
                      <a:pPr algn="ctr"/>
                      <a:r>
                        <a:rPr lang="en-US" sz="2000" dirty="0"/>
                        <a:t>HHH</a:t>
                      </a:r>
                    </a:p>
                  </a:txBody>
                  <a:tcPr anchor="ctr"/>
                </a:tc>
                <a:extLst>
                  <a:ext uri="{0D108BD9-81ED-4DB2-BD59-A6C34878D82A}">
                    <a16:rowId xmlns:a16="http://schemas.microsoft.com/office/drawing/2014/main" val="4219109735"/>
                  </a:ext>
                </a:extLst>
              </a:tr>
              <a:tr h="655788">
                <a:tc>
                  <a:txBody>
                    <a:bodyPr/>
                    <a:lstStyle/>
                    <a:p>
                      <a:pPr algn="ctr"/>
                      <a:r>
                        <a:rPr lang="en-US" sz="2000" b="0" dirty="0"/>
                        <a:t>P(w)</a:t>
                      </a:r>
                    </a:p>
                  </a:txBody>
                  <a:tcPr anchor="ctr"/>
                </a:tc>
                <a:tc>
                  <a:txBody>
                    <a:bodyPr/>
                    <a:lstStyle/>
                    <a:p>
                      <a:pPr algn="ctr"/>
                      <a:r>
                        <a:rPr lang="en-US" sz="2000" dirty="0"/>
                        <a:t>(1-p)</a:t>
                      </a:r>
                      <a:r>
                        <a:rPr lang="en-US" sz="2000" baseline="30000" dirty="0"/>
                        <a:t>3</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p(1-p)</a:t>
                      </a:r>
                      <a:r>
                        <a:rPr lang="en-US" sz="2000" baseline="30000" dirty="0"/>
                        <a:t>2</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p(1-p)</a:t>
                      </a:r>
                      <a:r>
                        <a:rPr lang="en-US" sz="2000" baseline="30000" dirty="0"/>
                        <a:t>2</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p</a:t>
                      </a:r>
                      <a:r>
                        <a:rPr lang="en-US" sz="2000" baseline="30000" dirty="0"/>
                        <a:t>2</a:t>
                      </a:r>
                      <a:r>
                        <a:rPr lang="en-US" sz="2000" dirty="0"/>
                        <a:t>(1-p)</a:t>
                      </a:r>
                      <a:endParaRPr lang="en-US" sz="2000" baseline="30000" dirty="0"/>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p(1-p)</a:t>
                      </a:r>
                      <a:r>
                        <a:rPr lang="en-US" sz="2000" baseline="30000" dirty="0"/>
                        <a:t>2</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p</a:t>
                      </a:r>
                      <a:r>
                        <a:rPr lang="en-US" sz="2000" baseline="30000" dirty="0"/>
                        <a:t>2</a:t>
                      </a:r>
                      <a:r>
                        <a:rPr lang="en-US" sz="2000" dirty="0"/>
                        <a:t>(1-p)</a:t>
                      </a:r>
                      <a:endParaRPr lang="en-US" sz="2000" baseline="30000" dirty="0"/>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p</a:t>
                      </a:r>
                      <a:r>
                        <a:rPr lang="en-US" sz="2000" baseline="30000" dirty="0"/>
                        <a:t>2</a:t>
                      </a:r>
                      <a:r>
                        <a:rPr lang="en-US" sz="2000" dirty="0"/>
                        <a:t>(1-p)</a:t>
                      </a:r>
                      <a:endParaRPr lang="en-US" sz="2000" baseline="30000" dirty="0"/>
                    </a:p>
                  </a:txBody>
                  <a:tcPr anchor="ctr"/>
                </a:tc>
                <a:tc>
                  <a:txBody>
                    <a:bodyPr/>
                    <a:lstStyle/>
                    <a:p>
                      <a:pPr algn="ctr"/>
                      <a:r>
                        <a:rPr lang="en-US" sz="2000" dirty="0"/>
                        <a:t>p</a:t>
                      </a:r>
                      <a:r>
                        <a:rPr lang="en-US" sz="2000" baseline="30000" dirty="0"/>
                        <a:t>3</a:t>
                      </a:r>
                    </a:p>
                  </a:txBody>
                  <a:tcPr anchor="ctr"/>
                </a:tc>
                <a:extLst>
                  <a:ext uri="{0D108BD9-81ED-4DB2-BD59-A6C34878D82A}">
                    <a16:rowId xmlns:a16="http://schemas.microsoft.com/office/drawing/2014/main" val="2587338463"/>
                  </a:ext>
                </a:extLst>
              </a:tr>
              <a:tr h="655788">
                <a:tc>
                  <a:txBody>
                    <a:bodyPr/>
                    <a:lstStyle/>
                    <a:p>
                      <a:pPr algn="ctr"/>
                      <a:r>
                        <a:rPr lang="en-US" sz="2000" b="0" dirty="0"/>
                        <a:t>E</a:t>
                      </a:r>
                    </a:p>
                  </a:txBody>
                  <a:tcPr anchor="ctr"/>
                </a:tc>
                <a:tc>
                  <a:txBody>
                    <a:bodyPr/>
                    <a:lstStyle/>
                    <a:p>
                      <a:pPr algn="ctr"/>
                      <a:r>
                        <a:rPr lang="en-US" sz="2000" dirty="0"/>
                        <a:t>0</a:t>
                      </a:r>
                    </a:p>
                  </a:txBody>
                  <a:tcPr anchor="ctr"/>
                </a:tc>
                <a:tc>
                  <a:txBody>
                    <a:bodyPr/>
                    <a:lstStyle/>
                    <a:p>
                      <a:pPr algn="ctr"/>
                      <a:r>
                        <a:rPr lang="en-US" sz="2000" dirty="0"/>
                        <a:t>1</a:t>
                      </a:r>
                    </a:p>
                  </a:txBody>
                  <a:tcPr anchor="ctr"/>
                </a:tc>
                <a:tc>
                  <a:txBody>
                    <a:bodyPr/>
                    <a:lstStyle/>
                    <a:p>
                      <a:pPr algn="ctr"/>
                      <a:r>
                        <a:rPr lang="en-US" sz="2000" dirty="0"/>
                        <a:t>0</a:t>
                      </a:r>
                    </a:p>
                  </a:txBody>
                  <a:tcPr anchor="ctr"/>
                </a:tc>
                <a:tc>
                  <a:txBody>
                    <a:bodyPr/>
                    <a:lstStyle/>
                    <a:p>
                      <a:pPr algn="ctr"/>
                      <a:r>
                        <a:rPr lang="en-US" sz="2000" dirty="0"/>
                        <a:t>1</a:t>
                      </a:r>
                    </a:p>
                  </a:txBody>
                  <a:tcPr anchor="ctr"/>
                </a:tc>
                <a:tc>
                  <a:txBody>
                    <a:bodyPr/>
                    <a:lstStyle/>
                    <a:p>
                      <a:pPr algn="ctr"/>
                      <a:r>
                        <a:rPr lang="en-US" sz="2000" dirty="0"/>
                        <a:t>0</a:t>
                      </a:r>
                    </a:p>
                  </a:txBody>
                  <a:tcPr anchor="ctr"/>
                </a:tc>
                <a:tc>
                  <a:txBody>
                    <a:bodyPr/>
                    <a:lstStyle/>
                    <a:p>
                      <a:pPr algn="ctr"/>
                      <a:r>
                        <a:rPr lang="en-US" sz="2000" dirty="0"/>
                        <a:t>1</a:t>
                      </a:r>
                    </a:p>
                  </a:txBody>
                  <a:tcPr anchor="ctr"/>
                </a:tc>
                <a:tc>
                  <a:txBody>
                    <a:bodyPr/>
                    <a:lstStyle/>
                    <a:p>
                      <a:pPr algn="ctr"/>
                      <a:r>
                        <a:rPr lang="en-US" sz="2000" dirty="0"/>
                        <a:t>1</a:t>
                      </a:r>
                    </a:p>
                  </a:txBody>
                  <a:tcPr anchor="ctr"/>
                </a:tc>
                <a:tc>
                  <a:txBody>
                    <a:bodyPr/>
                    <a:lstStyle/>
                    <a:p>
                      <a:pPr algn="ctr"/>
                      <a:r>
                        <a:rPr lang="en-US" sz="2000" dirty="0"/>
                        <a:t>0</a:t>
                      </a:r>
                    </a:p>
                  </a:txBody>
                  <a:tcPr anchor="ctr"/>
                </a:tc>
                <a:extLst>
                  <a:ext uri="{0D108BD9-81ED-4DB2-BD59-A6C34878D82A}">
                    <a16:rowId xmlns:a16="http://schemas.microsoft.com/office/drawing/2014/main" val="255204478"/>
                  </a:ext>
                </a:extLst>
              </a:tr>
            </a:tbl>
          </a:graphicData>
        </a:graphic>
      </p:graphicFrame>
    </p:spTree>
    <p:extLst>
      <p:ext uri="{BB962C8B-B14F-4D97-AF65-F5344CB8AC3E}">
        <p14:creationId xmlns:p14="http://schemas.microsoft.com/office/powerpoint/2010/main" val="187811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a:t>
            </a:r>
          </a:p>
        </p:txBody>
      </p:sp>
      <p:sp>
        <p:nvSpPr>
          <p:cNvPr id="3" name="Content Placeholder 2"/>
          <p:cNvSpPr>
            <a:spLocks noGrp="1"/>
          </p:cNvSpPr>
          <p:nvPr>
            <p:ph idx="1"/>
          </p:nvPr>
        </p:nvSpPr>
        <p:spPr>
          <a:xfrm>
            <a:off x="563562" y="2214882"/>
            <a:ext cx="8961438" cy="1899918"/>
          </a:xfrm>
        </p:spPr>
        <p:txBody>
          <a:bodyPr>
            <a:noAutofit/>
          </a:bodyPr>
          <a:lstStyle/>
          <a:p>
            <a:pPr marL="38100" indent="0">
              <a:lnSpc>
                <a:spcPct val="100000"/>
              </a:lnSpc>
              <a:spcBef>
                <a:spcPts val="1800"/>
              </a:spcBef>
              <a:buNone/>
            </a:pPr>
            <a:r>
              <a:rPr lang="en-US" sz="3600" dirty="0"/>
              <a:t>Assume X can be 0, 1, or -1, Y can be 0 or 1, and </a:t>
            </a:r>
            <a:r>
              <a:rPr lang="en-US" sz="3600" i="1" dirty="0"/>
              <a:t>p</a:t>
            </a:r>
            <a:r>
              <a:rPr lang="en-US" sz="3600" baseline="-25000" dirty="0"/>
              <a:t>(X,Y)</a:t>
            </a:r>
            <a:r>
              <a:rPr lang="en-US" sz="3600" dirty="0"/>
              <a:t>(</a:t>
            </a:r>
            <a:r>
              <a:rPr lang="en-US" sz="3600" i="1" dirty="0" err="1"/>
              <a:t>a,b</a:t>
            </a:r>
            <a:r>
              <a:rPr lang="en-US" sz="3600" dirty="0"/>
              <a:t>) = 1/[4(</a:t>
            </a:r>
            <a:r>
              <a:rPr lang="en-US" sz="3600" i="1" dirty="0"/>
              <a:t>a</a:t>
            </a:r>
            <a:r>
              <a:rPr lang="en-US" sz="3600" baseline="30000" dirty="0"/>
              <a:t>2</a:t>
            </a:r>
            <a:r>
              <a:rPr lang="en-US" sz="3600" dirty="0"/>
              <a:t>+</a:t>
            </a:r>
            <a:r>
              <a:rPr lang="en-US" sz="3600" i="1" dirty="0"/>
              <a:t>b</a:t>
            </a:r>
            <a:r>
              <a:rPr lang="en-US" sz="3600" dirty="0"/>
              <a:t>)] when </a:t>
            </a:r>
            <a:r>
              <a:rPr lang="en-US" sz="3600" i="1" dirty="0"/>
              <a:t>a</a:t>
            </a:r>
            <a:r>
              <a:rPr lang="en-US" sz="3600" baseline="30000" dirty="0"/>
              <a:t>2</a:t>
            </a:r>
            <a:r>
              <a:rPr lang="en-US" sz="3600" dirty="0"/>
              <a:t>+</a:t>
            </a:r>
            <a:r>
              <a:rPr lang="en-US" sz="3600" i="1" dirty="0"/>
              <a:t>b</a:t>
            </a:r>
            <a:r>
              <a:rPr lang="en-US" sz="3600" dirty="0"/>
              <a:t> &gt; 0, then what are </a:t>
            </a:r>
            <a:r>
              <a:rPr lang="en-US" sz="3600" i="1" dirty="0" err="1"/>
              <a:t>p</a:t>
            </a:r>
            <a:r>
              <a:rPr lang="en-US" sz="3600" baseline="-25000" dirty="0" err="1"/>
              <a:t>X</a:t>
            </a:r>
            <a:r>
              <a:rPr lang="en-US" sz="3600" dirty="0"/>
              <a:t>(</a:t>
            </a:r>
            <a:r>
              <a:rPr lang="en-US" sz="3600" i="1" dirty="0"/>
              <a:t>a</a:t>
            </a:r>
            <a:r>
              <a:rPr lang="en-US" sz="3600" dirty="0"/>
              <a:t>), </a:t>
            </a:r>
            <a:r>
              <a:rPr lang="en-US" sz="3600" i="1" dirty="0" err="1"/>
              <a:t>p</a:t>
            </a:r>
            <a:r>
              <a:rPr lang="en-US" sz="3600" baseline="-25000" dirty="0" err="1"/>
              <a:t>Y</a:t>
            </a:r>
            <a:r>
              <a:rPr lang="en-US" sz="3600" dirty="0"/>
              <a:t>(</a:t>
            </a:r>
            <a:r>
              <a:rPr lang="en-US" sz="3600" i="1" dirty="0"/>
              <a:t>b</a:t>
            </a:r>
            <a:r>
              <a:rPr lang="en-US" sz="3600" dirty="0"/>
              <a:t>), F</a:t>
            </a:r>
            <a:r>
              <a:rPr lang="en-US" sz="3600" baseline="-25000" dirty="0"/>
              <a:t>(X,Y)</a:t>
            </a:r>
            <a:r>
              <a:rPr lang="en-US" sz="3600" dirty="0"/>
              <a:t>(</a:t>
            </a:r>
            <a:r>
              <a:rPr lang="en-US" sz="3600" i="1" dirty="0" err="1"/>
              <a:t>a,b</a:t>
            </a:r>
            <a:r>
              <a:rPr lang="en-US" sz="3600" dirty="0"/>
              <a:t>), F</a:t>
            </a:r>
            <a:r>
              <a:rPr lang="en-US" sz="3600" baseline="-25000" dirty="0"/>
              <a:t>X</a:t>
            </a:r>
            <a:r>
              <a:rPr lang="en-US" sz="3600" dirty="0"/>
              <a:t>(</a:t>
            </a:r>
            <a:r>
              <a:rPr lang="en-US" sz="3600" i="1" dirty="0"/>
              <a:t>a</a:t>
            </a:r>
            <a:r>
              <a:rPr lang="en-US" sz="3600" dirty="0"/>
              <a:t>), and F</a:t>
            </a:r>
            <a:r>
              <a:rPr lang="en-US" sz="3600" baseline="-25000" dirty="0"/>
              <a:t>Y</a:t>
            </a:r>
            <a:r>
              <a:rPr lang="en-US" sz="3600" dirty="0"/>
              <a:t>(</a:t>
            </a:r>
            <a:r>
              <a:rPr lang="en-US" sz="3600" i="1" dirty="0"/>
              <a:t>b</a:t>
            </a:r>
            <a:r>
              <a:rPr lang="en-US" sz="3600" dirty="0"/>
              <a:t>)? </a:t>
            </a:r>
          </a:p>
          <a:p>
            <a:pPr marL="38100" indent="0">
              <a:lnSpc>
                <a:spcPct val="100000"/>
              </a:lnSpc>
              <a:spcBef>
                <a:spcPts val="1800"/>
              </a:spcBef>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20</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14264000"/>
              </p:ext>
            </p:extLst>
          </p:nvPr>
        </p:nvGraphicFramePr>
        <p:xfrm>
          <a:off x="736600" y="4114800"/>
          <a:ext cx="4191000" cy="25146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628650">
                <a:tc>
                  <a:txBody>
                    <a:bodyPr/>
                    <a:lstStyle/>
                    <a:p>
                      <a:pPr algn="ctr"/>
                      <a:r>
                        <a:rPr lang="en-US" sz="2400" b="1" i="1" dirty="0">
                          <a:solidFill>
                            <a:srgbClr val="7030A0"/>
                          </a:solidFill>
                        </a:rPr>
                        <a:t>p</a:t>
                      </a:r>
                      <a:r>
                        <a:rPr lang="en-US" sz="2400" b="1" baseline="-25000" dirty="0">
                          <a:solidFill>
                            <a:srgbClr val="7030A0"/>
                          </a:solidFill>
                        </a:rPr>
                        <a:t>(X,Y)</a:t>
                      </a:r>
                      <a:endParaRPr lang="en-US" sz="2400" b="1" dirty="0">
                        <a:solidFill>
                          <a:srgbClr val="7030A0"/>
                        </a:solidFill>
                      </a:endParaRPr>
                    </a:p>
                  </a:txBody>
                  <a:tcPr anchor="ctr"/>
                </a:tc>
                <a:tc>
                  <a:txBody>
                    <a:bodyPr/>
                    <a:lstStyle/>
                    <a:p>
                      <a:pPr algn="ctr"/>
                      <a:r>
                        <a:rPr lang="en-US" sz="2400" b="1" dirty="0">
                          <a:solidFill>
                            <a:srgbClr val="7030A0"/>
                          </a:solidFill>
                        </a:rPr>
                        <a:t>-1</a:t>
                      </a:r>
                    </a:p>
                  </a:txBody>
                  <a:tcPr anchor="ctr"/>
                </a:tc>
                <a:tc>
                  <a:txBody>
                    <a:bodyPr/>
                    <a:lstStyle/>
                    <a:p>
                      <a:pPr algn="ctr"/>
                      <a:r>
                        <a:rPr lang="en-US" sz="2400" b="1" dirty="0">
                          <a:solidFill>
                            <a:srgbClr val="7030A0"/>
                          </a:solidFill>
                        </a:rPr>
                        <a:t>0</a:t>
                      </a:r>
                    </a:p>
                  </a:txBody>
                  <a:tcPr anchor="ctr"/>
                </a:tc>
                <a:tc>
                  <a:txBody>
                    <a:bodyPr/>
                    <a:lstStyle/>
                    <a:p>
                      <a:pPr algn="ctr"/>
                      <a:r>
                        <a:rPr lang="en-US" sz="2400" b="1" dirty="0">
                          <a:solidFill>
                            <a:srgbClr val="7030A0"/>
                          </a:solidFill>
                        </a:rPr>
                        <a:t>1</a:t>
                      </a:r>
                    </a:p>
                  </a:txBody>
                  <a:tcPr anchor="ctr"/>
                </a:tc>
                <a:tc>
                  <a:txBody>
                    <a:bodyPr/>
                    <a:lstStyle/>
                    <a:p>
                      <a:pPr algn="ctr"/>
                      <a:r>
                        <a:rPr lang="en-US" sz="2400" b="1" i="1" dirty="0" err="1">
                          <a:solidFill>
                            <a:srgbClr val="FF0000"/>
                          </a:solidFill>
                        </a:rPr>
                        <a:t>p</a:t>
                      </a:r>
                      <a:r>
                        <a:rPr lang="en-US" sz="2400" b="1" baseline="-25000" dirty="0" err="1">
                          <a:solidFill>
                            <a:srgbClr val="FF0000"/>
                          </a:solidFill>
                        </a:rPr>
                        <a:t>Y</a:t>
                      </a:r>
                      <a:endParaRPr lang="en-US" sz="2400" b="1" dirty="0">
                        <a:solidFill>
                          <a:srgbClr val="FF0000"/>
                        </a:solidFill>
                      </a:endParaRPr>
                    </a:p>
                  </a:txBody>
                  <a:tcPr anchor="ctr"/>
                </a:tc>
                <a:extLst>
                  <a:ext uri="{0D108BD9-81ED-4DB2-BD59-A6C34878D82A}">
                    <a16:rowId xmlns:a16="http://schemas.microsoft.com/office/drawing/2014/main" val="10000"/>
                  </a:ext>
                </a:extLst>
              </a:tr>
              <a:tr h="628650">
                <a:tc>
                  <a:txBody>
                    <a:bodyPr/>
                    <a:lstStyle/>
                    <a:p>
                      <a:pPr algn="ctr"/>
                      <a:r>
                        <a:rPr lang="en-US" sz="2400" b="1" dirty="0">
                          <a:solidFill>
                            <a:srgbClr val="7030A0"/>
                          </a:solidFill>
                        </a:rPr>
                        <a:t>0</a:t>
                      </a:r>
                    </a:p>
                  </a:txBody>
                  <a:tcPr anchor="ctr"/>
                </a:tc>
                <a:tc>
                  <a:txBody>
                    <a:bodyPr/>
                    <a:lstStyle/>
                    <a:p>
                      <a:pPr algn="ctr"/>
                      <a:r>
                        <a:rPr lang="en-US" sz="2400" dirty="0">
                          <a:solidFill>
                            <a:srgbClr val="7030A0"/>
                          </a:solidFill>
                        </a:rPr>
                        <a:t>1/4</a:t>
                      </a:r>
                    </a:p>
                  </a:txBody>
                  <a:tcPr anchor="ctr"/>
                </a:tc>
                <a:tc>
                  <a:txBody>
                    <a:bodyPr/>
                    <a:lstStyle/>
                    <a:p>
                      <a:pPr algn="ctr"/>
                      <a:r>
                        <a:rPr lang="en-US" sz="2400" dirty="0">
                          <a:solidFill>
                            <a:srgbClr val="7030A0"/>
                          </a:solidFill>
                        </a:rPr>
                        <a:t>0</a:t>
                      </a:r>
                    </a:p>
                  </a:txBody>
                  <a:tcPr anchor="ctr"/>
                </a:tc>
                <a:tc>
                  <a:txBody>
                    <a:bodyPr/>
                    <a:lstStyle/>
                    <a:p>
                      <a:pPr algn="ctr"/>
                      <a:r>
                        <a:rPr lang="en-US" sz="2400" dirty="0">
                          <a:solidFill>
                            <a:srgbClr val="7030A0"/>
                          </a:solidFill>
                        </a:rPr>
                        <a:t>1/4</a:t>
                      </a:r>
                    </a:p>
                  </a:txBody>
                  <a:tcPr anchor="ctr"/>
                </a:tc>
                <a:tc>
                  <a:txBody>
                    <a:bodyPr/>
                    <a:lstStyle/>
                    <a:p>
                      <a:pPr algn="ctr"/>
                      <a:r>
                        <a:rPr lang="en-US" sz="2400" dirty="0">
                          <a:solidFill>
                            <a:srgbClr val="FF0000"/>
                          </a:solidFill>
                        </a:rPr>
                        <a:t>1/2</a:t>
                      </a:r>
                    </a:p>
                  </a:txBody>
                  <a:tcPr anchor="ctr"/>
                </a:tc>
                <a:extLst>
                  <a:ext uri="{0D108BD9-81ED-4DB2-BD59-A6C34878D82A}">
                    <a16:rowId xmlns:a16="http://schemas.microsoft.com/office/drawing/2014/main" val="10001"/>
                  </a:ext>
                </a:extLst>
              </a:tr>
              <a:tr h="628650">
                <a:tc>
                  <a:txBody>
                    <a:bodyPr/>
                    <a:lstStyle/>
                    <a:p>
                      <a:pPr algn="ctr"/>
                      <a:r>
                        <a:rPr lang="en-US" sz="2400" b="1" dirty="0">
                          <a:solidFill>
                            <a:srgbClr val="7030A0"/>
                          </a:solidFill>
                        </a:rPr>
                        <a:t>1</a:t>
                      </a:r>
                    </a:p>
                  </a:txBody>
                  <a:tcPr anchor="ctr"/>
                </a:tc>
                <a:tc>
                  <a:txBody>
                    <a:bodyPr/>
                    <a:lstStyle/>
                    <a:p>
                      <a:pPr algn="ctr"/>
                      <a:r>
                        <a:rPr lang="en-US" sz="2400" dirty="0">
                          <a:solidFill>
                            <a:srgbClr val="7030A0"/>
                          </a:solidFill>
                        </a:rPr>
                        <a:t>1/8</a:t>
                      </a:r>
                    </a:p>
                  </a:txBody>
                  <a:tcPr anchor="ctr"/>
                </a:tc>
                <a:tc>
                  <a:txBody>
                    <a:bodyPr/>
                    <a:lstStyle/>
                    <a:p>
                      <a:pPr algn="ctr"/>
                      <a:r>
                        <a:rPr lang="en-US" sz="2400" dirty="0">
                          <a:solidFill>
                            <a:srgbClr val="7030A0"/>
                          </a:solidFill>
                        </a:rPr>
                        <a:t>1/4</a:t>
                      </a:r>
                    </a:p>
                  </a:txBody>
                  <a:tcPr anchor="ctr"/>
                </a:tc>
                <a:tc>
                  <a:txBody>
                    <a:bodyPr/>
                    <a:lstStyle/>
                    <a:p>
                      <a:pPr algn="ctr"/>
                      <a:r>
                        <a:rPr lang="en-US" sz="2400" dirty="0">
                          <a:solidFill>
                            <a:srgbClr val="7030A0"/>
                          </a:solidFill>
                        </a:rPr>
                        <a:t>1/8</a:t>
                      </a:r>
                    </a:p>
                  </a:txBody>
                  <a:tcPr anchor="ctr"/>
                </a:tc>
                <a:tc>
                  <a:txBody>
                    <a:bodyPr/>
                    <a:lstStyle/>
                    <a:p>
                      <a:pPr algn="ctr"/>
                      <a:r>
                        <a:rPr lang="en-US" sz="2400" dirty="0">
                          <a:solidFill>
                            <a:srgbClr val="FF0000"/>
                          </a:solidFill>
                        </a:rPr>
                        <a:t>1/2</a:t>
                      </a:r>
                    </a:p>
                  </a:txBody>
                  <a:tcPr anchor="ctr"/>
                </a:tc>
                <a:extLst>
                  <a:ext uri="{0D108BD9-81ED-4DB2-BD59-A6C34878D82A}">
                    <a16:rowId xmlns:a16="http://schemas.microsoft.com/office/drawing/2014/main" val="10002"/>
                  </a:ext>
                </a:extLst>
              </a:tr>
              <a:tr h="628650">
                <a:tc>
                  <a:txBody>
                    <a:bodyPr/>
                    <a:lstStyle/>
                    <a:p>
                      <a:pPr algn="ctr"/>
                      <a:r>
                        <a:rPr lang="en-US" sz="2400" b="1" i="1" dirty="0" err="1">
                          <a:solidFill>
                            <a:srgbClr val="0070C0"/>
                          </a:solidFill>
                        </a:rPr>
                        <a:t>p</a:t>
                      </a:r>
                      <a:r>
                        <a:rPr lang="en-US" sz="2400" b="1" baseline="-25000" dirty="0" err="1">
                          <a:solidFill>
                            <a:srgbClr val="0070C0"/>
                          </a:solidFill>
                        </a:rPr>
                        <a:t>X</a:t>
                      </a:r>
                      <a:endParaRPr lang="en-US" sz="2400" b="1" dirty="0">
                        <a:solidFill>
                          <a:srgbClr val="0070C0"/>
                        </a:solidFill>
                      </a:endParaRPr>
                    </a:p>
                  </a:txBody>
                  <a:tcPr anchor="ctr"/>
                </a:tc>
                <a:tc>
                  <a:txBody>
                    <a:bodyPr/>
                    <a:lstStyle/>
                    <a:p>
                      <a:pPr algn="ctr"/>
                      <a:r>
                        <a:rPr lang="en-US" sz="2400" dirty="0">
                          <a:solidFill>
                            <a:srgbClr val="0070C0"/>
                          </a:solidFill>
                        </a:rPr>
                        <a:t>3/8</a:t>
                      </a:r>
                    </a:p>
                  </a:txBody>
                  <a:tcPr anchor="ctr"/>
                </a:tc>
                <a:tc>
                  <a:txBody>
                    <a:bodyPr/>
                    <a:lstStyle/>
                    <a:p>
                      <a:pPr algn="ctr"/>
                      <a:r>
                        <a:rPr lang="en-US" sz="2400" dirty="0">
                          <a:solidFill>
                            <a:srgbClr val="0070C0"/>
                          </a:solidFill>
                        </a:rPr>
                        <a:t>1/4</a:t>
                      </a:r>
                    </a:p>
                  </a:txBody>
                  <a:tcPr anchor="ctr"/>
                </a:tc>
                <a:tc>
                  <a:txBody>
                    <a:bodyPr/>
                    <a:lstStyle/>
                    <a:p>
                      <a:pPr algn="ctr"/>
                      <a:r>
                        <a:rPr lang="en-US" sz="2400" dirty="0">
                          <a:solidFill>
                            <a:srgbClr val="0070C0"/>
                          </a:solidFill>
                        </a:rPr>
                        <a:t>3/8</a:t>
                      </a:r>
                    </a:p>
                  </a:txBody>
                  <a:tcPr anchor="ctr"/>
                </a:tc>
                <a:tc>
                  <a:txBody>
                    <a:bodyPr/>
                    <a:lstStyle/>
                    <a:p>
                      <a:pPr algn="ctr"/>
                      <a:r>
                        <a:rPr lang="en-US" sz="2400" dirty="0"/>
                        <a:t>1</a:t>
                      </a:r>
                    </a:p>
                  </a:txBody>
                  <a:tcPr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33082960"/>
              </p:ext>
            </p:extLst>
          </p:nvPr>
        </p:nvGraphicFramePr>
        <p:xfrm>
          <a:off x="5156201" y="4114800"/>
          <a:ext cx="4354285" cy="2514604"/>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628651">
                <a:tc>
                  <a:txBody>
                    <a:bodyPr/>
                    <a:lstStyle/>
                    <a:p>
                      <a:pPr algn="ctr"/>
                      <a:r>
                        <a:rPr lang="en-US" sz="2400" b="1" baseline="0" dirty="0">
                          <a:solidFill>
                            <a:srgbClr val="7030A0"/>
                          </a:solidFill>
                        </a:rPr>
                        <a:t>F</a:t>
                      </a:r>
                      <a:r>
                        <a:rPr lang="en-US" sz="2400" b="1" baseline="-25000" dirty="0">
                          <a:solidFill>
                            <a:srgbClr val="7030A0"/>
                          </a:solidFill>
                        </a:rPr>
                        <a:t>(X,Y)</a:t>
                      </a:r>
                      <a:endParaRPr lang="en-US" sz="2400" b="1" dirty="0">
                        <a:solidFill>
                          <a:srgbClr val="7030A0"/>
                        </a:solidFill>
                      </a:endParaRPr>
                    </a:p>
                  </a:txBody>
                  <a:tcPr anchor="ctr"/>
                </a:tc>
                <a:tc>
                  <a:txBody>
                    <a:bodyPr/>
                    <a:lstStyle/>
                    <a:p>
                      <a:pPr algn="ctr"/>
                      <a:r>
                        <a:rPr lang="en-US" sz="2400" b="1" dirty="0">
                          <a:solidFill>
                            <a:srgbClr val="7030A0"/>
                          </a:solidFill>
                        </a:rPr>
                        <a:t>-1</a:t>
                      </a:r>
                    </a:p>
                  </a:txBody>
                  <a:tcPr anchor="ctr"/>
                </a:tc>
                <a:tc>
                  <a:txBody>
                    <a:bodyPr/>
                    <a:lstStyle/>
                    <a:p>
                      <a:pPr algn="ctr"/>
                      <a:r>
                        <a:rPr lang="en-US" sz="2400" b="1" dirty="0">
                          <a:solidFill>
                            <a:srgbClr val="7030A0"/>
                          </a:solidFill>
                        </a:rPr>
                        <a:t>0</a:t>
                      </a:r>
                    </a:p>
                  </a:txBody>
                  <a:tcPr anchor="ctr"/>
                </a:tc>
                <a:tc>
                  <a:txBody>
                    <a:bodyPr/>
                    <a:lstStyle/>
                    <a:p>
                      <a:pPr algn="ctr"/>
                      <a:r>
                        <a:rPr lang="en-US" sz="2400" b="1" dirty="0">
                          <a:solidFill>
                            <a:srgbClr val="7030A0"/>
                          </a:solidFill>
                        </a:rPr>
                        <a:t>1</a:t>
                      </a:r>
                    </a:p>
                  </a:txBody>
                  <a:tcPr anchor="ctr"/>
                </a:tc>
                <a:tc>
                  <a:txBody>
                    <a:bodyPr/>
                    <a:lstStyle/>
                    <a:p>
                      <a:pPr algn="ctr"/>
                      <a:r>
                        <a:rPr lang="en-US" sz="2400" b="1" baseline="0" dirty="0">
                          <a:solidFill>
                            <a:srgbClr val="FF0000"/>
                          </a:solidFill>
                        </a:rPr>
                        <a:t>F</a:t>
                      </a:r>
                      <a:r>
                        <a:rPr lang="en-US" sz="2400" b="1" baseline="-25000" dirty="0">
                          <a:solidFill>
                            <a:srgbClr val="FF0000"/>
                          </a:solidFill>
                        </a:rPr>
                        <a:t>Y</a:t>
                      </a:r>
                      <a:endParaRPr lang="en-US" sz="2400" b="1" dirty="0">
                        <a:solidFill>
                          <a:srgbClr val="FF0000"/>
                        </a:solidFill>
                      </a:endParaRPr>
                    </a:p>
                  </a:txBody>
                  <a:tcPr anchor="ctr"/>
                </a:tc>
                <a:extLst>
                  <a:ext uri="{0D108BD9-81ED-4DB2-BD59-A6C34878D82A}">
                    <a16:rowId xmlns:a16="http://schemas.microsoft.com/office/drawing/2014/main" val="10000"/>
                  </a:ext>
                </a:extLst>
              </a:tr>
              <a:tr h="628651">
                <a:tc>
                  <a:txBody>
                    <a:bodyPr/>
                    <a:lstStyle/>
                    <a:p>
                      <a:pPr algn="ctr"/>
                      <a:r>
                        <a:rPr lang="en-US" sz="2400" b="1" dirty="0">
                          <a:solidFill>
                            <a:srgbClr val="7030A0"/>
                          </a:solidFill>
                        </a:rPr>
                        <a:t>0</a:t>
                      </a:r>
                    </a:p>
                  </a:txBody>
                  <a:tcPr anchor="ctr"/>
                </a:tc>
                <a:tc>
                  <a:txBody>
                    <a:bodyPr/>
                    <a:lstStyle/>
                    <a:p>
                      <a:pPr algn="ctr"/>
                      <a:r>
                        <a:rPr lang="en-US" sz="2400" dirty="0">
                          <a:solidFill>
                            <a:srgbClr val="7030A0"/>
                          </a:solidFill>
                        </a:rPr>
                        <a:t>1/4</a:t>
                      </a:r>
                    </a:p>
                  </a:txBody>
                  <a:tcPr anchor="ctr"/>
                </a:tc>
                <a:tc>
                  <a:txBody>
                    <a:bodyPr/>
                    <a:lstStyle/>
                    <a:p>
                      <a:pPr algn="ctr"/>
                      <a:r>
                        <a:rPr lang="en-US" sz="2400" dirty="0">
                          <a:solidFill>
                            <a:srgbClr val="7030A0"/>
                          </a:solidFill>
                        </a:rPr>
                        <a:t>1/4</a:t>
                      </a:r>
                    </a:p>
                  </a:txBody>
                  <a:tcPr anchor="ctr"/>
                </a:tc>
                <a:tc>
                  <a:txBody>
                    <a:bodyPr/>
                    <a:lstStyle/>
                    <a:p>
                      <a:pPr algn="ctr"/>
                      <a:r>
                        <a:rPr lang="en-US" sz="2400" dirty="0">
                          <a:solidFill>
                            <a:srgbClr val="7030A0"/>
                          </a:solidFill>
                        </a:rPr>
                        <a:t>1/2</a:t>
                      </a:r>
                    </a:p>
                  </a:txBody>
                  <a:tcPr anchor="ctr"/>
                </a:tc>
                <a:tc>
                  <a:txBody>
                    <a:bodyPr/>
                    <a:lstStyle/>
                    <a:p>
                      <a:pPr algn="ctr"/>
                      <a:r>
                        <a:rPr lang="en-US" sz="2400" dirty="0">
                          <a:solidFill>
                            <a:srgbClr val="FF0000"/>
                          </a:solidFill>
                        </a:rPr>
                        <a:t>1/2</a:t>
                      </a:r>
                    </a:p>
                  </a:txBody>
                  <a:tcPr anchor="ctr"/>
                </a:tc>
                <a:extLst>
                  <a:ext uri="{0D108BD9-81ED-4DB2-BD59-A6C34878D82A}">
                    <a16:rowId xmlns:a16="http://schemas.microsoft.com/office/drawing/2014/main" val="10001"/>
                  </a:ext>
                </a:extLst>
              </a:tr>
              <a:tr h="628651">
                <a:tc>
                  <a:txBody>
                    <a:bodyPr/>
                    <a:lstStyle/>
                    <a:p>
                      <a:pPr algn="ctr"/>
                      <a:r>
                        <a:rPr lang="en-US" sz="2400" b="1" dirty="0">
                          <a:solidFill>
                            <a:srgbClr val="7030A0"/>
                          </a:solidFill>
                        </a:rPr>
                        <a:t>1</a:t>
                      </a:r>
                    </a:p>
                  </a:txBody>
                  <a:tcPr anchor="ctr"/>
                </a:tc>
                <a:tc>
                  <a:txBody>
                    <a:bodyPr/>
                    <a:lstStyle/>
                    <a:p>
                      <a:pPr algn="ctr"/>
                      <a:r>
                        <a:rPr lang="en-US" sz="2400" dirty="0">
                          <a:solidFill>
                            <a:srgbClr val="7030A0"/>
                          </a:solidFill>
                        </a:rPr>
                        <a:t>3/8</a:t>
                      </a:r>
                    </a:p>
                  </a:txBody>
                  <a:tcPr anchor="ctr"/>
                </a:tc>
                <a:tc>
                  <a:txBody>
                    <a:bodyPr/>
                    <a:lstStyle/>
                    <a:p>
                      <a:pPr algn="ctr"/>
                      <a:r>
                        <a:rPr lang="en-US" sz="2400" dirty="0">
                          <a:solidFill>
                            <a:srgbClr val="7030A0"/>
                          </a:solidFill>
                        </a:rPr>
                        <a:t>5/8</a:t>
                      </a:r>
                    </a:p>
                  </a:txBody>
                  <a:tcPr anchor="ctr"/>
                </a:tc>
                <a:tc>
                  <a:txBody>
                    <a:bodyPr/>
                    <a:lstStyle/>
                    <a:p>
                      <a:pPr algn="ctr"/>
                      <a:r>
                        <a:rPr lang="en-US" sz="2400" dirty="0">
                          <a:solidFill>
                            <a:srgbClr val="7030A0"/>
                          </a:solidFill>
                        </a:rPr>
                        <a:t>1</a:t>
                      </a:r>
                    </a:p>
                  </a:txBody>
                  <a:tcPr anchor="ctr"/>
                </a:tc>
                <a:tc>
                  <a:txBody>
                    <a:bodyPr/>
                    <a:lstStyle/>
                    <a:p>
                      <a:pPr algn="ctr"/>
                      <a:r>
                        <a:rPr lang="en-US" sz="2400" dirty="0">
                          <a:solidFill>
                            <a:srgbClr val="FF0000"/>
                          </a:solidFill>
                        </a:rPr>
                        <a:t>1</a:t>
                      </a:r>
                    </a:p>
                  </a:txBody>
                  <a:tcPr anchor="ctr"/>
                </a:tc>
                <a:extLst>
                  <a:ext uri="{0D108BD9-81ED-4DB2-BD59-A6C34878D82A}">
                    <a16:rowId xmlns:a16="http://schemas.microsoft.com/office/drawing/2014/main" val="10002"/>
                  </a:ext>
                </a:extLst>
              </a:tr>
              <a:tr h="628651">
                <a:tc>
                  <a:txBody>
                    <a:bodyPr/>
                    <a:lstStyle/>
                    <a:p>
                      <a:pPr algn="ctr"/>
                      <a:r>
                        <a:rPr lang="en-US" sz="2400" b="1" baseline="0" dirty="0">
                          <a:solidFill>
                            <a:srgbClr val="0070C0"/>
                          </a:solidFill>
                        </a:rPr>
                        <a:t>F</a:t>
                      </a:r>
                      <a:r>
                        <a:rPr lang="en-US" sz="2400" b="1" baseline="-25000" dirty="0">
                          <a:solidFill>
                            <a:srgbClr val="0070C0"/>
                          </a:solidFill>
                        </a:rPr>
                        <a:t>X</a:t>
                      </a:r>
                      <a:endParaRPr lang="en-US" sz="2400" b="1" dirty="0">
                        <a:solidFill>
                          <a:srgbClr val="0070C0"/>
                        </a:solidFill>
                      </a:endParaRPr>
                    </a:p>
                  </a:txBody>
                  <a:tcPr anchor="ctr"/>
                </a:tc>
                <a:tc>
                  <a:txBody>
                    <a:bodyPr/>
                    <a:lstStyle/>
                    <a:p>
                      <a:pPr algn="ctr"/>
                      <a:r>
                        <a:rPr lang="en-US" sz="2400" dirty="0">
                          <a:solidFill>
                            <a:srgbClr val="0070C0"/>
                          </a:solidFill>
                        </a:rPr>
                        <a:t>3/8</a:t>
                      </a:r>
                    </a:p>
                  </a:txBody>
                  <a:tcPr anchor="ctr"/>
                </a:tc>
                <a:tc>
                  <a:txBody>
                    <a:bodyPr/>
                    <a:lstStyle/>
                    <a:p>
                      <a:pPr algn="ctr"/>
                      <a:r>
                        <a:rPr lang="en-US" sz="2400" dirty="0">
                          <a:solidFill>
                            <a:srgbClr val="0070C0"/>
                          </a:solidFill>
                        </a:rPr>
                        <a:t>5/8</a:t>
                      </a:r>
                    </a:p>
                  </a:txBody>
                  <a:tcPr anchor="ctr"/>
                </a:tc>
                <a:tc>
                  <a:txBody>
                    <a:bodyPr/>
                    <a:lstStyle/>
                    <a:p>
                      <a:pPr algn="ctr"/>
                      <a:r>
                        <a:rPr lang="en-US" sz="2400" dirty="0">
                          <a:solidFill>
                            <a:srgbClr val="0070C0"/>
                          </a:solidFill>
                        </a:rPr>
                        <a:t>1</a:t>
                      </a:r>
                    </a:p>
                  </a:txBody>
                  <a:tcPr anchor="ctr"/>
                </a:tc>
                <a:tc>
                  <a:txBody>
                    <a:bodyPr/>
                    <a:lstStyle/>
                    <a:p>
                      <a:pPr algn="ctr"/>
                      <a:r>
                        <a:rPr lang="en-US" sz="2400" dirty="0"/>
                        <a:t>1</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759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(2)</a:t>
            </a:r>
          </a:p>
        </p:txBody>
      </p:sp>
      <p:sp>
        <p:nvSpPr>
          <p:cNvPr id="3" name="Content Placeholder 2"/>
          <p:cNvSpPr>
            <a:spLocks noGrp="1"/>
          </p:cNvSpPr>
          <p:nvPr>
            <p:ph idx="1"/>
          </p:nvPr>
        </p:nvSpPr>
        <p:spPr>
          <a:xfrm>
            <a:off x="563562" y="2214882"/>
            <a:ext cx="8961438" cy="1595118"/>
          </a:xfrm>
        </p:spPr>
        <p:txBody>
          <a:bodyPr>
            <a:noAutofit/>
          </a:bodyPr>
          <a:lstStyle/>
          <a:p>
            <a:pPr marL="38100" indent="0">
              <a:buNone/>
            </a:pPr>
            <a:r>
              <a:rPr lang="en-US" sz="3600" dirty="0"/>
              <a:t>Assume X and Y are independent and with the same marginal functions as the previous case, what are their joint functions?</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21</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3625611840"/>
              </p:ext>
            </p:extLst>
          </p:nvPr>
        </p:nvGraphicFramePr>
        <p:xfrm>
          <a:off x="736600" y="4152901"/>
          <a:ext cx="4191000" cy="240030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600075">
                <a:tc>
                  <a:txBody>
                    <a:bodyPr/>
                    <a:lstStyle/>
                    <a:p>
                      <a:pPr algn="ctr"/>
                      <a:r>
                        <a:rPr lang="en-US" sz="2400" b="1" i="1" dirty="0">
                          <a:solidFill>
                            <a:srgbClr val="7030A0"/>
                          </a:solidFill>
                        </a:rPr>
                        <a:t>p</a:t>
                      </a:r>
                      <a:r>
                        <a:rPr lang="en-US" sz="2400" b="1" baseline="-25000" dirty="0">
                          <a:solidFill>
                            <a:srgbClr val="7030A0"/>
                          </a:solidFill>
                        </a:rPr>
                        <a:t>(X,Y)</a:t>
                      </a:r>
                      <a:endParaRPr lang="en-US" sz="2400" b="1" dirty="0">
                        <a:solidFill>
                          <a:srgbClr val="7030A0"/>
                        </a:solidFill>
                      </a:endParaRPr>
                    </a:p>
                  </a:txBody>
                  <a:tcPr anchor="ctr"/>
                </a:tc>
                <a:tc>
                  <a:txBody>
                    <a:bodyPr/>
                    <a:lstStyle/>
                    <a:p>
                      <a:pPr algn="ctr"/>
                      <a:r>
                        <a:rPr lang="en-US" sz="2400" b="1" dirty="0">
                          <a:solidFill>
                            <a:srgbClr val="7030A0"/>
                          </a:solidFill>
                        </a:rPr>
                        <a:t>-1</a:t>
                      </a:r>
                    </a:p>
                  </a:txBody>
                  <a:tcPr anchor="ctr"/>
                </a:tc>
                <a:tc>
                  <a:txBody>
                    <a:bodyPr/>
                    <a:lstStyle/>
                    <a:p>
                      <a:pPr algn="ctr"/>
                      <a:r>
                        <a:rPr lang="en-US" sz="2400" b="1" dirty="0">
                          <a:solidFill>
                            <a:srgbClr val="7030A0"/>
                          </a:solidFill>
                        </a:rPr>
                        <a:t>0</a:t>
                      </a:r>
                    </a:p>
                  </a:txBody>
                  <a:tcPr anchor="ctr"/>
                </a:tc>
                <a:tc>
                  <a:txBody>
                    <a:bodyPr/>
                    <a:lstStyle/>
                    <a:p>
                      <a:pPr algn="ctr"/>
                      <a:r>
                        <a:rPr lang="en-US" sz="2400" b="1" dirty="0">
                          <a:solidFill>
                            <a:srgbClr val="7030A0"/>
                          </a:solidFill>
                        </a:rPr>
                        <a:t>1</a:t>
                      </a:r>
                    </a:p>
                  </a:txBody>
                  <a:tcPr anchor="ctr"/>
                </a:tc>
                <a:tc>
                  <a:txBody>
                    <a:bodyPr/>
                    <a:lstStyle/>
                    <a:p>
                      <a:pPr algn="ctr"/>
                      <a:r>
                        <a:rPr lang="en-US" sz="2400" b="1" i="1" dirty="0" err="1">
                          <a:solidFill>
                            <a:srgbClr val="FF0000"/>
                          </a:solidFill>
                        </a:rPr>
                        <a:t>p</a:t>
                      </a:r>
                      <a:r>
                        <a:rPr lang="en-US" sz="2400" b="1" baseline="-25000" dirty="0" err="1">
                          <a:solidFill>
                            <a:srgbClr val="FF0000"/>
                          </a:solidFill>
                        </a:rPr>
                        <a:t>Y</a:t>
                      </a:r>
                      <a:endParaRPr lang="en-US" sz="2400" b="1" dirty="0">
                        <a:solidFill>
                          <a:srgbClr val="FF0000"/>
                        </a:solidFill>
                      </a:endParaRPr>
                    </a:p>
                  </a:txBody>
                  <a:tcPr anchor="ctr"/>
                </a:tc>
                <a:extLst>
                  <a:ext uri="{0D108BD9-81ED-4DB2-BD59-A6C34878D82A}">
                    <a16:rowId xmlns:a16="http://schemas.microsoft.com/office/drawing/2014/main" val="10000"/>
                  </a:ext>
                </a:extLst>
              </a:tr>
              <a:tr h="600075">
                <a:tc>
                  <a:txBody>
                    <a:bodyPr/>
                    <a:lstStyle/>
                    <a:p>
                      <a:pPr algn="ctr"/>
                      <a:r>
                        <a:rPr lang="en-US" sz="2400" b="1" dirty="0">
                          <a:solidFill>
                            <a:srgbClr val="7030A0"/>
                          </a:solidFill>
                        </a:rPr>
                        <a:t>0</a:t>
                      </a:r>
                    </a:p>
                  </a:txBody>
                  <a:tcPr anchor="ctr"/>
                </a:tc>
                <a:tc>
                  <a:txBody>
                    <a:bodyPr/>
                    <a:lstStyle/>
                    <a:p>
                      <a:pPr algn="ctr"/>
                      <a:r>
                        <a:rPr lang="en-US" sz="2400" dirty="0">
                          <a:solidFill>
                            <a:srgbClr val="7030A0"/>
                          </a:solidFill>
                        </a:rPr>
                        <a:t>3/16</a:t>
                      </a:r>
                    </a:p>
                  </a:txBody>
                  <a:tcPr anchor="ctr"/>
                </a:tc>
                <a:tc>
                  <a:txBody>
                    <a:bodyPr/>
                    <a:lstStyle/>
                    <a:p>
                      <a:pPr algn="ctr"/>
                      <a:r>
                        <a:rPr lang="en-US" sz="2400">
                          <a:solidFill>
                            <a:srgbClr val="7030A0"/>
                          </a:solidFill>
                        </a:rPr>
                        <a:t>1/8</a:t>
                      </a:r>
                      <a:endParaRPr lang="en-US" sz="2400" dirty="0">
                        <a:solidFill>
                          <a:srgbClr val="7030A0"/>
                        </a:solidFill>
                      </a:endParaRPr>
                    </a:p>
                  </a:txBody>
                  <a:tcPr anchor="ctr"/>
                </a:tc>
                <a:tc>
                  <a:txBody>
                    <a:bodyPr/>
                    <a:lstStyle/>
                    <a:p>
                      <a:pPr algn="ctr"/>
                      <a:r>
                        <a:rPr lang="en-US" sz="2400">
                          <a:solidFill>
                            <a:srgbClr val="7030A0"/>
                          </a:solidFill>
                        </a:rPr>
                        <a:t>3/16</a:t>
                      </a:r>
                      <a:endParaRPr lang="en-US" sz="2400" dirty="0">
                        <a:solidFill>
                          <a:srgbClr val="7030A0"/>
                        </a:solidFill>
                      </a:endParaRPr>
                    </a:p>
                  </a:txBody>
                  <a:tcPr anchor="ctr"/>
                </a:tc>
                <a:tc>
                  <a:txBody>
                    <a:bodyPr/>
                    <a:lstStyle/>
                    <a:p>
                      <a:pPr algn="ctr"/>
                      <a:r>
                        <a:rPr lang="en-US" sz="2400" dirty="0">
                          <a:solidFill>
                            <a:srgbClr val="FF0000"/>
                          </a:solidFill>
                        </a:rPr>
                        <a:t>1/2</a:t>
                      </a:r>
                    </a:p>
                  </a:txBody>
                  <a:tcPr anchor="ctr"/>
                </a:tc>
                <a:extLst>
                  <a:ext uri="{0D108BD9-81ED-4DB2-BD59-A6C34878D82A}">
                    <a16:rowId xmlns:a16="http://schemas.microsoft.com/office/drawing/2014/main" val="10001"/>
                  </a:ext>
                </a:extLst>
              </a:tr>
              <a:tr h="600075">
                <a:tc>
                  <a:txBody>
                    <a:bodyPr/>
                    <a:lstStyle/>
                    <a:p>
                      <a:pPr algn="ctr"/>
                      <a:r>
                        <a:rPr lang="en-US" sz="2400" b="1" dirty="0">
                          <a:solidFill>
                            <a:srgbClr val="7030A0"/>
                          </a:solidFill>
                        </a:rPr>
                        <a:t>1</a:t>
                      </a:r>
                    </a:p>
                  </a:txBody>
                  <a:tcPr anchor="ctr"/>
                </a:tc>
                <a:tc>
                  <a:txBody>
                    <a:bodyPr/>
                    <a:lstStyle/>
                    <a:p>
                      <a:pPr algn="ctr"/>
                      <a:r>
                        <a:rPr lang="en-US" sz="2400">
                          <a:solidFill>
                            <a:srgbClr val="7030A0"/>
                          </a:solidFill>
                        </a:rPr>
                        <a:t>3/16</a:t>
                      </a:r>
                      <a:endParaRPr lang="en-US" sz="2400" dirty="0">
                        <a:solidFill>
                          <a:srgbClr val="7030A0"/>
                        </a:solidFill>
                      </a:endParaRPr>
                    </a:p>
                  </a:txBody>
                  <a:tcPr anchor="ctr"/>
                </a:tc>
                <a:tc>
                  <a:txBody>
                    <a:bodyPr/>
                    <a:lstStyle/>
                    <a:p>
                      <a:pPr algn="ctr"/>
                      <a:r>
                        <a:rPr lang="en-US" sz="2400" dirty="0">
                          <a:solidFill>
                            <a:srgbClr val="7030A0"/>
                          </a:solidFill>
                        </a:rPr>
                        <a:t>1/8</a:t>
                      </a:r>
                    </a:p>
                  </a:txBody>
                  <a:tcPr anchor="ctr"/>
                </a:tc>
                <a:tc>
                  <a:txBody>
                    <a:bodyPr/>
                    <a:lstStyle/>
                    <a:p>
                      <a:pPr algn="ctr"/>
                      <a:r>
                        <a:rPr lang="en-US" sz="2400" dirty="0">
                          <a:solidFill>
                            <a:srgbClr val="7030A0"/>
                          </a:solidFill>
                        </a:rPr>
                        <a:t>3/16</a:t>
                      </a:r>
                    </a:p>
                  </a:txBody>
                  <a:tcPr anchor="ctr"/>
                </a:tc>
                <a:tc>
                  <a:txBody>
                    <a:bodyPr/>
                    <a:lstStyle/>
                    <a:p>
                      <a:pPr algn="ctr"/>
                      <a:r>
                        <a:rPr lang="en-US" sz="2400" dirty="0">
                          <a:solidFill>
                            <a:srgbClr val="FF0000"/>
                          </a:solidFill>
                        </a:rPr>
                        <a:t>1/2</a:t>
                      </a:r>
                    </a:p>
                  </a:txBody>
                  <a:tcPr anchor="ctr"/>
                </a:tc>
                <a:extLst>
                  <a:ext uri="{0D108BD9-81ED-4DB2-BD59-A6C34878D82A}">
                    <a16:rowId xmlns:a16="http://schemas.microsoft.com/office/drawing/2014/main" val="10002"/>
                  </a:ext>
                </a:extLst>
              </a:tr>
              <a:tr h="600075">
                <a:tc>
                  <a:txBody>
                    <a:bodyPr/>
                    <a:lstStyle/>
                    <a:p>
                      <a:pPr algn="ctr"/>
                      <a:r>
                        <a:rPr lang="en-US" sz="2400" b="1" i="1" dirty="0" err="1">
                          <a:solidFill>
                            <a:srgbClr val="0070C0"/>
                          </a:solidFill>
                        </a:rPr>
                        <a:t>p</a:t>
                      </a:r>
                      <a:r>
                        <a:rPr lang="en-US" sz="2400" b="1" baseline="-25000" dirty="0" err="1">
                          <a:solidFill>
                            <a:srgbClr val="0070C0"/>
                          </a:solidFill>
                        </a:rPr>
                        <a:t>X</a:t>
                      </a:r>
                      <a:endParaRPr lang="en-US" sz="2400" b="1" dirty="0">
                        <a:solidFill>
                          <a:srgbClr val="0070C0"/>
                        </a:solidFill>
                      </a:endParaRPr>
                    </a:p>
                  </a:txBody>
                  <a:tcPr anchor="ctr"/>
                </a:tc>
                <a:tc>
                  <a:txBody>
                    <a:bodyPr/>
                    <a:lstStyle/>
                    <a:p>
                      <a:pPr algn="ctr"/>
                      <a:r>
                        <a:rPr lang="en-US" sz="2400" dirty="0">
                          <a:solidFill>
                            <a:srgbClr val="0070C0"/>
                          </a:solidFill>
                        </a:rPr>
                        <a:t>3/8</a:t>
                      </a:r>
                    </a:p>
                  </a:txBody>
                  <a:tcPr anchor="ctr"/>
                </a:tc>
                <a:tc>
                  <a:txBody>
                    <a:bodyPr/>
                    <a:lstStyle/>
                    <a:p>
                      <a:pPr algn="ctr"/>
                      <a:r>
                        <a:rPr lang="en-US" sz="2400" dirty="0">
                          <a:solidFill>
                            <a:srgbClr val="0070C0"/>
                          </a:solidFill>
                        </a:rPr>
                        <a:t>1/4</a:t>
                      </a:r>
                    </a:p>
                  </a:txBody>
                  <a:tcPr anchor="ctr"/>
                </a:tc>
                <a:tc>
                  <a:txBody>
                    <a:bodyPr/>
                    <a:lstStyle/>
                    <a:p>
                      <a:pPr algn="ctr"/>
                      <a:r>
                        <a:rPr lang="en-US" sz="2400" dirty="0">
                          <a:solidFill>
                            <a:srgbClr val="0070C0"/>
                          </a:solidFill>
                        </a:rPr>
                        <a:t>3/8</a:t>
                      </a:r>
                    </a:p>
                  </a:txBody>
                  <a:tcPr anchor="ctr"/>
                </a:tc>
                <a:tc>
                  <a:txBody>
                    <a:bodyPr/>
                    <a:lstStyle/>
                    <a:p>
                      <a:pPr algn="ctr"/>
                      <a:r>
                        <a:rPr lang="en-US" sz="2400" dirty="0"/>
                        <a:t>1</a:t>
                      </a:r>
                    </a:p>
                  </a:txBody>
                  <a:tcPr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03039295"/>
              </p:ext>
            </p:extLst>
          </p:nvPr>
        </p:nvGraphicFramePr>
        <p:xfrm>
          <a:off x="5156201" y="4152901"/>
          <a:ext cx="4354285" cy="2400300"/>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600075">
                <a:tc>
                  <a:txBody>
                    <a:bodyPr/>
                    <a:lstStyle/>
                    <a:p>
                      <a:pPr algn="ctr"/>
                      <a:r>
                        <a:rPr lang="en-US" sz="2400" b="1" baseline="0" dirty="0">
                          <a:solidFill>
                            <a:srgbClr val="7030A0"/>
                          </a:solidFill>
                        </a:rPr>
                        <a:t>F</a:t>
                      </a:r>
                      <a:r>
                        <a:rPr lang="en-US" sz="2400" b="1" baseline="-25000" dirty="0">
                          <a:solidFill>
                            <a:srgbClr val="7030A0"/>
                          </a:solidFill>
                        </a:rPr>
                        <a:t>(X,Y)</a:t>
                      </a:r>
                      <a:endParaRPr lang="en-US" sz="2400" b="1" dirty="0">
                        <a:solidFill>
                          <a:srgbClr val="7030A0"/>
                        </a:solidFill>
                      </a:endParaRPr>
                    </a:p>
                  </a:txBody>
                  <a:tcPr anchor="ctr"/>
                </a:tc>
                <a:tc>
                  <a:txBody>
                    <a:bodyPr/>
                    <a:lstStyle/>
                    <a:p>
                      <a:pPr algn="ctr"/>
                      <a:r>
                        <a:rPr lang="en-US" sz="2400" b="1" dirty="0">
                          <a:solidFill>
                            <a:srgbClr val="7030A0"/>
                          </a:solidFill>
                        </a:rPr>
                        <a:t>-1</a:t>
                      </a:r>
                    </a:p>
                  </a:txBody>
                  <a:tcPr anchor="ctr"/>
                </a:tc>
                <a:tc>
                  <a:txBody>
                    <a:bodyPr/>
                    <a:lstStyle/>
                    <a:p>
                      <a:pPr algn="ctr"/>
                      <a:r>
                        <a:rPr lang="en-US" sz="2400" b="1" dirty="0">
                          <a:solidFill>
                            <a:srgbClr val="7030A0"/>
                          </a:solidFill>
                        </a:rPr>
                        <a:t>0</a:t>
                      </a:r>
                    </a:p>
                  </a:txBody>
                  <a:tcPr anchor="ctr"/>
                </a:tc>
                <a:tc>
                  <a:txBody>
                    <a:bodyPr/>
                    <a:lstStyle/>
                    <a:p>
                      <a:pPr algn="ctr"/>
                      <a:r>
                        <a:rPr lang="en-US" sz="2400" b="1" dirty="0">
                          <a:solidFill>
                            <a:srgbClr val="7030A0"/>
                          </a:solidFill>
                        </a:rPr>
                        <a:t>1</a:t>
                      </a:r>
                    </a:p>
                  </a:txBody>
                  <a:tcPr anchor="ctr"/>
                </a:tc>
                <a:tc>
                  <a:txBody>
                    <a:bodyPr/>
                    <a:lstStyle/>
                    <a:p>
                      <a:pPr algn="ctr"/>
                      <a:r>
                        <a:rPr lang="en-US" sz="2400" b="1" baseline="0" dirty="0">
                          <a:solidFill>
                            <a:srgbClr val="FF0000"/>
                          </a:solidFill>
                        </a:rPr>
                        <a:t>F</a:t>
                      </a:r>
                      <a:r>
                        <a:rPr lang="en-US" sz="2400" b="1" baseline="-25000" dirty="0">
                          <a:solidFill>
                            <a:srgbClr val="FF0000"/>
                          </a:solidFill>
                        </a:rPr>
                        <a:t>Y</a:t>
                      </a:r>
                      <a:endParaRPr lang="en-US" sz="2400" b="1" dirty="0">
                        <a:solidFill>
                          <a:srgbClr val="FF0000"/>
                        </a:solidFill>
                      </a:endParaRPr>
                    </a:p>
                  </a:txBody>
                  <a:tcPr anchor="ctr"/>
                </a:tc>
                <a:extLst>
                  <a:ext uri="{0D108BD9-81ED-4DB2-BD59-A6C34878D82A}">
                    <a16:rowId xmlns:a16="http://schemas.microsoft.com/office/drawing/2014/main" val="10000"/>
                  </a:ext>
                </a:extLst>
              </a:tr>
              <a:tr h="600075">
                <a:tc>
                  <a:txBody>
                    <a:bodyPr/>
                    <a:lstStyle/>
                    <a:p>
                      <a:pPr algn="ctr"/>
                      <a:r>
                        <a:rPr lang="en-US" sz="2400" b="1" dirty="0">
                          <a:solidFill>
                            <a:srgbClr val="7030A0"/>
                          </a:solidFill>
                        </a:rPr>
                        <a:t>0</a:t>
                      </a:r>
                    </a:p>
                  </a:txBody>
                  <a:tcPr anchor="ctr"/>
                </a:tc>
                <a:tc>
                  <a:txBody>
                    <a:bodyPr/>
                    <a:lstStyle/>
                    <a:p>
                      <a:pPr algn="ctr"/>
                      <a:r>
                        <a:rPr lang="en-US" sz="2400">
                          <a:solidFill>
                            <a:srgbClr val="7030A0"/>
                          </a:solidFill>
                        </a:rPr>
                        <a:t>3/16</a:t>
                      </a:r>
                      <a:endParaRPr lang="en-US" sz="2400" dirty="0">
                        <a:solidFill>
                          <a:srgbClr val="7030A0"/>
                        </a:solidFill>
                      </a:endParaRPr>
                    </a:p>
                  </a:txBody>
                  <a:tcPr anchor="ctr"/>
                </a:tc>
                <a:tc>
                  <a:txBody>
                    <a:bodyPr/>
                    <a:lstStyle/>
                    <a:p>
                      <a:pPr algn="ctr"/>
                      <a:r>
                        <a:rPr lang="en-US" sz="2400" dirty="0">
                          <a:solidFill>
                            <a:srgbClr val="7030A0"/>
                          </a:solidFill>
                        </a:rPr>
                        <a:t>5/16</a:t>
                      </a:r>
                    </a:p>
                  </a:txBody>
                  <a:tcPr anchor="ctr"/>
                </a:tc>
                <a:tc>
                  <a:txBody>
                    <a:bodyPr/>
                    <a:lstStyle/>
                    <a:p>
                      <a:pPr algn="ctr"/>
                      <a:r>
                        <a:rPr lang="en-US" sz="2400">
                          <a:solidFill>
                            <a:srgbClr val="7030A0"/>
                          </a:solidFill>
                        </a:rPr>
                        <a:t>1/2</a:t>
                      </a:r>
                      <a:endParaRPr lang="en-US" sz="2400" dirty="0">
                        <a:solidFill>
                          <a:srgbClr val="7030A0"/>
                        </a:solidFill>
                      </a:endParaRPr>
                    </a:p>
                  </a:txBody>
                  <a:tcPr anchor="ctr"/>
                </a:tc>
                <a:tc>
                  <a:txBody>
                    <a:bodyPr/>
                    <a:lstStyle/>
                    <a:p>
                      <a:pPr algn="ctr"/>
                      <a:r>
                        <a:rPr lang="en-US" sz="2400" dirty="0">
                          <a:solidFill>
                            <a:srgbClr val="FF0000"/>
                          </a:solidFill>
                        </a:rPr>
                        <a:t>1/2</a:t>
                      </a:r>
                    </a:p>
                  </a:txBody>
                  <a:tcPr anchor="ctr"/>
                </a:tc>
                <a:extLst>
                  <a:ext uri="{0D108BD9-81ED-4DB2-BD59-A6C34878D82A}">
                    <a16:rowId xmlns:a16="http://schemas.microsoft.com/office/drawing/2014/main" val="10001"/>
                  </a:ext>
                </a:extLst>
              </a:tr>
              <a:tr h="600075">
                <a:tc>
                  <a:txBody>
                    <a:bodyPr/>
                    <a:lstStyle/>
                    <a:p>
                      <a:pPr algn="ctr"/>
                      <a:r>
                        <a:rPr lang="en-US" sz="2400" b="1" dirty="0">
                          <a:solidFill>
                            <a:srgbClr val="7030A0"/>
                          </a:solidFill>
                        </a:rPr>
                        <a:t>1</a:t>
                      </a:r>
                    </a:p>
                  </a:txBody>
                  <a:tcPr anchor="ctr"/>
                </a:tc>
                <a:tc>
                  <a:txBody>
                    <a:bodyPr/>
                    <a:lstStyle/>
                    <a:p>
                      <a:pPr algn="ctr"/>
                      <a:r>
                        <a:rPr lang="en-US" sz="2400">
                          <a:solidFill>
                            <a:srgbClr val="7030A0"/>
                          </a:solidFill>
                        </a:rPr>
                        <a:t>3/8</a:t>
                      </a:r>
                      <a:endParaRPr lang="en-US" sz="2400" dirty="0">
                        <a:solidFill>
                          <a:srgbClr val="7030A0"/>
                        </a:solidFill>
                      </a:endParaRPr>
                    </a:p>
                  </a:txBody>
                  <a:tcPr anchor="ctr"/>
                </a:tc>
                <a:tc>
                  <a:txBody>
                    <a:bodyPr/>
                    <a:lstStyle/>
                    <a:p>
                      <a:pPr algn="ctr"/>
                      <a:r>
                        <a:rPr lang="en-US" sz="2400">
                          <a:solidFill>
                            <a:srgbClr val="7030A0"/>
                          </a:solidFill>
                        </a:rPr>
                        <a:t>5/8</a:t>
                      </a:r>
                      <a:endParaRPr lang="en-US" sz="2400" dirty="0">
                        <a:solidFill>
                          <a:srgbClr val="7030A0"/>
                        </a:solidFill>
                      </a:endParaRPr>
                    </a:p>
                  </a:txBody>
                  <a:tcPr anchor="ctr"/>
                </a:tc>
                <a:tc>
                  <a:txBody>
                    <a:bodyPr/>
                    <a:lstStyle/>
                    <a:p>
                      <a:pPr algn="ctr"/>
                      <a:r>
                        <a:rPr lang="en-US" sz="2400" dirty="0">
                          <a:solidFill>
                            <a:srgbClr val="7030A0"/>
                          </a:solidFill>
                        </a:rPr>
                        <a:t>1</a:t>
                      </a:r>
                    </a:p>
                  </a:txBody>
                  <a:tcPr anchor="ctr"/>
                </a:tc>
                <a:tc>
                  <a:txBody>
                    <a:bodyPr/>
                    <a:lstStyle/>
                    <a:p>
                      <a:pPr algn="ctr"/>
                      <a:r>
                        <a:rPr lang="en-US" sz="2400" dirty="0">
                          <a:solidFill>
                            <a:srgbClr val="FF0000"/>
                          </a:solidFill>
                        </a:rPr>
                        <a:t>1</a:t>
                      </a:r>
                    </a:p>
                  </a:txBody>
                  <a:tcPr anchor="ctr"/>
                </a:tc>
                <a:extLst>
                  <a:ext uri="{0D108BD9-81ED-4DB2-BD59-A6C34878D82A}">
                    <a16:rowId xmlns:a16="http://schemas.microsoft.com/office/drawing/2014/main" val="10002"/>
                  </a:ext>
                </a:extLst>
              </a:tr>
              <a:tr h="600075">
                <a:tc>
                  <a:txBody>
                    <a:bodyPr/>
                    <a:lstStyle/>
                    <a:p>
                      <a:pPr algn="ctr"/>
                      <a:r>
                        <a:rPr lang="en-US" sz="2400" b="1" baseline="0" dirty="0">
                          <a:solidFill>
                            <a:srgbClr val="0070C0"/>
                          </a:solidFill>
                        </a:rPr>
                        <a:t>F</a:t>
                      </a:r>
                      <a:r>
                        <a:rPr lang="en-US" sz="2400" b="1" baseline="-25000" dirty="0">
                          <a:solidFill>
                            <a:srgbClr val="0070C0"/>
                          </a:solidFill>
                        </a:rPr>
                        <a:t>X</a:t>
                      </a:r>
                      <a:endParaRPr lang="en-US" sz="2400" b="1" dirty="0">
                        <a:solidFill>
                          <a:srgbClr val="0070C0"/>
                        </a:solidFill>
                      </a:endParaRPr>
                    </a:p>
                  </a:txBody>
                  <a:tcPr anchor="ctr"/>
                </a:tc>
                <a:tc>
                  <a:txBody>
                    <a:bodyPr/>
                    <a:lstStyle/>
                    <a:p>
                      <a:pPr algn="ctr"/>
                      <a:r>
                        <a:rPr lang="en-US" sz="2400" dirty="0">
                          <a:solidFill>
                            <a:srgbClr val="0070C0"/>
                          </a:solidFill>
                        </a:rPr>
                        <a:t>3/8</a:t>
                      </a:r>
                    </a:p>
                  </a:txBody>
                  <a:tcPr anchor="ctr"/>
                </a:tc>
                <a:tc>
                  <a:txBody>
                    <a:bodyPr/>
                    <a:lstStyle/>
                    <a:p>
                      <a:pPr algn="ctr"/>
                      <a:r>
                        <a:rPr lang="en-US" sz="2400" dirty="0">
                          <a:solidFill>
                            <a:srgbClr val="0070C0"/>
                          </a:solidFill>
                        </a:rPr>
                        <a:t>5/8</a:t>
                      </a:r>
                    </a:p>
                  </a:txBody>
                  <a:tcPr anchor="ctr"/>
                </a:tc>
                <a:tc>
                  <a:txBody>
                    <a:bodyPr/>
                    <a:lstStyle/>
                    <a:p>
                      <a:pPr algn="ctr"/>
                      <a:r>
                        <a:rPr lang="en-US" sz="2400" dirty="0">
                          <a:solidFill>
                            <a:srgbClr val="0070C0"/>
                          </a:solidFill>
                        </a:rPr>
                        <a:t>1</a:t>
                      </a:r>
                    </a:p>
                  </a:txBody>
                  <a:tcPr anchor="ctr"/>
                </a:tc>
                <a:tc>
                  <a:txBody>
                    <a:bodyPr/>
                    <a:lstStyle/>
                    <a:p>
                      <a:pPr algn="ctr"/>
                      <a:r>
                        <a:rPr lang="en-US" sz="2400" dirty="0"/>
                        <a:t>1</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35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a:t>
            </a:r>
          </a:p>
        </p:txBody>
      </p:sp>
      <p:sp>
        <p:nvSpPr>
          <p:cNvPr id="3" name="Content Placeholder 2"/>
          <p:cNvSpPr>
            <a:spLocks noGrp="1"/>
          </p:cNvSpPr>
          <p:nvPr>
            <p:ph idx="1"/>
          </p:nvPr>
        </p:nvSpPr>
        <p:spPr>
          <a:xfrm>
            <a:off x="563562" y="2214882"/>
            <a:ext cx="8961438" cy="2204718"/>
          </a:xfrm>
        </p:spPr>
        <p:txBody>
          <a:bodyPr>
            <a:noAutofit/>
          </a:bodyPr>
          <a:lstStyle/>
          <a:p>
            <a:pPr marL="38100" indent="0">
              <a:buNone/>
            </a:pPr>
            <a:r>
              <a:rPr lang="en-US" sz="3600" dirty="0"/>
              <a:t>The </a:t>
            </a:r>
            <a:r>
              <a:rPr lang="en-US" sz="3600" i="1" dirty="0"/>
              <a:t>expectation </a:t>
            </a:r>
            <a:r>
              <a:rPr lang="en-US" sz="3600" dirty="0"/>
              <a:t>(</a:t>
            </a:r>
            <a:r>
              <a:rPr lang="en-US" sz="3600" i="1" dirty="0"/>
              <a:t>expected value</a:t>
            </a:r>
            <a:r>
              <a:rPr lang="en-US" sz="3600" dirty="0"/>
              <a:t>) or </a:t>
            </a:r>
            <a:r>
              <a:rPr lang="en-US" sz="3600" i="1" dirty="0"/>
              <a:t>mean</a:t>
            </a:r>
            <a:r>
              <a:rPr lang="en-US" sz="3600" dirty="0"/>
              <a:t> of a random variable X is the weighted average of its values, written as E[X] (also </a:t>
            </a:r>
            <a:r>
              <a:rPr lang="en-US" sz="3600" b="1" dirty="0"/>
              <a:t>E</a:t>
            </a:r>
            <a:r>
              <a:rPr lang="en-US" sz="3600" dirty="0"/>
              <a:t>(X), </a:t>
            </a:r>
            <a:r>
              <a:rPr lang="en-US" sz="3600" b="1" dirty="0"/>
              <a:t>E</a:t>
            </a:r>
            <a:r>
              <a:rPr lang="en-US" sz="3600" dirty="0"/>
              <a:t>X) or µ</a:t>
            </a:r>
          </a:p>
          <a:p>
            <a:pPr marL="38100" indent="0">
              <a:buNone/>
            </a:pPr>
            <a:r>
              <a:rPr lang="en-US" sz="3600" dirty="0"/>
              <a:t>It is a constant feature value, not random</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22</a:t>
            </a:fld>
            <a:endParaRPr lang="en-US" alt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19" y="4564807"/>
            <a:ext cx="9059672" cy="211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0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 (2)</a:t>
            </a:r>
          </a:p>
        </p:txBody>
      </p:sp>
      <p:sp>
        <p:nvSpPr>
          <p:cNvPr id="3" name="Content Placeholder 2"/>
          <p:cNvSpPr>
            <a:spLocks noGrp="1"/>
          </p:cNvSpPr>
          <p:nvPr>
            <p:ph idx="1"/>
          </p:nvPr>
        </p:nvSpPr>
        <p:spPr>
          <a:xfrm>
            <a:off x="563562" y="2214882"/>
            <a:ext cx="8961438" cy="1137918"/>
          </a:xfrm>
        </p:spPr>
        <p:txBody>
          <a:bodyPr>
            <a:noAutofit/>
          </a:bodyPr>
          <a:lstStyle/>
          <a:p>
            <a:pPr marL="38100" indent="0">
              <a:buNone/>
            </a:pPr>
            <a:r>
              <a:rPr lang="en-US" sz="3600" dirty="0"/>
              <a:t>Intuitive meaning: the fair price of a gamble, </a:t>
            </a:r>
          </a:p>
          <a:p>
            <a:pPr marL="38100" indent="0">
              <a:buNone/>
            </a:pPr>
            <a:r>
              <a:rPr lang="en-US" sz="3600" dirty="0"/>
              <a:t>or the center of gravity</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23</a:t>
            </a:fld>
            <a:endParaRPr lang="en-US" altLang="en-US" dirty="0"/>
          </a:p>
        </p:txBody>
      </p:sp>
      <p:pic>
        <p:nvPicPr>
          <p:cNvPr id="5" name="Picture 4"/>
          <p:cNvPicPr>
            <a:picLocks noChangeAspect="1"/>
          </p:cNvPicPr>
          <p:nvPr/>
        </p:nvPicPr>
        <p:blipFill>
          <a:blip r:embed="rId3"/>
          <a:stretch>
            <a:fillRect/>
          </a:stretch>
        </p:blipFill>
        <p:spPr>
          <a:xfrm>
            <a:off x="1270000" y="3382617"/>
            <a:ext cx="7691007" cy="3429000"/>
          </a:xfrm>
          <a:prstGeom prst="rect">
            <a:avLst/>
          </a:prstGeom>
        </p:spPr>
      </p:pic>
    </p:spTree>
    <p:extLst>
      <p:ext uri="{BB962C8B-B14F-4D97-AF65-F5344CB8AC3E}">
        <p14:creationId xmlns:p14="http://schemas.microsoft.com/office/powerpoint/2010/main" val="19351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 (3)</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24</a:t>
            </a:fld>
            <a:endParaRPr lang="en-US" alt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4" y="1371600"/>
            <a:ext cx="4597400" cy="32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5">
            <a:extLst>
              <a:ext uri="{FF2B5EF4-FFF2-40B4-BE49-F238E27FC236}">
                <a16:creationId xmlns:a16="http://schemas.microsoft.com/office/drawing/2014/main" id="{22552DCA-FD38-4C96-84F3-C899831EAC48}"/>
              </a:ext>
            </a:extLst>
          </p:cNvPr>
          <p:cNvGraphicFramePr>
            <a:graphicFrameLocks noGrp="1"/>
          </p:cNvGraphicFramePr>
          <p:nvPr>
            <p:extLst>
              <p:ext uri="{D42A27DB-BD31-4B8C-83A1-F6EECF244321}">
                <p14:modId xmlns:p14="http://schemas.microsoft.com/office/powerpoint/2010/main" val="4072725274"/>
              </p:ext>
            </p:extLst>
          </p:nvPr>
        </p:nvGraphicFramePr>
        <p:xfrm>
          <a:off x="1011766" y="4970916"/>
          <a:ext cx="7192435" cy="1963284"/>
        </p:xfrm>
        <a:graphic>
          <a:graphicData uri="http://schemas.openxmlformats.org/drawingml/2006/table">
            <a:tbl>
              <a:tblPr firstRow="1" firstCol="1" lastCol="1" bandRow="1">
                <a:tableStyleId>{93296810-A885-4BE3-A3E7-6D5BEEA58F35}</a:tableStyleId>
              </a:tblPr>
              <a:tblGrid>
                <a:gridCol w="1438487">
                  <a:extLst>
                    <a:ext uri="{9D8B030D-6E8A-4147-A177-3AD203B41FA5}">
                      <a16:colId xmlns:a16="http://schemas.microsoft.com/office/drawing/2014/main" val="1846972305"/>
                    </a:ext>
                  </a:extLst>
                </a:gridCol>
                <a:gridCol w="1438487">
                  <a:extLst>
                    <a:ext uri="{9D8B030D-6E8A-4147-A177-3AD203B41FA5}">
                      <a16:colId xmlns:a16="http://schemas.microsoft.com/office/drawing/2014/main" val="1974728587"/>
                    </a:ext>
                  </a:extLst>
                </a:gridCol>
                <a:gridCol w="1438487">
                  <a:extLst>
                    <a:ext uri="{9D8B030D-6E8A-4147-A177-3AD203B41FA5}">
                      <a16:colId xmlns:a16="http://schemas.microsoft.com/office/drawing/2014/main" val="3924796441"/>
                    </a:ext>
                  </a:extLst>
                </a:gridCol>
                <a:gridCol w="1438487">
                  <a:extLst>
                    <a:ext uri="{9D8B030D-6E8A-4147-A177-3AD203B41FA5}">
                      <a16:colId xmlns:a16="http://schemas.microsoft.com/office/drawing/2014/main" val="647587847"/>
                    </a:ext>
                  </a:extLst>
                </a:gridCol>
                <a:gridCol w="1438487">
                  <a:extLst>
                    <a:ext uri="{9D8B030D-6E8A-4147-A177-3AD203B41FA5}">
                      <a16:colId xmlns:a16="http://schemas.microsoft.com/office/drawing/2014/main" val="2259868617"/>
                    </a:ext>
                  </a:extLst>
                </a:gridCol>
              </a:tblGrid>
              <a:tr h="654428">
                <a:tc>
                  <a:txBody>
                    <a:bodyPr/>
                    <a:lstStyle/>
                    <a:p>
                      <a:pPr algn="ctr"/>
                      <a:r>
                        <a:rPr lang="en-US" sz="3200" dirty="0"/>
                        <a:t>a</a:t>
                      </a:r>
                    </a:p>
                  </a:txBody>
                  <a:tcPr/>
                </a:tc>
                <a:tc>
                  <a:txBody>
                    <a:bodyPr/>
                    <a:lstStyle/>
                    <a:p>
                      <a:pPr algn="ctr"/>
                      <a:r>
                        <a:rPr lang="en-US" sz="3200" dirty="0"/>
                        <a:t>2</a:t>
                      </a:r>
                    </a:p>
                  </a:txBody>
                  <a:tcPr/>
                </a:tc>
                <a:tc>
                  <a:txBody>
                    <a:bodyPr/>
                    <a:lstStyle/>
                    <a:p>
                      <a:pPr algn="ctr"/>
                      <a:r>
                        <a:rPr lang="en-US" sz="3200" dirty="0"/>
                        <a:t>3</a:t>
                      </a:r>
                    </a:p>
                  </a:txBody>
                  <a:tcPr/>
                </a:tc>
                <a:tc>
                  <a:txBody>
                    <a:bodyPr/>
                    <a:lstStyle/>
                    <a:p>
                      <a:pPr algn="ctr"/>
                      <a:r>
                        <a:rPr lang="en-US" sz="3200" dirty="0"/>
                        <a:t>4</a:t>
                      </a:r>
                    </a:p>
                  </a:txBody>
                  <a:tcPr/>
                </a:tc>
                <a:tc>
                  <a:txBody>
                    <a:bodyPr/>
                    <a:lstStyle/>
                    <a:p>
                      <a:pPr algn="ctr"/>
                      <a:r>
                        <a:rPr lang="en-US" sz="3200" dirty="0"/>
                        <a:t>SUM</a:t>
                      </a:r>
                    </a:p>
                  </a:txBody>
                  <a:tcPr/>
                </a:tc>
                <a:extLst>
                  <a:ext uri="{0D108BD9-81ED-4DB2-BD59-A6C34878D82A}">
                    <a16:rowId xmlns:a16="http://schemas.microsoft.com/office/drawing/2014/main" val="1468937649"/>
                  </a:ext>
                </a:extLst>
              </a:tr>
              <a:tr h="654428">
                <a:tc>
                  <a:txBody>
                    <a:bodyPr/>
                    <a:lstStyle/>
                    <a:p>
                      <a:pPr algn="ctr"/>
                      <a:r>
                        <a:rPr lang="en-US" sz="3200" dirty="0"/>
                        <a:t>p(a)</a:t>
                      </a:r>
                    </a:p>
                  </a:txBody>
                  <a:tcPr/>
                </a:tc>
                <a:tc>
                  <a:txBody>
                    <a:bodyPr/>
                    <a:lstStyle/>
                    <a:p>
                      <a:pPr algn="ctr"/>
                      <a:r>
                        <a:rPr lang="en-US" sz="3200" dirty="0"/>
                        <a:t>0.1</a:t>
                      </a:r>
                    </a:p>
                  </a:txBody>
                  <a:tcPr/>
                </a:tc>
                <a:tc>
                  <a:txBody>
                    <a:bodyPr/>
                    <a:lstStyle/>
                    <a:p>
                      <a:pPr algn="ctr"/>
                      <a:r>
                        <a:rPr lang="en-US" sz="3200" dirty="0"/>
                        <a:t>0.7</a:t>
                      </a:r>
                    </a:p>
                  </a:txBody>
                  <a:tcPr/>
                </a:tc>
                <a:tc>
                  <a:txBody>
                    <a:bodyPr/>
                    <a:lstStyle/>
                    <a:p>
                      <a:pPr algn="ctr"/>
                      <a:r>
                        <a:rPr lang="en-US" sz="3200" dirty="0"/>
                        <a:t>0.2</a:t>
                      </a:r>
                    </a:p>
                  </a:txBody>
                  <a:tcPr/>
                </a:tc>
                <a:tc>
                  <a:txBody>
                    <a:bodyPr/>
                    <a:lstStyle/>
                    <a:p>
                      <a:pPr algn="ctr"/>
                      <a:r>
                        <a:rPr lang="en-US" sz="3200" dirty="0"/>
                        <a:t>1</a:t>
                      </a:r>
                    </a:p>
                  </a:txBody>
                  <a:tcPr/>
                </a:tc>
                <a:extLst>
                  <a:ext uri="{0D108BD9-81ED-4DB2-BD59-A6C34878D82A}">
                    <a16:rowId xmlns:a16="http://schemas.microsoft.com/office/drawing/2014/main" val="289836074"/>
                  </a:ext>
                </a:extLst>
              </a:tr>
              <a:tr h="654428">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3200" dirty="0"/>
                        <a:t>a*p(a)</a:t>
                      </a:r>
                    </a:p>
                  </a:txBody>
                  <a:tcPr/>
                </a:tc>
                <a:tc>
                  <a:txBody>
                    <a:bodyPr/>
                    <a:lstStyle/>
                    <a:p>
                      <a:pPr algn="ctr"/>
                      <a:r>
                        <a:rPr lang="en-US" sz="3200" dirty="0"/>
                        <a:t>0.2</a:t>
                      </a:r>
                    </a:p>
                  </a:txBody>
                  <a:tcPr/>
                </a:tc>
                <a:tc>
                  <a:txBody>
                    <a:bodyPr/>
                    <a:lstStyle/>
                    <a:p>
                      <a:pPr algn="ctr"/>
                      <a:r>
                        <a:rPr lang="en-US" sz="3200" dirty="0"/>
                        <a:t>2.1</a:t>
                      </a:r>
                    </a:p>
                  </a:txBody>
                  <a:tcPr/>
                </a:tc>
                <a:tc>
                  <a:txBody>
                    <a:bodyPr/>
                    <a:lstStyle/>
                    <a:p>
                      <a:pPr algn="ctr"/>
                      <a:r>
                        <a:rPr lang="en-US" sz="3200" dirty="0"/>
                        <a:t>0.8</a:t>
                      </a:r>
                    </a:p>
                  </a:txBody>
                  <a:tcPr/>
                </a:tc>
                <a:tc>
                  <a:txBody>
                    <a:bodyPr/>
                    <a:lstStyle/>
                    <a:p>
                      <a:pPr algn="ctr"/>
                      <a:r>
                        <a:rPr lang="en-US" sz="3200" dirty="0"/>
                        <a:t>3.1</a:t>
                      </a:r>
                    </a:p>
                  </a:txBody>
                  <a:tcPr/>
                </a:tc>
                <a:extLst>
                  <a:ext uri="{0D108BD9-81ED-4DB2-BD59-A6C34878D82A}">
                    <a16:rowId xmlns:a16="http://schemas.microsoft.com/office/drawing/2014/main" val="758424164"/>
                  </a:ext>
                </a:extLst>
              </a:tr>
            </a:tbl>
          </a:graphicData>
        </a:graphic>
      </p:graphicFrame>
    </p:spTree>
    <p:extLst>
      <p:ext uri="{BB962C8B-B14F-4D97-AF65-F5344CB8AC3E}">
        <p14:creationId xmlns:p14="http://schemas.microsoft.com/office/powerpoint/2010/main" val="20219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 of a lottery</a:t>
            </a:r>
          </a:p>
        </p:txBody>
      </p:sp>
      <p:sp>
        <p:nvSpPr>
          <p:cNvPr id="3" name="Content Placeholder 2"/>
          <p:cNvSpPr>
            <a:spLocks noGrp="1"/>
          </p:cNvSpPr>
          <p:nvPr>
            <p:ph idx="1"/>
          </p:nvPr>
        </p:nvSpPr>
        <p:spPr>
          <a:xfrm>
            <a:off x="563562" y="2214882"/>
            <a:ext cx="8961438" cy="1137918"/>
          </a:xfrm>
        </p:spPr>
        <p:txBody>
          <a:bodyPr>
            <a:noAutofit/>
          </a:bodyPr>
          <a:lstStyle/>
          <a:p>
            <a:pPr marL="38100" indent="0">
              <a:buNone/>
            </a:pPr>
            <a:r>
              <a:rPr lang="en-US" sz="3600" dirty="0"/>
              <a:t>Calculate the expectation of the following lottery, step by step:</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25</a:t>
            </a:fld>
            <a:endParaRPr lang="en-US" altLang="en-US" dirty="0"/>
          </a:p>
        </p:txBody>
      </p:sp>
      <p:graphicFrame>
        <p:nvGraphicFramePr>
          <p:cNvPr id="5" name="Table 5">
            <a:extLst>
              <a:ext uri="{FF2B5EF4-FFF2-40B4-BE49-F238E27FC236}">
                <a16:creationId xmlns:a16="http://schemas.microsoft.com/office/drawing/2014/main" id="{EC80BD40-316E-4AF3-B37C-CD5103DA7394}"/>
              </a:ext>
            </a:extLst>
          </p:cNvPr>
          <p:cNvGraphicFramePr>
            <a:graphicFrameLocks noGrp="1"/>
          </p:cNvGraphicFramePr>
          <p:nvPr>
            <p:extLst>
              <p:ext uri="{D42A27DB-BD31-4B8C-83A1-F6EECF244321}">
                <p14:modId xmlns:p14="http://schemas.microsoft.com/office/powerpoint/2010/main" val="1279906596"/>
              </p:ext>
            </p:extLst>
          </p:nvPr>
        </p:nvGraphicFramePr>
        <p:xfrm>
          <a:off x="1117600" y="3429000"/>
          <a:ext cx="7696200" cy="1584960"/>
        </p:xfrm>
        <a:graphic>
          <a:graphicData uri="http://schemas.openxmlformats.org/drawingml/2006/table">
            <a:tbl>
              <a:tblPr firstRow="1" bandRow="1">
                <a:tableStyleId>{F5AB1C69-6EDB-4FF4-983F-18BD219EF322}</a:tableStyleId>
              </a:tblPr>
              <a:tblGrid>
                <a:gridCol w="1282700">
                  <a:extLst>
                    <a:ext uri="{9D8B030D-6E8A-4147-A177-3AD203B41FA5}">
                      <a16:colId xmlns:a16="http://schemas.microsoft.com/office/drawing/2014/main" val="798027517"/>
                    </a:ext>
                  </a:extLst>
                </a:gridCol>
                <a:gridCol w="1282700">
                  <a:extLst>
                    <a:ext uri="{9D8B030D-6E8A-4147-A177-3AD203B41FA5}">
                      <a16:colId xmlns:a16="http://schemas.microsoft.com/office/drawing/2014/main" val="1970811520"/>
                    </a:ext>
                  </a:extLst>
                </a:gridCol>
                <a:gridCol w="1282700">
                  <a:extLst>
                    <a:ext uri="{9D8B030D-6E8A-4147-A177-3AD203B41FA5}">
                      <a16:colId xmlns:a16="http://schemas.microsoft.com/office/drawing/2014/main" val="2941455629"/>
                    </a:ext>
                  </a:extLst>
                </a:gridCol>
                <a:gridCol w="1282700">
                  <a:extLst>
                    <a:ext uri="{9D8B030D-6E8A-4147-A177-3AD203B41FA5}">
                      <a16:colId xmlns:a16="http://schemas.microsoft.com/office/drawing/2014/main" val="884527645"/>
                    </a:ext>
                  </a:extLst>
                </a:gridCol>
                <a:gridCol w="1282700">
                  <a:extLst>
                    <a:ext uri="{9D8B030D-6E8A-4147-A177-3AD203B41FA5}">
                      <a16:colId xmlns:a16="http://schemas.microsoft.com/office/drawing/2014/main" val="3457090785"/>
                    </a:ext>
                  </a:extLst>
                </a:gridCol>
                <a:gridCol w="1282700">
                  <a:extLst>
                    <a:ext uri="{9D8B030D-6E8A-4147-A177-3AD203B41FA5}">
                      <a16:colId xmlns:a16="http://schemas.microsoft.com/office/drawing/2014/main" val="3577960163"/>
                    </a:ext>
                  </a:extLst>
                </a:gridCol>
              </a:tblGrid>
              <a:tr h="370840">
                <a:tc>
                  <a:txBody>
                    <a:bodyPr/>
                    <a:lstStyle/>
                    <a:p>
                      <a:pPr algn="ctr"/>
                      <a:r>
                        <a:rPr lang="en-US" dirty="0"/>
                        <a:t>PRIZE</a:t>
                      </a:r>
                    </a:p>
                  </a:txBody>
                  <a:tcPr/>
                </a:tc>
                <a:tc>
                  <a:txBody>
                    <a:bodyPr/>
                    <a:lstStyle/>
                    <a:p>
                      <a:pPr algn="ctr"/>
                      <a:r>
                        <a:rPr lang="en-US" dirty="0"/>
                        <a:t>none</a:t>
                      </a:r>
                    </a:p>
                  </a:txBody>
                  <a:tcPr/>
                </a:tc>
                <a:tc>
                  <a:txBody>
                    <a:bodyPr/>
                    <a:lstStyle/>
                    <a:p>
                      <a:pPr algn="ctr"/>
                      <a:r>
                        <a:rPr lang="en-US" dirty="0"/>
                        <a:t>3rd</a:t>
                      </a:r>
                    </a:p>
                  </a:txBody>
                  <a:tcPr/>
                </a:tc>
                <a:tc>
                  <a:txBody>
                    <a:bodyPr/>
                    <a:lstStyle/>
                    <a:p>
                      <a:pPr algn="ctr"/>
                      <a:r>
                        <a:rPr lang="en-US" dirty="0"/>
                        <a:t>2nd</a:t>
                      </a:r>
                    </a:p>
                  </a:txBody>
                  <a:tcPr/>
                </a:tc>
                <a:tc>
                  <a:txBody>
                    <a:bodyPr/>
                    <a:lstStyle/>
                    <a:p>
                      <a:pPr algn="ctr"/>
                      <a:r>
                        <a:rPr lang="en-US" dirty="0"/>
                        <a:t>1st</a:t>
                      </a:r>
                    </a:p>
                  </a:txBody>
                  <a:tcPr/>
                </a:tc>
                <a:tc>
                  <a:txBody>
                    <a:bodyPr/>
                    <a:lstStyle/>
                    <a:p>
                      <a:pPr algn="ctr"/>
                      <a:r>
                        <a:rPr lang="en-US" dirty="0"/>
                        <a:t>SUM</a:t>
                      </a:r>
                    </a:p>
                  </a:txBody>
                  <a:tcPr/>
                </a:tc>
                <a:extLst>
                  <a:ext uri="{0D108BD9-81ED-4DB2-BD59-A6C34878D82A}">
                    <a16:rowId xmlns:a16="http://schemas.microsoft.com/office/drawing/2014/main" val="3003387601"/>
                  </a:ext>
                </a:extLst>
              </a:tr>
              <a:tr h="370840">
                <a:tc>
                  <a:txBody>
                    <a:bodyPr/>
                    <a:lstStyle/>
                    <a:p>
                      <a:pPr algn="ctr"/>
                      <a:r>
                        <a:rPr lang="en-US" dirty="0"/>
                        <a:t>a</a:t>
                      </a:r>
                      <a:r>
                        <a:rPr lang="en-US" baseline="-25000" dirty="0"/>
                        <a:t>i</a:t>
                      </a:r>
                    </a:p>
                  </a:txBody>
                  <a:tcPr/>
                </a:tc>
                <a:tc>
                  <a:txBody>
                    <a:bodyPr/>
                    <a:lstStyle/>
                    <a:p>
                      <a:pPr algn="ctr"/>
                      <a:r>
                        <a:rPr lang="en-US" dirty="0"/>
                        <a:t>0</a:t>
                      </a:r>
                    </a:p>
                  </a:txBody>
                  <a:tcPr/>
                </a:tc>
                <a:tc>
                  <a:txBody>
                    <a:bodyPr/>
                    <a:lstStyle/>
                    <a:p>
                      <a:pPr algn="ctr"/>
                      <a:r>
                        <a:rPr lang="en-US" dirty="0"/>
                        <a:t>50</a:t>
                      </a:r>
                    </a:p>
                  </a:txBody>
                  <a:tcPr/>
                </a:tc>
                <a:tc>
                  <a:txBody>
                    <a:bodyPr/>
                    <a:lstStyle/>
                    <a:p>
                      <a:pPr algn="ctr"/>
                      <a:r>
                        <a:rPr lang="en-US" dirty="0"/>
                        <a:t>2,000</a:t>
                      </a:r>
                    </a:p>
                  </a:txBody>
                  <a:tcPr/>
                </a:tc>
                <a:tc>
                  <a:txBody>
                    <a:bodyPr/>
                    <a:lstStyle/>
                    <a:p>
                      <a:pPr algn="ctr"/>
                      <a:r>
                        <a:rPr lang="en-US" dirty="0"/>
                        <a:t>1,000,000</a:t>
                      </a:r>
                    </a:p>
                  </a:txBody>
                  <a:tcPr/>
                </a:tc>
                <a:tc>
                  <a:txBody>
                    <a:bodyPr/>
                    <a:lstStyle/>
                    <a:p>
                      <a:pPr algn="ctr"/>
                      <a:r>
                        <a:rPr lang="en-US" dirty="0"/>
                        <a:t>-</a:t>
                      </a:r>
                    </a:p>
                  </a:txBody>
                  <a:tcPr/>
                </a:tc>
                <a:extLst>
                  <a:ext uri="{0D108BD9-81ED-4DB2-BD59-A6C34878D82A}">
                    <a16:rowId xmlns:a16="http://schemas.microsoft.com/office/drawing/2014/main" val="4271606837"/>
                  </a:ext>
                </a:extLst>
              </a:tr>
              <a:tr h="370840">
                <a:tc>
                  <a:txBody>
                    <a:bodyPr/>
                    <a:lstStyle/>
                    <a:p>
                      <a:pPr algn="ctr"/>
                      <a:r>
                        <a:rPr lang="en-US" dirty="0"/>
                        <a:t>p(a</a:t>
                      </a:r>
                      <a:r>
                        <a:rPr lang="en-US" baseline="-25000" dirty="0"/>
                        <a:t>i</a:t>
                      </a:r>
                      <a:r>
                        <a:rPr lang="en-US" dirty="0"/>
                        <a:t>)</a:t>
                      </a:r>
                    </a:p>
                  </a:txBody>
                  <a:tcPr/>
                </a:tc>
                <a:tc>
                  <a:txBody>
                    <a:bodyPr/>
                    <a:lstStyle/>
                    <a:p>
                      <a:pPr algn="ctr"/>
                      <a:r>
                        <a:rPr lang="en-US" dirty="0"/>
                        <a:t>_</a:t>
                      </a:r>
                    </a:p>
                  </a:txBody>
                  <a:tcP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dirty="0"/>
                        <a:t>0.1</a:t>
                      </a:r>
                    </a:p>
                  </a:txBody>
                  <a:tcP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dirty="0"/>
                        <a:t>0.001</a:t>
                      </a:r>
                    </a:p>
                  </a:txBody>
                  <a:tcPr/>
                </a:tc>
                <a:tc>
                  <a:txBody>
                    <a:bodyPr/>
                    <a:lstStyle/>
                    <a:p>
                      <a:pPr algn="ctr"/>
                      <a:r>
                        <a:rPr lang="en-US" dirty="0"/>
                        <a:t>0.000,001</a:t>
                      </a:r>
                    </a:p>
                  </a:txBody>
                  <a:tcPr/>
                </a:tc>
                <a:tc>
                  <a:txBody>
                    <a:bodyPr/>
                    <a:lstStyle/>
                    <a:p>
                      <a:pPr algn="ctr"/>
                      <a:r>
                        <a:rPr lang="en-US" dirty="0"/>
                        <a:t>1</a:t>
                      </a:r>
                    </a:p>
                  </a:txBody>
                  <a:tcPr/>
                </a:tc>
                <a:extLst>
                  <a:ext uri="{0D108BD9-81ED-4DB2-BD59-A6C34878D82A}">
                    <a16:rowId xmlns:a16="http://schemas.microsoft.com/office/drawing/2014/main" val="4170248546"/>
                  </a:ext>
                </a:extLst>
              </a:tr>
              <a:tr h="3708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dirty="0"/>
                        <a:t>a</a:t>
                      </a:r>
                      <a:r>
                        <a:rPr lang="en-US" baseline="-25000" dirty="0"/>
                        <a:t>i*</a:t>
                      </a:r>
                      <a:r>
                        <a:rPr lang="en-US" dirty="0"/>
                        <a:t>p(a</a:t>
                      </a:r>
                      <a:r>
                        <a:rPr lang="en-US" baseline="-25000" dirty="0"/>
                        <a:t>i</a:t>
                      </a:r>
                      <a:r>
                        <a:rPr lang="en-US" dirty="0"/>
                        <a:t>)</a:t>
                      </a:r>
                    </a:p>
                  </a:txBody>
                  <a:tcPr/>
                </a:tc>
                <a:tc>
                  <a:txBody>
                    <a:bodyPr/>
                    <a:lstStyle/>
                    <a:p>
                      <a:pPr algn="ctr"/>
                      <a:r>
                        <a:rPr lang="en-US" dirty="0"/>
                        <a:t>0</a:t>
                      </a:r>
                    </a:p>
                  </a:txBody>
                  <a:tcPr/>
                </a:tc>
                <a:tc>
                  <a:txBody>
                    <a:bodyPr/>
                    <a:lstStyle/>
                    <a:p>
                      <a:pPr algn="ctr"/>
                      <a:r>
                        <a:rPr lang="en-US" dirty="0"/>
                        <a:t>5</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8</a:t>
                      </a:r>
                    </a:p>
                  </a:txBody>
                  <a:tcPr/>
                </a:tc>
                <a:extLst>
                  <a:ext uri="{0D108BD9-81ED-4DB2-BD59-A6C34878D82A}">
                    <a16:rowId xmlns:a16="http://schemas.microsoft.com/office/drawing/2014/main" val="1570070233"/>
                  </a:ext>
                </a:extLst>
              </a:tr>
            </a:tbl>
          </a:graphicData>
        </a:graphic>
      </p:graphicFrame>
      <p:sp>
        <p:nvSpPr>
          <p:cNvPr id="6" name="Content Placeholder 2">
            <a:extLst>
              <a:ext uri="{FF2B5EF4-FFF2-40B4-BE49-F238E27FC236}">
                <a16:creationId xmlns:a16="http://schemas.microsoft.com/office/drawing/2014/main" id="{24B03D87-E046-4FD8-8AF3-E2C22805ED32}"/>
              </a:ext>
            </a:extLst>
          </p:cNvPr>
          <p:cNvSpPr txBox="1">
            <a:spLocks/>
          </p:cNvSpPr>
          <p:nvPr/>
        </p:nvSpPr>
        <p:spPr>
          <a:xfrm>
            <a:off x="599281" y="5340366"/>
            <a:ext cx="8595519" cy="1441434"/>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Font typeface="Arial" pitchFamily="34" charset="0"/>
              <a:buNone/>
            </a:pPr>
            <a:r>
              <a:rPr lang="en-US" sz="3600" dirty="0"/>
              <a:t>The fair price for a ticket of this lottery is $8. A higher price favors the seller, while a lower price favors the buyer.</a:t>
            </a:r>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p:txBody>
      </p:sp>
    </p:spTree>
    <p:extLst>
      <p:ext uri="{BB962C8B-B14F-4D97-AF65-F5344CB8AC3E}">
        <p14:creationId xmlns:p14="http://schemas.microsoft.com/office/powerpoint/2010/main" val="111581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 of a lottery (2)</a:t>
            </a:r>
          </a:p>
        </p:txBody>
      </p:sp>
      <p:sp>
        <p:nvSpPr>
          <p:cNvPr id="3" name="Content Placeholder 2"/>
          <p:cNvSpPr>
            <a:spLocks noGrp="1"/>
          </p:cNvSpPr>
          <p:nvPr>
            <p:ph idx="1"/>
          </p:nvPr>
        </p:nvSpPr>
        <p:spPr>
          <a:xfrm>
            <a:off x="563562" y="2214882"/>
            <a:ext cx="8961438" cy="4414518"/>
          </a:xfrm>
        </p:spPr>
        <p:txBody>
          <a:bodyPr>
            <a:noAutofit/>
          </a:bodyPr>
          <a:lstStyle/>
          <a:p>
            <a:pPr marL="38100" indent="0">
              <a:buNone/>
            </a:pPr>
            <a:r>
              <a:rPr lang="en-US" sz="3600" dirty="0"/>
              <a:t>Between two lotteries, how to decide which one to choose if their awards are A</a:t>
            </a:r>
            <a:r>
              <a:rPr lang="en-US" sz="3600" baseline="-25000" dirty="0"/>
              <a:t>1</a:t>
            </a:r>
            <a:r>
              <a:rPr lang="en-US" sz="3600" dirty="0"/>
              <a:t> and A</a:t>
            </a:r>
            <a:r>
              <a:rPr lang="en-US" sz="3600" baseline="-25000" dirty="0"/>
              <a:t>2</a:t>
            </a:r>
            <a:r>
              <a:rPr lang="en-US" sz="3600" dirty="0"/>
              <a:t>, and probabilities of winning are p</a:t>
            </a:r>
            <a:r>
              <a:rPr lang="en-US" sz="3600" baseline="-25000" dirty="0"/>
              <a:t>1</a:t>
            </a:r>
            <a:r>
              <a:rPr lang="en-US" sz="3600" dirty="0"/>
              <a:t> and p</a:t>
            </a:r>
            <a:r>
              <a:rPr lang="en-US" sz="3600" baseline="-25000" dirty="0"/>
              <a:t>2</a:t>
            </a:r>
            <a:r>
              <a:rPr lang="en-US" sz="3600" dirty="0"/>
              <a:t>, respectively?</a:t>
            </a:r>
          </a:p>
          <a:p>
            <a:pPr marL="38100" indent="0">
              <a:buNone/>
            </a:pPr>
            <a:r>
              <a:rPr lang="en-US" sz="3600" dirty="0"/>
              <a:t>What if a lottery has multiple awards? </a:t>
            </a:r>
          </a:p>
          <a:p>
            <a:pPr marL="38100" indent="0">
              <a:buNone/>
            </a:pPr>
            <a:r>
              <a:rPr lang="en-US" sz="3600" dirty="0"/>
              <a:t>What if their ticket prices are t</a:t>
            </a:r>
            <a:r>
              <a:rPr lang="en-US" sz="3600" baseline="-25000" dirty="0"/>
              <a:t>1</a:t>
            </a:r>
            <a:r>
              <a:rPr lang="en-US" sz="3600" dirty="0"/>
              <a:t> and t</a:t>
            </a:r>
            <a:r>
              <a:rPr lang="en-US" sz="3600" baseline="-25000" dirty="0"/>
              <a:t>2</a:t>
            </a:r>
            <a:r>
              <a:rPr lang="en-US" sz="3600" dirty="0"/>
              <a:t>, respectively?</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26</a:t>
            </a:fld>
            <a:endParaRPr lang="en-US" altLang="en-US" dirty="0"/>
          </a:p>
        </p:txBody>
      </p:sp>
    </p:spTree>
    <p:extLst>
      <p:ext uri="{BB962C8B-B14F-4D97-AF65-F5344CB8AC3E}">
        <p14:creationId xmlns:p14="http://schemas.microsoft.com/office/powerpoint/2010/main" val="13189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expectation</a:t>
            </a:r>
          </a:p>
        </p:txBody>
      </p:sp>
      <p:sp>
        <p:nvSpPr>
          <p:cNvPr id="3" name="Content Placeholder 2"/>
          <p:cNvSpPr>
            <a:spLocks noGrp="1"/>
          </p:cNvSpPr>
          <p:nvPr>
            <p:ph idx="1"/>
          </p:nvPr>
        </p:nvSpPr>
        <p:spPr>
          <a:xfrm>
            <a:off x="563562" y="2214882"/>
            <a:ext cx="8783638" cy="4414518"/>
          </a:xfrm>
        </p:spPr>
        <p:txBody>
          <a:bodyPr>
            <a:noAutofit/>
          </a:bodyPr>
          <a:lstStyle/>
          <a:p>
            <a:pPr marL="38100" indent="0">
              <a:buNone/>
            </a:pPr>
            <a:r>
              <a:rPr lang="en-US" sz="3600" dirty="0"/>
              <a:t>If the </a:t>
            </a:r>
            <a:r>
              <a:rPr lang="en-US" sz="3600" i="1" dirty="0"/>
              <a:t>n</a:t>
            </a:r>
            <a:r>
              <a:rPr lang="en-US" sz="3600" dirty="0"/>
              <a:t> values are equally probable, the expectation is their average </a:t>
            </a:r>
            <a:r>
              <a:rPr lang="it-IT" sz="3600" dirty="0"/>
              <a:t>(Ʃ</a:t>
            </a:r>
            <a:r>
              <a:rPr lang="it-IT" sz="3600" i="1" dirty="0"/>
              <a:t>a</a:t>
            </a:r>
            <a:r>
              <a:rPr lang="it-IT" sz="3600" i="1" baseline="-25000" dirty="0"/>
              <a:t>i</a:t>
            </a:r>
            <a:r>
              <a:rPr lang="it-IT" sz="3600" dirty="0"/>
              <a:t>)/</a:t>
            </a:r>
            <a:r>
              <a:rPr lang="it-IT" sz="3600" i="1" dirty="0"/>
              <a:t>n</a:t>
            </a:r>
            <a:endParaRPr lang="en-US" sz="3600" i="1" dirty="0"/>
          </a:p>
          <a:p>
            <a:pPr marL="38100" indent="0">
              <a:buNone/>
            </a:pPr>
            <a:r>
              <a:rPr lang="en-US" sz="3600" dirty="0"/>
              <a:t>The expectation of a discrete random variable may not be a valid value of the variable</a:t>
            </a:r>
          </a:p>
          <a:p>
            <a:pPr marL="38100" indent="0">
              <a:buNone/>
            </a:pPr>
            <a:r>
              <a:rPr lang="en-US" sz="3600" dirty="0"/>
              <a:t>The expectation may not be exactly at the half-way between the </a:t>
            </a:r>
            <a:r>
              <a:rPr lang="en-US" sz="3600" i="1" dirty="0"/>
              <a:t>min</a:t>
            </a:r>
            <a:r>
              <a:rPr lang="en-US" sz="3600" dirty="0"/>
              <a:t> value and the </a:t>
            </a:r>
            <a:r>
              <a:rPr lang="en-US" sz="3600" i="1" dirty="0"/>
              <a:t>max</a:t>
            </a:r>
            <a:r>
              <a:rPr lang="en-US" sz="3600" dirty="0"/>
              <a:t> value, though it is always in [</a:t>
            </a:r>
            <a:r>
              <a:rPr lang="en-US" sz="3600" i="1" dirty="0"/>
              <a:t>min</a:t>
            </a:r>
            <a:r>
              <a:rPr lang="en-US" sz="3600" dirty="0"/>
              <a:t>, </a:t>
            </a:r>
            <a:r>
              <a:rPr lang="en-US" sz="3600" i="1" dirty="0"/>
              <a:t>max</a:t>
            </a:r>
            <a:r>
              <a:rPr lang="en-US" sz="3600" dirty="0"/>
              <a:t>]</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27</a:t>
            </a:fld>
            <a:endParaRPr lang="en-US" altLang="en-US" dirty="0"/>
          </a:p>
        </p:txBody>
      </p:sp>
    </p:spTree>
    <p:extLst>
      <p:ext uri="{BB962C8B-B14F-4D97-AF65-F5344CB8AC3E}">
        <p14:creationId xmlns:p14="http://schemas.microsoft.com/office/powerpoint/2010/main" val="26071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F7BEDE-8AA6-41F2-BA85-81E25316924D}"/>
              </a:ext>
            </a:extLst>
          </p:cNvPr>
          <p:cNvSpPr>
            <a:spLocks noGrp="1"/>
          </p:cNvSpPr>
          <p:nvPr>
            <p:ph type="sldNum" sz="quarter" idx="12"/>
          </p:nvPr>
        </p:nvSpPr>
        <p:spPr/>
        <p:txBody>
          <a:bodyPr/>
          <a:lstStyle/>
          <a:p>
            <a:fld id="{B0F0F318-8AC3-46DA-92A4-B320876F7F3E}" type="slidenum">
              <a:rPr lang="en-US" altLang="en-US" smtClean="0"/>
              <a:pPr/>
              <a:t>28</a:t>
            </a:fld>
            <a:endParaRPr lang="en-US" altLang="en-US"/>
          </a:p>
        </p:txBody>
      </p:sp>
      <p:graphicFrame>
        <p:nvGraphicFramePr>
          <p:cNvPr id="7" name="Table 7">
            <a:extLst>
              <a:ext uri="{FF2B5EF4-FFF2-40B4-BE49-F238E27FC236}">
                <a16:creationId xmlns:a16="http://schemas.microsoft.com/office/drawing/2014/main" id="{60789DE0-4A62-4208-9C30-C31842C131F0}"/>
              </a:ext>
            </a:extLst>
          </p:cNvPr>
          <p:cNvGraphicFramePr>
            <a:graphicFrameLocks noGrp="1"/>
          </p:cNvGraphicFramePr>
          <p:nvPr>
            <p:extLst>
              <p:ext uri="{D42A27DB-BD31-4B8C-83A1-F6EECF244321}">
                <p14:modId xmlns:p14="http://schemas.microsoft.com/office/powerpoint/2010/main" val="1615151297"/>
              </p:ext>
            </p:extLst>
          </p:nvPr>
        </p:nvGraphicFramePr>
        <p:xfrm>
          <a:off x="812800" y="5410200"/>
          <a:ext cx="8534403" cy="1341120"/>
        </p:xfrm>
        <a:graphic>
          <a:graphicData uri="http://schemas.openxmlformats.org/drawingml/2006/table">
            <a:tbl>
              <a:tblPr firstRow="1" bandRow="1">
                <a:tableStyleId>{93296810-A885-4BE3-A3E7-6D5BEEA58F35}</a:tableStyleId>
              </a:tblPr>
              <a:tblGrid>
                <a:gridCol w="1013807">
                  <a:extLst>
                    <a:ext uri="{9D8B030D-6E8A-4147-A177-3AD203B41FA5}">
                      <a16:colId xmlns:a16="http://schemas.microsoft.com/office/drawing/2014/main" val="108684130"/>
                    </a:ext>
                  </a:extLst>
                </a:gridCol>
                <a:gridCol w="882727">
                  <a:extLst>
                    <a:ext uri="{9D8B030D-6E8A-4147-A177-3AD203B41FA5}">
                      <a16:colId xmlns:a16="http://schemas.microsoft.com/office/drawing/2014/main" val="2678286639"/>
                    </a:ext>
                  </a:extLst>
                </a:gridCol>
                <a:gridCol w="948267">
                  <a:extLst>
                    <a:ext uri="{9D8B030D-6E8A-4147-A177-3AD203B41FA5}">
                      <a16:colId xmlns:a16="http://schemas.microsoft.com/office/drawing/2014/main" val="245915345"/>
                    </a:ext>
                  </a:extLst>
                </a:gridCol>
                <a:gridCol w="948267">
                  <a:extLst>
                    <a:ext uri="{9D8B030D-6E8A-4147-A177-3AD203B41FA5}">
                      <a16:colId xmlns:a16="http://schemas.microsoft.com/office/drawing/2014/main" val="2082180300"/>
                    </a:ext>
                  </a:extLst>
                </a:gridCol>
                <a:gridCol w="948267">
                  <a:extLst>
                    <a:ext uri="{9D8B030D-6E8A-4147-A177-3AD203B41FA5}">
                      <a16:colId xmlns:a16="http://schemas.microsoft.com/office/drawing/2014/main" val="2592309410"/>
                    </a:ext>
                  </a:extLst>
                </a:gridCol>
                <a:gridCol w="948267">
                  <a:extLst>
                    <a:ext uri="{9D8B030D-6E8A-4147-A177-3AD203B41FA5}">
                      <a16:colId xmlns:a16="http://schemas.microsoft.com/office/drawing/2014/main" val="2817923417"/>
                    </a:ext>
                  </a:extLst>
                </a:gridCol>
                <a:gridCol w="948267">
                  <a:extLst>
                    <a:ext uri="{9D8B030D-6E8A-4147-A177-3AD203B41FA5}">
                      <a16:colId xmlns:a16="http://schemas.microsoft.com/office/drawing/2014/main" val="4053215277"/>
                    </a:ext>
                  </a:extLst>
                </a:gridCol>
                <a:gridCol w="948267">
                  <a:extLst>
                    <a:ext uri="{9D8B030D-6E8A-4147-A177-3AD203B41FA5}">
                      <a16:colId xmlns:a16="http://schemas.microsoft.com/office/drawing/2014/main" val="1473966496"/>
                    </a:ext>
                  </a:extLst>
                </a:gridCol>
                <a:gridCol w="948267">
                  <a:extLst>
                    <a:ext uri="{9D8B030D-6E8A-4147-A177-3AD203B41FA5}">
                      <a16:colId xmlns:a16="http://schemas.microsoft.com/office/drawing/2014/main" val="3373286201"/>
                    </a:ext>
                  </a:extLst>
                </a:gridCol>
              </a:tblGrid>
              <a:tr h="447040">
                <a:tc>
                  <a:txBody>
                    <a:bodyPr/>
                    <a:lstStyle/>
                    <a:p>
                      <a:pPr algn="ctr"/>
                      <a:r>
                        <a:rPr lang="en-US" dirty="0"/>
                        <a:t>a</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16</a:t>
                      </a:r>
                    </a:p>
                  </a:txBody>
                  <a:tcPr/>
                </a:tc>
                <a:tc>
                  <a:txBody>
                    <a:bodyPr/>
                    <a:lstStyle/>
                    <a:p>
                      <a:pPr algn="ctr"/>
                      <a:r>
                        <a:rPr lang="en-US" dirty="0"/>
                        <a:t>32</a:t>
                      </a:r>
                    </a:p>
                  </a:txBody>
                  <a:tcPr/>
                </a:tc>
                <a:tc>
                  <a:txBody>
                    <a:bodyPr/>
                    <a:lstStyle/>
                    <a:p>
                      <a:pPr algn="ctr"/>
                      <a:r>
                        <a:rPr lang="en-US" dirty="0"/>
                        <a:t>64</a:t>
                      </a:r>
                    </a:p>
                  </a:txBody>
                  <a:tcPr/>
                </a:tc>
                <a:tc>
                  <a:txBody>
                    <a:bodyPr/>
                    <a:lstStyle/>
                    <a:p>
                      <a:pPr algn="ctr"/>
                      <a:r>
                        <a:rPr lang="en-US" dirty="0"/>
                        <a:t>…</a:t>
                      </a:r>
                    </a:p>
                  </a:txBody>
                  <a:tcPr/>
                </a:tc>
                <a:tc>
                  <a:txBody>
                    <a:bodyPr/>
                    <a:lstStyle/>
                    <a:p>
                      <a:pPr algn="ctr"/>
                      <a:r>
                        <a:rPr lang="en-US" dirty="0"/>
                        <a:t>SUM</a:t>
                      </a:r>
                    </a:p>
                  </a:txBody>
                  <a:tcPr/>
                </a:tc>
                <a:extLst>
                  <a:ext uri="{0D108BD9-81ED-4DB2-BD59-A6C34878D82A}">
                    <a16:rowId xmlns:a16="http://schemas.microsoft.com/office/drawing/2014/main" val="4081808423"/>
                  </a:ext>
                </a:extLst>
              </a:tr>
              <a:tr h="447040">
                <a:tc>
                  <a:txBody>
                    <a:bodyPr/>
                    <a:lstStyle/>
                    <a:p>
                      <a:pPr algn="ctr"/>
                      <a:r>
                        <a:rPr lang="en-US" dirty="0"/>
                        <a:t>p(a)</a:t>
                      </a:r>
                    </a:p>
                  </a:txBody>
                  <a:tcPr/>
                </a:tc>
                <a:tc>
                  <a:txBody>
                    <a:bodyPr/>
                    <a:lstStyle/>
                    <a:p>
                      <a:pPr algn="ctr"/>
                      <a:r>
                        <a:rPr lang="en-US" dirty="0"/>
                        <a:t>1/2</a:t>
                      </a:r>
                    </a:p>
                  </a:txBody>
                  <a:tcPr/>
                </a:tc>
                <a:tc>
                  <a:txBody>
                    <a:bodyPr/>
                    <a:lstStyle/>
                    <a:p>
                      <a:pPr algn="ctr"/>
                      <a:r>
                        <a:rPr lang="en-US" dirty="0"/>
                        <a:t>1/4</a:t>
                      </a:r>
                    </a:p>
                  </a:txBody>
                  <a:tcPr/>
                </a:tc>
                <a:tc>
                  <a:txBody>
                    <a:bodyPr/>
                    <a:lstStyle/>
                    <a:p>
                      <a:pPr algn="ctr"/>
                      <a:r>
                        <a:rPr lang="en-US" dirty="0"/>
                        <a:t>1/8</a:t>
                      </a:r>
                    </a:p>
                  </a:txBody>
                  <a:tcPr/>
                </a:tc>
                <a:tc>
                  <a:txBody>
                    <a:bodyPr/>
                    <a:lstStyle/>
                    <a:p>
                      <a:pPr algn="ctr"/>
                      <a:r>
                        <a:rPr lang="en-US" dirty="0"/>
                        <a:t>1/16</a:t>
                      </a:r>
                    </a:p>
                  </a:txBody>
                  <a:tcPr/>
                </a:tc>
                <a:tc>
                  <a:txBody>
                    <a:bodyPr/>
                    <a:lstStyle/>
                    <a:p>
                      <a:pPr algn="ctr"/>
                      <a:r>
                        <a:rPr lang="en-US" dirty="0"/>
                        <a:t>1/32</a:t>
                      </a:r>
                    </a:p>
                  </a:txBody>
                  <a:tcPr/>
                </a:tc>
                <a:tc>
                  <a:txBody>
                    <a:bodyPr/>
                    <a:lstStyle/>
                    <a:p>
                      <a:pPr algn="ctr"/>
                      <a:r>
                        <a:rPr lang="en-US" dirty="0"/>
                        <a:t>1/64</a:t>
                      </a:r>
                    </a:p>
                  </a:txBody>
                  <a:tcPr/>
                </a:tc>
                <a:tc>
                  <a:txBody>
                    <a:bodyPr/>
                    <a:lstStyle/>
                    <a:p>
                      <a:pPr algn="ctr"/>
                      <a:r>
                        <a:rPr lang="en-US" dirty="0"/>
                        <a:t>…</a:t>
                      </a:r>
                    </a:p>
                  </a:txBody>
                  <a:tcPr/>
                </a:tc>
                <a:tc>
                  <a:txBody>
                    <a:bodyPr/>
                    <a:lstStyle/>
                    <a:p>
                      <a:pPr algn="ctr"/>
                      <a:r>
                        <a:rPr lang="en-US" dirty="0"/>
                        <a:t>1</a:t>
                      </a:r>
                    </a:p>
                  </a:txBody>
                  <a:tcPr/>
                </a:tc>
                <a:extLst>
                  <a:ext uri="{0D108BD9-81ED-4DB2-BD59-A6C34878D82A}">
                    <a16:rowId xmlns:a16="http://schemas.microsoft.com/office/drawing/2014/main" val="1891593455"/>
                  </a:ext>
                </a:extLst>
              </a:tr>
              <a:tr h="4470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dirty="0"/>
                        <a:t>a*p(a)</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20500886"/>
                  </a:ext>
                </a:extLst>
              </a:tr>
            </a:tbl>
          </a:graphicData>
        </a:graphic>
      </p:graphicFrame>
      <p:sp>
        <p:nvSpPr>
          <p:cNvPr id="9" name="Title 1">
            <a:extLst>
              <a:ext uri="{FF2B5EF4-FFF2-40B4-BE49-F238E27FC236}">
                <a16:creationId xmlns:a16="http://schemas.microsoft.com/office/drawing/2014/main" id="{32774C29-8A45-41BF-9062-23B068794AF1}"/>
              </a:ext>
            </a:extLst>
          </p:cNvPr>
          <p:cNvSpPr>
            <a:spLocks noGrp="1"/>
          </p:cNvSpPr>
          <p:nvPr>
            <p:ph type="title"/>
          </p:nvPr>
        </p:nvSpPr>
        <p:spPr>
          <a:xfrm>
            <a:off x="547688" y="555037"/>
            <a:ext cx="8977312" cy="1842442"/>
          </a:xfrm>
        </p:spPr>
        <p:txBody>
          <a:bodyPr/>
          <a:lstStyle/>
          <a:p>
            <a:r>
              <a:rPr lang="en-US" dirty="0">
                <a:hlinkClick r:id="rId2"/>
              </a:rPr>
              <a:t>St. Petersburg paradox</a:t>
            </a:r>
            <a:endParaRPr lang="en-US" dirty="0"/>
          </a:p>
        </p:txBody>
      </p:sp>
      <p:sp>
        <p:nvSpPr>
          <p:cNvPr id="3" name="Content Placeholder 2">
            <a:extLst>
              <a:ext uri="{FF2B5EF4-FFF2-40B4-BE49-F238E27FC236}">
                <a16:creationId xmlns:a16="http://schemas.microsoft.com/office/drawing/2014/main" id="{C50B33C5-38E9-442C-A30E-418744244683}"/>
              </a:ext>
            </a:extLst>
          </p:cNvPr>
          <p:cNvSpPr>
            <a:spLocks noGrp="1"/>
          </p:cNvSpPr>
          <p:nvPr>
            <p:ph idx="1"/>
          </p:nvPr>
        </p:nvSpPr>
        <p:spPr>
          <a:xfrm>
            <a:off x="563562" y="2214882"/>
            <a:ext cx="9088438" cy="3195318"/>
          </a:xfrm>
        </p:spPr>
        <p:txBody>
          <a:bodyPr>
            <a:noAutofit/>
          </a:bodyPr>
          <a:lstStyle/>
          <a:p>
            <a:r>
              <a:rPr lang="en-US" sz="3600" dirty="0"/>
              <a:t>In a game, a fair coin is tossed. The initial award is 2 dollars and is doubled every time heads appears. The first time tails appears, the game ends and the player wins the reward. </a:t>
            </a:r>
          </a:p>
          <a:p>
            <a:r>
              <a:rPr lang="en-US" sz="3600" dirty="0"/>
              <a:t>What would be a fair price to pay for entering the game?</a:t>
            </a:r>
          </a:p>
        </p:txBody>
      </p:sp>
    </p:spTree>
    <p:extLst>
      <p:ext uri="{BB962C8B-B14F-4D97-AF65-F5344CB8AC3E}">
        <p14:creationId xmlns:p14="http://schemas.microsoft.com/office/powerpoint/2010/main" val="844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 of a function</a:t>
            </a:r>
          </a:p>
        </p:txBody>
      </p:sp>
      <p:sp>
        <p:nvSpPr>
          <p:cNvPr id="3" name="Content Placeholder 2"/>
          <p:cNvSpPr>
            <a:spLocks noGrp="1"/>
          </p:cNvSpPr>
          <p:nvPr>
            <p:ph idx="1"/>
          </p:nvPr>
        </p:nvSpPr>
        <p:spPr>
          <a:xfrm>
            <a:off x="563562" y="2214882"/>
            <a:ext cx="9142830" cy="4719318"/>
          </a:xfrm>
        </p:spPr>
        <p:txBody>
          <a:bodyPr>
            <a:noAutofit/>
          </a:bodyPr>
          <a:lstStyle/>
          <a:p>
            <a:pPr marL="38100" indent="0">
              <a:buNone/>
            </a:pPr>
            <a:r>
              <a:rPr lang="en-US" sz="3600" dirty="0"/>
              <a:t>If a random variable Y = g(X), then</a:t>
            </a:r>
          </a:p>
          <a:p>
            <a:pPr marL="38100" indent="0">
              <a:buNone/>
            </a:pPr>
            <a:r>
              <a:rPr lang="en-US" sz="3600" dirty="0"/>
              <a:t>	E[Y] = </a:t>
            </a:r>
            <a:r>
              <a:rPr lang="en-US" sz="3600" dirty="0" err="1"/>
              <a:t>Ʃg</a:t>
            </a:r>
            <a:r>
              <a:rPr lang="en-US" sz="3600" dirty="0"/>
              <a:t>(</a:t>
            </a:r>
            <a:r>
              <a:rPr lang="en-US" sz="3600" dirty="0" err="1"/>
              <a:t>a</a:t>
            </a:r>
            <a:r>
              <a:rPr lang="en-US" sz="3600" baseline="-25000" dirty="0" err="1"/>
              <a:t>i</a:t>
            </a:r>
            <a:r>
              <a:rPr lang="en-US" sz="3600" dirty="0"/>
              <a:t>)</a:t>
            </a:r>
            <a:r>
              <a:rPr lang="en-US" sz="3600" dirty="0" err="1"/>
              <a:t>p</a:t>
            </a:r>
            <a:r>
              <a:rPr lang="en-US" sz="3600" baseline="-25000" dirty="0" err="1"/>
              <a:t>X</a:t>
            </a:r>
            <a:r>
              <a:rPr lang="en-US" sz="3600" dirty="0"/>
              <a:t>(</a:t>
            </a:r>
            <a:r>
              <a:rPr lang="en-US" sz="3600" dirty="0" err="1"/>
              <a:t>a</a:t>
            </a:r>
            <a:r>
              <a:rPr lang="en-US" sz="3600" baseline="-25000" dirty="0" err="1"/>
              <a:t>i</a:t>
            </a:r>
            <a:r>
              <a:rPr lang="en-US" sz="3600" dirty="0"/>
              <a:t>)        for all X = </a:t>
            </a:r>
            <a:r>
              <a:rPr lang="en-US" sz="3600" dirty="0" err="1"/>
              <a:t>a</a:t>
            </a:r>
            <a:r>
              <a:rPr lang="en-US" sz="3600" baseline="-25000" dirty="0" err="1"/>
              <a:t>i</a:t>
            </a:r>
            <a:endParaRPr lang="en-US" sz="3600" baseline="-25000" dirty="0"/>
          </a:p>
          <a:p>
            <a:pPr marL="38100" indent="0">
              <a:buNone/>
            </a:pPr>
            <a:r>
              <a:rPr lang="en-US" sz="3600" dirty="0"/>
              <a:t>If a random variable </a:t>
            </a:r>
            <a:r>
              <a:rPr lang="en-US" altLang="zh-CN" sz="3600" dirty="0"/>
              <a:t>Z</a:t>
            </a:r>
            <a:r>
              <a:rPr lang="en-US" sz="3600" dirty="0"/>
              <a:t> = g(X, Y), then</a:t>
            </a:r>
          </a:p>
          <a:p>
            <a:pPr marL="38100" indent="0">
              <a:buNone/>
            </a:pPr>
            <a:r>
              <a:rPr lang="en-US" sz="3600" dirty="0"/>
              <a:t>	E[Z] = </a:t>
            </a:r>
            <a:r>
              <a:rPr lang="en-US" sz="3600" dirty="0" err="1"/>
              <a:t>Ʃg</a:t>
            </a:r>
            <a:r>
              <a:rPr lang="en-US" sz="3600" dirty="0"/>
              <a:t>(</a:t>
            </a:r>
            <a:r>
              <a:rPr lang="en-US" sz="3600" dirty="0" err="1"/>
              <a:t>a</a:t>
            </a:r>
            <a:r>
              <a:rPr lang="en-US" sz="3600" baseline="-25000" dirty="0" err="1"/>
              <a:t>i</a:t>
            </a:r>
            <a:r>
              <a:rPr lang="en-US" sz="3600" dirty="0" err="1"/>
              <a:t>,b</a:t>
            </a:r>
            <a:r>
              <a:rPr lang="en-US" sz="3600" baseline="-25000" dirty="0" err="1"/>
              <a:t>j</a:t>
            </a:r>
            <a:r>
              <a:rPr lang="en-US" sz="3600" dirty="0"/>
              <a:t>)</a:t>
            </a:r>
            <a:r>
              <a:rPr lang="en-US" sz="3600" dirty="0" err="1"/>
              <a:t>p</a:t>
            </a:r>
            <a:r>
              <a:rPr lang="en-US" sz="3600" baseline="-25000" dirty="0" err="1"/>
              <a:t>XY</a:t>
            </a:r>
            <a:r>
              <a:rPr lang="en-US" sz="3600" dirty="0"/>
              <a:t>(</a:t>
            </a:r>
            <a:r>
              <a:rPr lang="en-US" sz="3600" dirty="0" err="1"/>
              <a:t>a</a:t>
            </a:r>
            <a:r>
              <a:rPr lang="en-US" sz="3600" baseline="-25000" dirty="0" err="1"/>
              <a:t>i</a:t>
            </a:r>
            <a:r>
              <a:rPr lang="en-US" sz="3600" dirty="0" err="1"/>
              <a:t>,b</a:t>
            </a:r>
            <a:r>
              <a:rPr lang="en-US" sz="3600" baseline="-25000" dirty="0" err="1"/>
              <a:t>j</a:t>
            </a:r>
            <a:r>
              <a:rPr lang="en-US" sz="3600" dirty="0"/>
              <a:t>)    for all X = </a:t>
            </a:r>
            <a:r>
              <a:rPr lang="en-US" sz="3600" dirty="0" err="1"/>
              <a:t>a</a:t>
            </a:r>
            <a:r>
              <a:rPr lang="en-US" sz="3600" baseline="-25000" dirty="0" err="1"/>
              <a:t>i</a:t>
            </a:r>
            <a:r>
              <a:rPr lang="en-US" sz="3600" dirty="0"/>
              <a:t>, Y = </a:t>
            </a:r>
            <a:r>
              <a:rPr lang="en-US" sz="3600" dirty="0" err="1"/>
              <a:t>b</a:t>
            </a:r>
            <a:r>
              <a:rPr lang="en-US" sz="3600" baseline="-25000" dirty="0" err="1"/>
              <a:t>j</a:t>
            </a:r>
            <a:endParaRPr lang="en-US" sz="3600" baseline="-25000" dirty="0"/>
          </a:p>
          <a:p>
            <a:pPr marL="38100" indent="0">
              <a:buNone/>
            </a:pPr>
            <a:r>
              <a:rPr lang="en-US" sz="3600" dirty="0"/>
              <a:t>Special cases: </a:t>
            </a:r>
          </a:p>
          <a:p>
            <a:pPr marL="609600" indent="-571500">
              <a:buFont typeface="Arial" panose="020B0604020202020204" pitchFamily="34" charset="0"/>
              <a:buChar char="•"/>
            </a:pPr>
            <a:r>
              <a:rPr lang="en-US" sz="3600" dirty="0"/>
              <a:t>If Z = </a:t>
            </a:r>
            <a:r>
              <a:rPr lang="en-US" sz="3600" dirty="0" err="1"/>
              <a:t>aX</a:t>
            </a:r>
            <a:r>
              <a:rPr lang="en-US" sz="3600" dirty="0"/>
              <a:t> + </a:t>
            </a:r>
            <a:r>
              <a:rPr lang="en-US" sz="3600" dirty="0" err="1"/>
              <a:t>bY</a:t>
            </a:r>
            <a:r>
              <a:rPr lang="en-US" sz="3600" dirty="0"/>
              <a:t> + c, E[Z] = </a:t>
            </a:r>
            <a:r>
              <a:rPr lang="en-US" sz="3600" dirty="0" err="1"/>
              <a:t>aE</a:t>
            </a:r>
            <a:r>
              <a:rPr lang="en-US" sz="3600" dirty="0"/>
              <a:t>[X] + </a:t>
            </a:r>
            <a:r>
              <a:rPr lang="en-US" sz="3600" dirty="0" err="1"/>
              <a:t>bE</a:t>
            </a:r>
            <a:r>
              <a:rPr lang="en-US" sz="3600" dirty="0"/>
              <a:t>[Y] + c</a:t>
            </a:r>
          </a:p>
          <a:p>
            <a:pPr marL="609600" indent="-571500">
              <a:buFont typeface="Arial" panose="020B0604020202020204" pitchFamily="34" charset="0"/>
              <a:buChar char="•"/>
            </a:pPr>
            <a:r>
              <a:rPr lang="en-US" sz="3600" dirty="0"/>
              <a:t>If X and Y are independent, E[XY] = E[X]E[Y]</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29</a:t>
            </a:fld>
            <a:endParaRPr lang="en-US" altLang="en-US" dirty="0"/>
          </a:p>
        </p:txBody>
      </p:sp>
    </p:spTree>
    <p:extLst>
      <p:ext uri="{BB962C8B-B14F-4D97-AF65-F5344CB8AC3E}">
        <p14:creationId xmlns:p14="http://schemas.microsoft.com/office/powerpoint/2010/main" val="32608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variables</a:t>
            </a:r>
          </a:p>
        </p:txBody>
      </p:sp>
      <p:sp>
        <p:nvSpPr>
          <p:cNvPr id="3" name="Content Placeholder 2"/>
          <p:cNvSpPr>
            <a:spLocks noGrp="1"/>
          </p:cNvSpPr>
          <p:nvPr>
            <p:ph idx="1"/>
          </p:nvPr>
        </p:nvSpPr>
        <p:spPr>
          <a:xfrm>
            <a:off x="563562" y="2214882"/>
            <a:ext cx="8961438" cy="4795518"/>
          </a:xfrm>
        </p:spPr>
        <p:txBody>
          <a:bodyPr>
            <a:noAutofit/>
          </a:bodyPr>
          <a:lstStyle/>
          <a:p>
            <a:pPr marL="38100" indent="0">
              <a:buNone/>
            </a:pPr>
            <a:r>
              <a:rPr lang="en-US" sz="3600" dirty="0"/>
              <a:t>An experiment can be taken as a “random variable” with each outcome as its value</a:t>
            </a:r>
          </a:p>
          <a:p>
            <a:pPr marL="38100" indent="0">
              <a:buNone/>
            </a:pPr>
            <a:r>
              <a:rPr lang="en-US" sz="3600" dirty="0"/>
              <a:t>Such a variable is a function that maps each outcome to a real number, X = f(w) or X:</a:t>
            </a:r>
            <a:r>
              <a:rPr lang="el-GR" sz="3600" dirty="0"/>
              <a:t>Ω</a:t>
            </a:r>
            <a:r>
              <a:rPr lang="el-GR" sz="3600" dirty="0">
                <a:sym typeface="Symbol" panose="05050102010706020507" pitchFamily="18" charset="2"/>
              </a:rPr>
              <a:t></a:t>
            </a:r>
            <a:r>
              <a:rPr lang="en-US" sz="3600" dirty="0"/>
              <a:t>R</a:t>
            </a:r>
          </a:p>
          <a:p>
            <a:pPr marL="38100" indent="0">
              <a:buNone/>
            </a:pPr>
            <a:r>
              <a:rPr lang="en-US" sz="3600" dirty="0"/>
              <a:t>Benefit: the probability table of outcomes may be represented by a formula</a:t>
            </a:r>
          </a:p>
          <a:p>
            <a:pPr marL="38100" indent="0">
              <a:buNone/>
            </a:pPr>
            <a:r>
              <a:rPr lang="en-US" sz="3600" dirty="0"/>
              <a:t>Discrete random variable: it takes a countable (maybe infinite) number of values</a:t>
            </a:r>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a:t>
            </a:fld>
            <a:endParaRPr lang="en-US" altLang="en-US"/>
          </a:p>
        </p:txBody>
      </p:sp>
    </p:spTree>
    <p:extLst>
      <p:ext uri="{BB962C8B-B14F-4D97-AF65-F5344CB8AC3E}">
        <p14:creationId xmlns:p14="http://schemas.microsoft.com/office/powerpoint/2010/main" val="12938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a:xfrm>
            <a:off x="563562" y="2214882"/>
            <a:ext cx="8961438" cy="4566918"/>
          </a:xfrm>
        </p:spPr>
        <p:txBody>
          <a:bodyPr>
            <a:noAutofit/>
          </a:bodyPr>
          <a:lstStyle/>
          <a:p>
            <a:pPr marL="38100" indent="0">
              <a:buNone/>
            </a:pPr>
            <a:r>
              <a:rPr lang="en-US" sz="3600" dirty="0"/>
              <a:t>Very often, just to know the expectation of a random variable is not enough, since its spread (around the expectation) is also of importance</a:t>
            </a:r>
          </a:p>
          <a:p>
            <a:pPr marL="38100" indent="0">
              <a:buNone/>
            </a:pPr>
            <a:r>
              <a:rPr lang="en-US" sz="3600" dirty="0"/>
              <a:t>Example: X and Y have the same expectation, but are still very different in spread</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30</a:t>
            </a:fld>
            <a:endParaRPr lang="en-US" altLang="en-US" dirty="0"/>
          </a:p>
        </p:txBody>
      </p:sp>
      <p:graphicFrame>
        <p:nvGraphicFramePr>
          <p:cNvPr id="5" name="Table 5">
            <a:extLst>
              <a:ext uri="{FF2B5EF4-FFF2-40B4-BE49-F238E27FC236}">
                <a16:creationId xmlns:a16="http://schemas.microsoft.com/office/drawing/2014/main" id="{4FCA7FB6-80BE-44CE-AAD5-6E9CC4C8543D}"/>
              </a:ext>
            </a:extLst>
          </p:cNvPr>
          <p:cNvGraphicFramePr>
            <a:graphicFrameLocks noGrp="1"/>
          </p:cNvGraphicFramePr>
          <p:nvPr>
            <p:extLst>
              <p:ext uri="{D42A27DB-BD31-4B8C-83A1-F6EECF244321}">
                <p14:modId xmlns:p14="http://schemas.microsoft.com/office/powerpoint/2010/main" val="2061342828"/>
              </p:ext>
            </p:extLst>
          </p:nvPr>
        </p:nvGraphicFramePr>
        <p:xfrm>
          <a:off x="812800" y="5029200"/>
          <a:ext cx="3810000" cy="1188720"/>
        </p:xfrm>
        <a:graphic>
          <a:graphicData uri="http://schemas.openxmlformats.org/drawingml/2006/table">
            <a:tbl>
              <a:tblPr firstRow="1" bandRow="1">
                <a:tableStyleId>{5940675A-B579-460E-94D1-54222C63F5DA}</a:tableStyleId>
              </a:tblPr>
              <a:tblGrid>
                <a:gridCol w="952500">
                  <a:extLst>
                    <a:ext uri="{9D8B030D-6E8A-4147-A177-3AD203B41FA5}">
                      <a16:colId xmlns:a16="http://schemas.microsoft.com/office/drawing/2014/main" val="1161181734"/>
                    </a:ext>
                  </a:extLst>
                </a:gridCol>
                <a:gridCol w="952500">
                  <a:extLst>
                    <a:ext uri="{9D8B030D-6E8A-4147-A177-3AD203B41FA5}">
                      <a16:colId xmlns:a16="http://schemas.microsoft.com/office/drawing/2014/main" val="4075453134"/>
                    </a:ext>
                  </a:extLst>
                </a:gridCol>
                <a:gridCol w="952500">
                  <a:extLst>
                    <a:ext uri="{9D8B030D-6E8A-4147-A177-3AD203B41FA5}">
                      <a16:colId xmlns:a16="http://schemas.microsoft.com/office/drawing/2014/main" val="4137577134"/>
                    </a:ext>
                  </a:extLst>
                </a:gridCol>
                <a:gridCol w="952500">
                  <a:extLst>
                    <a:ext uri="{9D8B030D-6E8A-4147-A177-3AD203B41FA5}">
                      <a16:colId xmlns:a16="http://schemas.microsoft.com/office/drawing/2014/main" val="3639674911"/>
                    </a:ext>
                  </a:extLst>
                </a:gridCol>
              </a:tblGrid>
              <a:tr h="370840">
                <a:tc>
                  <a:txBody>
                    <a:bodyPr/>
                    <a:lstStyle/>
                    <a:p>
                      <a:pPr algn="ctr"/>
                      <a:r>
                        <a:rPr lang="en-US" b="1" dirty="0">
                          <a:solidFill>
                            <a:srgbClr val="0070C0"/>
                          </a:solidFill>
                        </a:rPr>
                        <a:t>a</a:t>
                      </a:r>
                    </a:p>
                  </a:txBody>
                  <a:tcPr/>
                </a:tc>
                <a:tc>
                  <a:txBody>
                    <a:bodyPr/>
                    <a:lstStyle/>
                    <a:p>
                      <a:pPr algn="ctr"/>
                      <a:r>
                        <a:rPr lang="en-US" b="1" dirty="0">
                          <a:solidFill>
                            <a:srgbClr val="0070C0"/>
                          </a:solidFill>
                        </a:rPr>
                        <a:t>4</a:t>
                      </a:r>
                    </a:p>
                  </a:txBody>
                  <a:tcPr/>
                </a:tc>
                <a:tc>
                  <a:txBody>
                    <a:bodyPr/>
                    <a:lstStyle/>
                    <a:p>
                      <a:pPr algn="ctr"/>
                      <a:r>
                        <a:rPr lang="en-US" b="1" dirty="0">
                          <a:solidFill>
                            <a:srgbClr val="0070C0"/>
                          </a:solidFill>
                        </a:rPr>
                        <a:t>6</a:t>
                      </a:r>
                    </a:p>
                  </a:txBody>
                  <a:tcPr/>
                </a:tc>
                <a:tc>
                  <a:txBody>
                    <a:bodyPr/>
                    <a:lstStyle/>
                    <a:p>
                      <a:pPr algn="ctr"/>
                      <a:r>
                        <a:rPr lang="en-US" dirty="0">
                          <a:solidFill>
                            <a:srgbClr val="0070C0"/>
                          </a:solidFill>
                        </a:rPr>
                        <a:t>SUM</a:t>
                      </a:r>
                    </a:p>
                  </a:txBody>
                  <a:tcPr/>
                </a:tc>
                <a:extLst>
                  <a:ext uri="{0D108BD9-81ED-4DB2-BD59-A6C34878D82A}">
                    <a16:rowId xmlns:a16="http://schemas.microsoft.com/office/drawing/2014/main" val="1561993753"/>
                  </a:ext>
                </a:extLst>
              </a:tr>
              <a:tr h="370840">
                <a:tc>
                  <a:txBody>
                    <a:bodyPr/>
                    <a:lstStyle/>
                    <a:p>
                      <a:pPr algn="ctr"/>
                      <a:r>
                        <a:rPr lang="en-US" b="1" dirty="0" err="1">
                          <a:solidFill>
                            <a:srgbClr val="0070C0"/>
                          </a:solidFill>
                        </a:rPr>
                        <a:t>p</a:t>
                      </a:r>
                      <a:r>
                        <a:rPr lang="en-US" b="1" baseline="-25000" dirty="0" err="1">
                          <a:solidFill>
                            <a:srgbClr val="0070C0"/>
                          </a:solidFill>
                        </a:rPr>
                        <a:t>X</a:t>
                      </a:r>
                      <a:r>
                        <a:rPr lang="en-US" b="1" dirty="0">
                          <a:solidFill>
                            <a:srgbClr val="0070C0"/>
                          </a:solidFill>
                        </a:rPr>
                        <a:t>(a)</a:t>
                      </a:r>
                    </a:p>
                  </a:txBody>
                  <a:tcPr/>
                </a:tc>
                <a:tc>
                  <a:txBody>
                    <a:bodyPr/>
                    <a:lstStyle/>
                    <a:p>
                      <a:pPr algn="ctr"/>
                      <a:r>
                        <a:rPr lang="en-US" dirty="0">
                          <a:solidFill>
                            <a:srgbClr val="0070C0"/>
                          </a:solidFill>
                        </a:rPr>
                        <a:t>0.5</a:t>
                      </a:r>
                    </a:p>
                  </a:txBody>
                  <a:tcPr/>
                </a:tc>
                <a:tc>
                  <a:txBody>
                    <a:bodyPr/>
                    <a:lstStyle/>
                    <a:p>
                      <a:pPr algn="ctr"/>
                      <a:r>
                        <a:rPr lang="en-US" dirty="0">
                          <a:solidFill>
                            <a:srgbClr val="0070C0"/>
                          </a:solidFill>
                        </a:rPr>
                        <a:t>0.5</a:t>
                      </a:r>
                    </a:p>
                  </a:txBody>
                  <a:tcPr/>
                </a:tc>
                <a:tc>
                  <a:txBody>
                    <a:bodyPr/>
                    <a:lstStyle/>
                    <a:p>
                      <a:pPr algn="ctr"/>
                      <a:r>
                        <a:rPr lang="en-US" b="1" i="0" dirty="0">
                          <a:solidFill>
                            <a:srgbClr val="0070C0"/>
                          </a:solidFill>
                        </a:rPr>
                        <a:t>1</a:t>
                      </a:r>
                    </a:p>
                  </a:txBody>
                  <a:tcPr/>
                </a:tc>
                <a:extLst>
                  <a:ext uri="{0D108BD9-81ED-4DB2-BD59-A6C34878D82A}">
                    <a16:rowId xmlns:a16="http://schemas.microsoft.com/office/drawing/2014/main" val="747389222"/>
                  </a:ext>
                </a:extLst>
              </a:tr>
              <a:tr h="3708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b="1" dirty="0">
                          <a:solidFill>
                            <a:srgbClr val="0070C0"/>
                          </a:solidFill>
                        </a:rPr>
                        <a:t>a*</a:t>
                      </a:r>
                      <a:r>
                        <a:rPr lang="en-US" b="1" dirty="0" err="1">
                          <a:solidFill>
                            <a:srgbClr val="0070C0"/>
                          </a:solidFill>
                        </a:rPr>
                        <a:t>p</a:t>
                      </a:r>
                      <a:r>
                        <a:rPr lang="en-US" b="1" baseline="-25000" dirty="0" err="1">
                          <a:solidFill>
                            <a:srgbClr val="0070C0"/>
                          </a:solidFill>
                        </a:rPr>
                        <a:t>X</a:t>
                      </a:r>
                      <a:r>
                        <a:rPr lang="en-US" b="1" dirty="0">
                          <a:solidFill>
                            <a:srgbClr val="0070C0"/>
                          </a:solidFill>
                        </a:rPr>
                        <a:t>(a)</a:t>
                      </a:r>
                    </a:p>
                  </a:txBody>
                  <a:tcPr/>
                </a:tc>
                <a:tc>
                  <a:txBody>
                    <a:bodyPr/>
                    <a:lstStyle/>
                    <a:p>
                      <a:pPr algn="ctr"/>
                      <a:r>
                        <a:rPr lang="en-US" dirty="0">
                          <a:solidFill>
                            <a:srgbClr val="0070C0"/>
                          </a:solidFill>
                        </a:rPr>
                        <a:t>2</a:t>
                      </a:r>
                    </a:p>
                  </a:txBody>
                  <a:tcPr/>
                </a:tc>
                <a:tc>
                  <a:txBody>
                    <a:bodyPr/>
                    <a:lstStyle/>
                    <a:p>
                      <a:pPr algn="ctr"/>
                      <a:r>
                        <a:rPr lang="en-US" dirty="0">
                          <a:solidFill>
                            <a:srgbClr val="0070C0"/>
                          </a:solidFill>
                        </a:rPr>
                        <a:t>3</a:t>
                      </a:r>
                    </a:p>
                  </a:txBody>
                  <a:tcPr/>
                </a:tc>
                <a:tc>
                  <a:txBody>
                    <a:bodyPr/>
                    <a:lstStyle/>
                    <a:p>
                      <a:pPr algn="ctr"/>
                      <a:r>
                        <a:rPr lang="en-US" b="1" i="0" dirty="0">
                          <a:solidFill>
                            <a:srgbClr val="0070C0"/>
                          </a:solidFill>
                        </a:rPr>
                        <a:t>5</a:t>
                      </a:r>
                    </a:p>
                  </a:txBody>
                  <a:tcPr/>
                </a:tc>
                <a:extLst>
                  <a:ext uri="{0D108BD9-81ED-4DB2-BD59-A6C34878D82A}">
                    <a16:rowId xmlns:a16="http://schemas.microsoft.com/office/drawing/2014/main" val="659683145"/>
                  </a:ext>
                </a:extLst>
              </a:tr>
            </a:tbl>
          </a:graphicData>
        </a:graphic>
      </p:graphicFrame>
      <p:graphicFrame>
        <p:nvGraphicFramePr>
          <p:cNvPr id="7" name="Table 5">
            <a:extLst>
              <a:ext uri="{FF2B5EF4-FFF2-40B4-BE49-F238E27FC236}">
                <a16:creationId xmlns:a16="http://schemas.microsoft.com/office/drawing/2014/main" id="{8400A98C-95A8-4D9D-B6B9-5515B2E485CF}"/>
              </a:ext>
            </a:extLst>
          </p:cNvPr>
          <p:cNvGraphicFramePr>
            <a:graphicFrameLocks noGrp="1"/>
          </p:cNvGraphicFramePr>
          <p:nvPr>
            <p:extLst>
              <p:ext uri="{D42A27DB-BD31-4B8C-83A1-F6EECF244321}">
                <p14:modId xmlns:p14="http://schemas.microsoft.com/office/powerpoint/2010/main" val="2018349636"/>
              </p:ext>
            </p:extLst>
          </p:nvPr>
        </p:nvGraphicFramePr>
        <p:xfrm>
          <a:off x="5071108" y="5029200"/>
          <a:ext cx="3810000" cy="1188720"/>
        </p:xfrm>
        <a:graphic>
          <a:graphicData uri="http://schemas.openxmlformats.org/drawingml/2006/table">
            <a:tbl>
              <a:tblPr firstRow="1" bandRow="1">
                <a:tableStyleId>{5940675A-B579-460E-94D1-54222C63F5DA}</a:tableStyleId>
              </a:tblPr>
              <a:tblGrid>
                <a:gridCol w="952500">
                  <a:extLst>
                    <a:ext uri="{9D8B030D-6E8A-4147-A177-3AD203B41FA5}">
                      <a16:colId xmlns:a16="http://schemas.microsoft.com/office/drawing/2014/main" val="1161181734"/>
                    </a:ext>
                  </a:extLst>
                </a:gridCol>
                <a:gridCol w="952500">
                  <a:extLst>
                    <a:ext uri="{9D8B030D-6E8A-4147-A177-3AD203B41FA5}">
                      <a16:colId xmlns:a16="http://schemas.microsoft.com/office/drawing/2014/main" val="4075453134"/>
                    </a:ext>
                  </a:extLst>
                </a:gridCol>
                <a:gridCol w="952500">
                  <a:extLst>
                    <a:ext uri="{9D8B030D-6E8A-4147-A177-3AD203B41FA5}">
                      <a16:colId xmlns:a16="http://schemas.microsoft.com/office/drawing/2014/main" val="4137577134"/>
                    </a:ext>
                  </a:extLst>
                </a:gridCol>
                <a:gridCol w="952500">
                  <a:extLst>
                    <a:ext uri="{9D8B030D-6E8A-4147-A177-3AD203B41FA5}">
                      <a16:colId xmlns:a16="http://schemas.microsoft.com/office/drawing/2014/main" val="3639674911"/>
                    </a:ext>
                  </a:extLst>
                </a:gridCol>
              </a:tblGrid>
              <a:tr h="370840">
                <a:tc>
                  <a:txBody>
                    <a:bodyPr/>
                    <a:lstStyle/>
                    <a:p>
                      <a:pPr algn="ctr"/>
                      <a:r>
                        <a:rPr lang="en-US" b="1" dirty="0">
                          <a:solidFill>
                            <a:srgbClr val="7030A0"/>
                          </a:solidFill>
                        </a:rPr>
                        <a:t>a</a:t>
                      </a:r>
                    </a:p>
                  </a:txBody>
                  <a:tcPr/>
                </a:tc>
                <a:tc>
                  <a:txBody>
                    <a:bodyPr/>
                    <a:lstStyle/>
                    <a:p>
                      <a:pPr algn="ctr"/>
                      <a:r>
                        <a:rPr lang="en-US" b="1" dirty="0">
                          <a:solidFill>
                            <a:srgbClr val="7030A0"/>
                          </a:solidFill>
                        </a:rPr>
                        <a:t>1</a:t>
                      </a:r>
                    </a:p>
                  </a:txBody>
                  <a:tcPr/>
                </a:tc>
                <a:tc>
                  <a:txBody>
                    <a:bodyPr/>
                    <a:lstStyle/>
                    <a:p>
                      <a:pPr algn="ctr"/>
                      <a:r>
                        <a:rPr lang="en-US" b="1" dirty="0">
                          <a:solidFill>
                            <a:srgbClr val="7030A0"/>
                          </a:solidFill>
                        </a:rPr>
                        <a:t>9</a:t>
                      </a:r>
                    </a:p>
                  </a:txBody>
                  <a:tcPr/>
                </a:tc>
                <a:tc>
                  <a:txBody>
                    <a:bodyPr/>
                    <a:lstStyle/>
                    <a:p>
                      <a:pPr algn="ctr"/>
                      <a:r>
                        <a:rPr lang="en-US" dirty="0">
                          <a:solidFill>
                            <a:srgbClr val="7030A0"/>
                          </a:solidFill>
                        </a:rPr>
                        <a:t>SUM</a:t>
                      </a:r>
                    </a:p>
                  </a:txBody>
                  <a:tcPr/>
                </a:tc>
                <a:extLst>
                  <a:ext uri="{0D108BD9-81ED-4DB2-BD59-A6C34878D82A}">
                    <a16:rowId xmlns:a16="http://schemas.microsoft.com/office/drawing/2014/main" val="1561993753"/>
                  </a:ext>
                </a:extLst>
              </a:tr>
              <a:tr h="370840">
                <a:tc>
                  <a:txBody>
                    <a:bodyPr/>
                    <a:lstStyle/>
                    <a:p>
                      <a:pPr algn="ctr"/>
                      <a:r>
                        <a:rPr lang="en-US" b="1" dirty="0" err="1">
                          <a:solidFill>
                            <a:srgbClr val="7030A0"/>
                          </a:solidFill>
                        </a:rPr>
                        <a:t>p</a:t>
                      </a:r>
                      <a:r>
                        <a:rPr lang="en-US" b="1" baseline="-25000" dirty="0" err="1">
                          <a:solidFill>
                            <a:srgbClr val="7030A0"/>
                          </a:solidFill>
                        </a:rPr>
                        <a:t>Y</a:t>
                      </a:r>
                      <a:r>
                        <a:rPr lang="en-US" b="1" dirty="0">
                          <a:solidFill>
                            <a:srgbClr val="7030A0"/>
                          </a:solidFill>
                        </a:rPr>
                        <a:t>(a)</a:t>
                      </a:r>
                    </a:p>
                  </a:txBody>
                  <a:tcPr/>
                </a:tc>
                <a:tc>
                  <a:txBody>
                    <a:bodyPr/>
                    <a:lstStyle/>
                    <a:p>
                      <a:pPr algn="ctr"/>
                      <a:r>
                        <a:rPr lang="en-US" dirty="0">
                          <a:solidFill>
                            <a:srgbClr val="7030A0"/>
                          </a:solidFill>
                        </a:rPr>
                        <a:t>0.5</a:t>
                      </a:r>
                    </a:p>
                  </a:txBody>
                  <a:tcPr/>
                </a:tc>
                <a:tc>
                  <a:txBody>
                    <a:bodyPr/>
                    <a:lstStyle/>
                    <a:p>
                      <a:pPr algn="ctr"/>
                      <a:r>
                        <a:rPr lang="en-US" dirty="0">
                          <a:solidFill>
                            <a:srgbClr val="7030A0"/>
                          </a:solidFill>
                        </a:rPr>
                        <a:t>0.5</a:t>
                      </a:r>
                    </a:p>
                  </a:txBody>
                  <a:tcPr/>
                </a:tc>
                <a:tc>
                  <a:txBody>
                    <a:bodyPr/>
                    <a:lstStyle/>
                    <a:p>
                      <a:pPr algn="ctr"/>
                      <a:r>
                        <a:rPr lang="en-US" b="1" dirty="0">
                          <a:solidFill>
                            <a:srgbClr val="7030A0"/>
                          </a:solidFill>
                        </a:rPr>
                        <a:t>1</a:t>
                      </a:r>
                    </a:p>
                  </a:txBody>
                  <a:tcPr/>
                </a:tc>
                <a:extLst>
                  <a:ext uri="{0D108BD9-81ED-4DB2-BD59-A6C34878D82A}">
                    <a16:rowId xmlns:a16="http://schemas.microsoft.com/office/drawing/2014/main" val="747389222"/>
                  </a:ext>
                </a:extLst>
              </a:tr>
              <a:tr h="3708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b="1" dirty="0">
                          <a:solidFill>
                            <a:srgbClr val="7030A0"/>
                          </a:solidFill>
                        </a:rPr>
                        <a:t>a*</a:t>
                      </a:r>
                      <a:r>
                        <a:rPr lang="en-US" b="1" dirty="0" err="1">
                          <a:solidFill>
                            <a:srgbClr val="7030A0"/>
                          </a:solidFill>
                        </a:rPr>
                        <a:t>p</a:t>
                      </a:r>
                      <a:r>
                        <a:rPr lang="en-US" b="1" baseline="-25000" dirty="0" err="1">
                          <a:solidFill>
                            <a:srgbClr val="7030A0"/>
                          </a:solidFill>
                        </a:rPr>
                        <a:t>Y</a:t>
                      </a:r>
                      <a:r>
                        <a:rPr lang="en-US" b="1" dirty="0">
                          <a:solidFill>
                            <a:srgbClr val="7030A0"/>
                          </a:solidFill>
                        </a:rPr>
                        <a:t>(a)</a:t>
                      </a:r>
                    </a:p>
                  </a:txBody>
                  <a:tcPr/>
                </a:tc>
                <a:tc>
                  <a:txBody>
                    <a:bodyPr/>
                    <a:lstStyle/>
                    <a:p>
                      <a:pPr algn="ctr"/>
                      <a:r>
                        <a:rPr lang="en-US" dirty="0">
                          <a:solidFill>
                            <a:srgbClr val="7030A0"/>
                          </a:solidFill>
                        </a:rPr>
                        <a:t>0.5</a:t>
                      </a:r>
                    </a:p>
                  </a:txBody>
                  <a:tcPr/>
                </a:tc>
                <a:tc>
                  <a:txBody>
                    <a:bodyPr/>
                    <a:lstStyle/>
                    <a:p>
                      <a:pPr algn="ctr"/>
                      <a:r>
                        <a:rPr lang="en-US" dirty="0">
                          <a:solidFill>
                            <a:srgbClr val="7030A0"/>
                          </a:solidFill>
                        </a:rPr>
                        <a:t>4.5</a:t>
                      </a:r>
                    </a:p>
                  </a:txBody>
                  <a:tcPr/>
                </a:tc>
                <a:tc>
                  <a:txBody>
                    <a:bodyPr/>
                    <a:lstStyle/>
                    <a:p>
                      <a:pPr algn="ctr"/>
                      <a:r>
                        <a:rPr lang="en-US" b="1" dirty="0">
                          <a:solidFill>
                            <a:srgbClr val="7030A0"/>
                          </a:solidFill>
                        </a:rPr>
                        <a:t>5</a:t>
                      </a:r>
                    </a:p>
                  </a:txBody>
                  <a:tcPr/>
                </a:tc>
                <a:extLst>
                  <a:ext uri="{0D108BD9-81ED-4DB2-BD59-A6C34878D82A}">
                    <a16:rowId xmlns:a16="http://schemas.microsoft.com/office/drawing/2014/main" val="659683145"/>
                  </a:ext>
                </a:extLst>
              </a:tr>
            </a:tbl>
          </a:graphicData>
        </a:graphic>
      </p:graphicFrame>
    </p:spTree>
    <p:extLst>
      <p:ext uri="{BB962C8B-B14F-4D97-AF65-F5344CB8AC3E}">
        <p14:creationId xmlns:p14="http://schemas.microsoft.com/office/powerpoint/2010/main" val="20913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 and standard deviation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3562" y="2214882"/>
                <a:ext cx="8961438" cy="4566918"/>
              </a:xfrm>
            </p:spPr>
            <p:txBody>
              <a:bodyPr>
                <a:noAutofit/>
              </a:bodyPr>
              <a:lstStyle/>
              <a:p>
                <a:pPr marL="38100" indent="0">
                  <a:buNone/>
                </a:pPr>
                <a:r>
                  <a:rPr lang="en-US" sz="3600" dirty="0"/>
                  <a:t>The variance Var(X) of a random variable X is</a:t>
                </a:r>
              </a:p>
              <a:p>
                <a:pPr marL="38100" indent="0">
                  <a:buNone/>
                </a:pPr>
                <a:r>
                  <a:rPr lang="en-US" sz="3600" dirty="0"/>
                  <a:t>    Var(X) = E[(X − µ)</a:t>
                </a:r>
                <a:r>
                  <a:rPr lang="en-US" sz="3600" baseline="30000" dirty="0"/>
                  <a:t>2</a:t>
                </a:r>
                <a:r>
                  <a:rPr lang="en-US" sz="3600" dirty="0"/>
                  <a:t>] = Ʃ[(a</a:t>
                </a:r>
                <a:r>
                  <a:rPr lang="en-US" sz="3600" baseline="-25000" dirty="0"/>
                  <a:t>i </a:t>
                </a:r>
                <a:r>
                  <a:rPr lang="en-US" sz="3600" dirty="0"/>
                  <a:t>− µ)</a:t>
                </a:r>
                <a:r>
                  <a:rPr lang="en-US" sz="3600" baseline="30000" dirty="0"/>
                  <a:t>2</a:t>
                </a:r>
                <a:r>
                  <a:rPr lang="en-US" sz="3600" dirty="0"/>
                  <a:t>p(a</a:t>
                </a:r>
                <a:r>
                  <a:rPr lang="en-US" sz="3600" baseline="-25000" dirty="0"/>
                  <a:t>i</a:t>
                </a:r>
                <a:r>
                  <a:rPr lang="en-US" sz="3600" dirty="0"/>
                  <a:t>)]    for all a</a:t>
                </a:r>
                <a:r>
                  <a:rPr lang="en-US" sz="3600" baseline="-25000" dirty="0"/>
                  <a:t>i</a:t>
                </a:r>
                <a:endParaRPr lang="en-US" sz="3600" dirty="0"/>
              </a:p>
              <a:p>
                <a:pPr marL="38100" indent="0">
                  <a:buNone/>
                </a:pPr>
                <a:r>
                  <a:rPr lang="en-US" sz="3600" dirty="0"/>
                  <a:t>	      = E[X</a:t>
                </a:r>
                <a:r>
                  <a:rPr lang="en-US" sz="3600" baseline="30000" dirty="0"/>
                  <a:t>2</a:t>
                </a:r>
                <a:r>
                  <a:rPr lang="en-US" sz="3600" dirty="0"/>
                  <a:t>] − (E[X])</a:t>
                </a:r>
                <a:r>
                  <a:rPr lang="en-US" sz="3600" baseline="30000" dirty="0"/>
                  <a:t>2</a:t>
                </a:r>
                <a:endParaRPr lang="en-US" sz="3600" dirty="0"/>
              </a:p>
              <a:p>
                <a:pPr marL="38100" indent="0">
                  <a:buNone/>
                </a:pPr>
                <a:r>
                  <a:rPr lang="en-US" sz="3600" dirty="0"/>
                  <a:t>E[X</a:t>
                </a:r>
                <a:r>
                  <a:rPr lang="en-US" sz="3600" baseline="30000" dirty="0"/>
                  <a:t>2</a:t>
                </a:r>
                <a:r>
                  <a:rPr lang="en-US" sz="3600" dirty="0"/>
                  <a:t>] is called the </a:t>
                </a:r>
                <a:r>
                  <a:rPr lang="en-US" sz="3600" b="1" dirty="0"/>
                  <a:t>second moment</a:t>
                </a:r>
                <a:r>
                  <a:rPr lang="en-US" sz="3600" dirty="0"/>
                  <a:t> of X</a:t>
                </a:r>
              </a:p>
              <a:p>
                <a:pPr marL="38100" indent="0">
                  <a:buNone/>
                </a:pPr>
                <a:r>
                  <a:rPr lang="en-US" sz="3600" dirty="0"/>
                  <a:t>The standard deviation of a random variable is the square root of its variance</a:t>
                </a:r>
              </a:p>
              <a:p>
                <a:pPr marL="38100" indent="0">
                  <a:buNone/>
                </a:pPr>
                <a:r>
                  <a:rPr lang="en-US" sz="3600" dirty="0"/>
                  <a:t>	</a:t>
                </a:r>
                <a:r>
                  <a:rPr lang="en-US" sz="3600" dirty="0" err="1"/>
                  <a:t>Std</a:t>
                </a:r>
                <a:r>
                  <a:rPr lang="en-US" sz="3600" dirty="0"/>
                  <a:t>(X) = </a:t>
                </a:r>
                <a:r>
                  <a:rPr lang="el-GR" sz="3600" dirty="0"/>
                  <a:t>σ</a:t>
                </a:r>
                <a:r>
                  <a:rPr lang="en-US" sz="3600" dirty="0"/>
                  <a:t> = </a:t>
                </a:r>
                <a14:m>
                  <m:oMath xmlns:m="http://schemas.openxmlformats.org/officeDocument/2006/math">
                    <m:rad>
                      <m:radPr>
                        <m:degHide m:val="on"/>
                        <m:ctrlPr>
                          <a:rPr lang="en-US" sz="3200" i="1">
                            <a:latin typeface="Cambria Math" panose="02040503050406030204" pitchFamily="18" charset="0"/>
                          </a:rPr>
                        </m:ctrlPr>
                      </m:radPr>
                      <m:deg/>
                      <m:e>
                        <m:r>
                          <m:rPr>
                            <m:nor/>
                          </m:rPr>
                          <a:rPr lang="en-US" sz="3200" dirty="0"/>
                          <m:t>Var</m:t>
                        </m:r>
                        <m:r>
                          <m:rPr>
                            <m:nor/>
                          </m:rPr>
                          <a:rPr lang="en-US" sz="3200" dirty="0"/>
                          <m:t>(</m:t>
                        </m:r>
                        <m:r>
                          <m:rPr>
                            <m:nor/>
                          </m:rPr>
                          <a:rPr lang="en-US" sz="3200" dirty="0"/>
                          <m:t>X</m:t>
                        </m:r>
                        <m:r>
                          <m:rPr>
                            <m:nor/>
                          </m:rPr>
                          <a:rPr lang="en-US" sz="3200" dirty="0"/>
                          <m:t>)</m:t>
                        </m:r>
                      </m:e>
                    </m:rad>
                  </m:oMath>
                </a14:m>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3562" y="2214882"/>
                <a:ext cx="8961438" cy="4566918"/>
              </a:xfrm>
              <a:blipFill>
                <a:blip r:embed="rId3"/>
                <a:stretch>
                  <a:fillRect l="-1632" t="-3733" r="-6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0F0F318-8AC3-46DA-92A4-B320876F7F3E}" type="slidenum">
              <a:rPr lang="en-US" altLang="en-US" smtClean="0"/>
              <a:pPr/>
              <a:t>31</a:t>
            </a:fld>
            <a:endParaRPr lang="en-US" altLang="en-US" dirty="0"/>
          </a:p>
        </p:txBody>
      </p:sp>
    </p:spTree>
    <p:extLst>
      <p:ext uri="{BB962C8B-B14F-4D97-AF65-F5344CB8AC3E}">
        <p14:creationId xmlns:p14="http://schemas.microsoft.com/office/powerpoint/2010/main" val="29263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 and std: example</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32</a:t>
            </a:fld>
            <a:endParaRPr lang="en-US" altLang="en-US" dirty="0"/>
          </a:p>
        </p:txBody>
      </p:sp>
      <p:graphicFrame>
        <p:nvGraphicFramePr>
          <p:cNvPr id="9" name="Table 9">
            <a:extLst>
              <a:ext uri="{FF2B5EF4-FFF2-40B4-BE49-F238E27FC236}">
                <a16:creationId xmlns:a16="http://schemas.microsoft.com/office/drawing/2014/main" id="{885C5826-EF10-4E33-A992-654632705C56}"/>
              </a:ext>
            </a:extLst>
          </p:cNvPr>
          <p:cNvGraphicFramePr>
            <a:graphicFrameLocks noGrp="1"/>
          </p:cNvGraphicFramePr>
          <p:nvPr>
            <p:extLst>
              <p:ext uri="{D42A27DB-BD31-4B8C-83A1-F6EECF244321}">
                <p14:modId xmlns:p14="http://schemas.microsoft.com/office/powerpoint/2010/main" val="3762192149"/>
              </p:ext>
            </p:extLst>
          </p:nvPr>
        </p:nvGraphicFramePr>
        <p:xfrm>
          <a:off x="812800" y="2514600"/>
          <a:ext cx="4267200" cy="198120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295824316"/>
                    </a:ext>
                  </a:extLst>
                </a:gridCol>
                <a:gridCol w="1066800">
                  <a:extLst>
                    <a:ext uri="{9D8B030D-6E8A-4147-A177-3AD203B41FA5}">
                      <a16:colId xmlns:a16="http://schemas.microsoft.com/office/drawing/2014/main" val="4239003178"/>
                    </a:ext>
                  </a:extLst>
                </a:gridCol>
                <a:gridCol w="1066800">
                  <a:extLst>
                    <a:ext uri="{9D8B030D-6E8A-4147-A177-3AD203B41FA5}">
                      <a16:colId xmlns:a16="http://schemas.microsoft.com/office/drawing/2014/main" val="207580021"/>
                    </a:ext>
                  </a:extLst>
                </a:gridCol>
                <a:gridCol w="1066800">
                  <a:extLst>
                    <a:ext uri="{9D8B030D-6E8A-4147-A177-3AD203B41FA5}">
                      <a16:colId xmlns:a16="http://schemas.microsoft.com/office/drawing/2014/main" val="299801522"/>
                    </a:ext>
                  </a:extLst>
                </a:gridCol>
              </a:tblGrid>
              <a:tr h="370840">
                <a:tc>
                  <a:txBody>
                    <a:bodyPr/>
                    <a:lstStyle/>
                    <a:p>
                      <a:pPr algn="ctr"/>
                      <a:r>
                        <a:rPr lang="en-US" b="1" dirty="0">
                          <a:solidFill>
                            <a:srgbClr val="0070C0"/>
                          </a:solidFill>
                        </a:rPr>
                        <a:t>a</a:t>
                      </a:r>
                    </a:p>
                  </a:txBody>
                  <a:tcPr/>
                </a:tc>
                <a:tc>
                  <a:txBody>
                    <a:bodyPr/>
                    <a:lstStyle/>
                    <a:p>
                      <a:pPr algn="ctr"/>
                      <a:r>
                        <a:rPr lang="en-US" b="1" dirty="0">
                          <a:solidFill>
                            <a:srgbClr val="0070C0"/>
                          </a:solidFill>
                        </a:rPr>
                        <a:t>4</a:t>
                      </a:r>
                    </a:p>
                  </a:txBody>
                  <a:tcPr/>
                </a:tc>
                <a:tc>
                  <a:txBody>
                    <a:bodyPr/>
                    <a:lstStyle/>
                    <a:p>
                      <a:pPr algn="ctr"/>
                      <a:r>
                        <a:rPr lang="en-US" b="1" dirty="0">
                          <a:solidFill>
                            <a:srgbClr val="0070C0"/>
                          </a:solidFill>
                        </a:rPr>
                        <a:t>6</a:t>
                      </a:r>
                    </a:p>
                  </a:txBody>
                  <a:tcPr/>
                </a:tc>
                <a:tc>
                  <a:txBody>
                    <a:bodyPr/>
                    <a:lstStyle/>
                    <a:p>
                      <a:pPr algn="ctr"/>
                      <a:r>
                        <a:rPr lang="en-US" dirty="0">
                          <a:solidFill>
                            <a:srgbClr val="0070C0"/>
                          </a:solidFill>
                        </a:rPr>
                        <a:t>SUM</a:t>
                      </a:r>
                    </a:p>
                  </a:txBody>
                  <a:tcPr/>
                </a:tc>
                <a:extLst>
                  <a:ext uri="{0D108BD9-81ED-4DB2-BD59-A6C34878D82A}">
                    <a16:rowId xmlns:a16="http://schemas.microsoft.com/office/drawing/2014/main" val="1472323187"/>
                  </a:ext>
                </a:extLst>
              </a:tr>
              <a:tr h="370840">
                <a:tc>
                  <a:txBody>
                    <a:bodyPr/>
                    <a:lstStyle/>
                    <a:p>
                      <a:pPr algn="ctr"/>
                      <a:r>
                        <a:rPr lang="en-US" b="1" dirty="0" err="1">
                          <a:solidFill>
                            <a:srgbClr val="0070C0"/>
                          </a:solidFill>
                        </a:rPr>
                        <a:t>p</a:t>
                      </a:r>
                      <a:r>
                        <a:rPr lang="en-US" b="1" baseline="-25000" dirty="0" err="1">
                          <a:solidFill>
                            <a:srgbClr val="0070C0"/>
                          </a:solidFill>
                        </a:rPr>
                        <a:t>X</a:t>
                      </a:r>
                      <a:r>
                        <a:rPr lang="en-US" b="1" dirty="0">
                          <a:solidFill>
                            <a:srgbClr val="0070C0"/>
                          </a:solidFill>
                        </a:rPr>
                        <a:t>(a)</a:t>
                      </a:r>
                    </a:p>
                  </a:txBody>
                  <a:tcPr/>
                </a:tc>
                <a:tc>
                  <a:txBody>
                    <a:bodyPr/>
                    <a:lstStyle/>
                    <a:p>
                      <a:pPr algn="ctr"/>
                      <a:r>
                        <a:rPr lang="en-US" dirty="0">
                          <a:solidFill>
                            <a:srgbClr val="0070C0"/>
                          </a:solidFill>
                        </a:rPr>
                        <a:t>1/2</a:t>
                      </a:r>
                    </a:p>
                  </a:txBody>
                  <a:tcPr/>
                </a:tc>
                <a:tc>
                  <a:txBody>
                    <a:bodyPr/>
                    <a:lstStyle/>
                    <a:p>
                      <a:pPr algn="ctr"/>
                      <a:r>
                        <a:rPr lang="en-US" dirty="0">
                          <a:solidFill>
                            <a:srgbClr val="0070C0"/>
                          </a:solidFill>
                        </a:rPr>
                        <a:t>1/2</a:t>
                      </a:r>
                    </a:p>
                  </a:txBody>
                  <a:tcPr/>
                </a:tc>
                <a:tc>
                  <a:txBody>
                    <a:bodyPr/>
                    <a:lstStyle/>
                    <a:p>
                      <a:pPr algn="ctr"/>
                      <a:r>
                        <a:rPr lang="en-US" b="1" i="0" dirty="0">
                          <a:solidFill>
                            <a:srgbClr val="0070C0"/>
                          </a:solidFill>
                        </a:rPr>
                        <a:t>1</a:t>
                      </a:r>
                    </a:p>
                  </a:txBody>
                  <a:tcPr/>
                </a:tc>
                <a:extLst>
                  <a:ext uri="{0D108BD9-81ED-4DB2-BD59-A6C34878D82A}">
                    <a16:rowId xmlns:a16="http://schemas.microsoft.com/office/drawing/2014/main" val="3730940336"/>
                  </a:ext>
                </a:extLst>
              </a:tr>
              <a:tr h="3708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b="1" dirty="0">
                          <a:solidFill>
                            <a:srgbClr val="0070C0"/>
                          </a:solidFill>
                        </a:rPr>
                        <a:t>a*</a:t>
                      </a:r>
                      <a:r>
                        <a:rPr lang="en-US" b="1" dirty="0" err="1">
                          <a:solidFill>
                            <a:srgbClr val="0070C0"/>
                          </a:solidFill>
                        </a:rPr>
                        <a:t>p</a:t>
                      </a:r>
                      <a:r>
                        <a:rPr lang="en-US" b="1" baseline="-25000" dirty="0" err="1">
                          <a:solidFill>
                            <a:srgbClr val="0070C0"/>
                          </a:solidFill>
                        </a:rPr>
                        <a:t>X</a:t>
                      </a:r>
                      <a:r>
                        <a:rPr lang="en-US" b="1" dirty="0">
                          <a:solidFill>
                            <a:srgbClr val="0070C0"/>
                          </a:solidFill>
                        </a:rPr>
                        <a:t>(a)</a:t>
                      </a:r>
                    </a:p>
                  </a:txBody>
                  <a:tcPr/>
                </a:tc>
                <a:tc>
                  <a:txBody>
                    <a:bodyPr/>
                    <a:lstStyle/>
                    <a:p>
                      <a:pPr algn="ctr"/>
                      <a:r>
                        <a:rPr lang="en-US" dirty="0">
                          <a:solidFill>
                            <a:srgbClr val="0070C0"/>
                          </a:solidFill>
                        </a:rPr>
                        <a:t>2</a:t>
                      </a:r>
                    </a:p>
                  </a:txBody>
                  <a:tcPr/>
                </a:tc>
                <a:tc>
                  <a:txBody>
                    <a:bodyPr/>
                    <a:lstStyle/>
                    <a:p>
                      <a:pPr algn="ctr"/>
                      <a:r>
                        <a:rPr lang="en-US" dirty="0">
                          <a:solidFill>
                            <a:srgbClr val="0070C0"/>
                          </a:solidFill>
                        </a:rPr>
                        <a:t>3</a:t>
                      </a:r>
                    </a:p>
                  </a:txBody>
                  <a:tcPr/>
                </a:tc>
                <a:tc>
                  <a:txBody>
                    <a:bodyPr/>
                    <a:lstStyle/>
                    <a:p>
                      <a:pPr algn="ctr"/>
                      <a:r>
                        <a:rPr lang="en-US" b="1" i="0" dirty="0">
                          <a:solidFill>
                            <a:srgbClr val="0070C0"/>
                          </a:solidFill>
                        </a:rPr>
                        <a:t>5</a:t>
                      </a:r>
                    </a:p>
                  </a:txBody>
                  <a:tcPr/>
                </a:tc>
                <a:extLst>
                  <a:ext uri="{0D108BD9-81ED-4DB2-BD59-A6C34878D82A}">
                    <a16:rowId xmlns:a16="http://schemas.microsoft.com/office/drawing/2014/main" val="3360738203"/>
                  </a:ext>
                </a:extLst>
              </a:tr>
              <a:tr h="370840">
                <a:tc>
                  <a:txBody>
                    <a:bodyPr/>
                    <a:lstStyle/>
                    <a:p>
                      <a:pPr algn="ctr"/>
                      <a:r>
                        <a:rPr lang="en-US" b="1" dirty="0">
                          <a:solidFill>
                            <a:srgbClr val="0070C0"/>
                          </a:solidFill>
                        </a:rPr>
                        <a:t>a</a:t>
                      </a:r>
                      <a:r>
                        <a:rPr lang="en-US" b="1" baseline="30000" dirty="0">
                          <a:solidFill>
                            <a:srgbClr val="0070C0"/>
                          </a:solidFill>
                        </a:rPr>
                        <a:t>2</a:t>
                      </a:r>
                    </a:p>
                  </a:txBody>
                  <a:tcPr anchor="ctr"/>
                </a:tc>
                <a:tc>
                  <a:txBody>
                    <a:bodyPr/>
                    <a:lstStyle/>
                    <a:p>
                      <a:pPr algn="ctr"/>
                      <a:r>
                        <a:rPr lang="en-US" dirty="0">
                          <a:solidFill>
                            <a:srgbClr val="0070C0"/>
                          </a:solidFill>
                        </a:rPr>
                        <a:t>16</a:t>
                      </a:r>
                    </a:p>
                  </a:txBody>
                  <a:tcPr/>
                </a:tc>
                <a:tc>
                  <a:txBody>
                    <a:bodyPr/>
                    <a:lstStyle/>
                    <a:p>
                      <a:pPr algn="ctr"/>
                      <a:r>
                        <a:rPr lang="en-US" dirty="0">
                          <a:solidFill>
                            <a:srgbClr val="0070C0"/>
                          </a:solidFill>
                        </a:rPr>
                        <a:t>36</a:t>
                      </a:r>
                    </a:p>
                  </a:txBody>
                  <a:tcPr/>
                </a:tc>
                <a:tc>
                  <a:txBody>
                    <a:bodyPr/>
                    <a:lstStyle/>
                    <a:p>
                      <a:pPr algn="ctr"/>
                      <a:r>
                        <a:rPr lang="en-US" dirty="0">
                          <a:solidFill>
                            <a:srgbClr val="0070C0"/>
                          </a:solidFill>
                        </a:rPr>
                        <a:t>-</a:t>
                      </a:r>
                    </a:p>
                  </a:txBody>
                  <a:tcPr/>
                </a:tc>
                <a:extLst>
                  <a:ext uri="{0D108BD9-81ED-4DB2-BD59-A6C34878D82A}">
                    <a16:rowId xmlns:a16="http://schemas.microsoft.com/office/drawing/2014/main" val="890828458"/>
                  </a:ext>
                </a:extLst>
              </a:tr>
              <a:tr h="3708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b="1" dirty="0">
                          <a:solidFill>
                            <a:srgbClr val="0070C0"/>
                          </a:solidFill>
                        </a:rPr>
                        <a:t>a</a:t>
                      </a:r>
                      <a:r>
                        <a:rPr lang="en-US" b="1" baseline="30000" dirty="0">
                          <a:solidFill>
                            <a:srgbClr val="0070C0"/>
                          </a:solidFill>
                        </a:rPr>
                        <a:t>2</a:t>
                      </a:r>
                      <a:r>
                        <a:rPr lang="en-US" b="1" dirty="0">
                          <a:solidFill>
                            <a:srgbClr val="0070C0"/>
                          </a:solidFill>
                        </a:rPr>
                        <a:t>*</a:t>
                      </a:r>
                      <a:r>
                        <a:rPr lang="en-US" b="1" dirty="0" err="1">
                          <a:solidFill>
                            <a:srgbClr val="0070C0"/>
                          </a:solidFill>
                        </a:rPr>
                        <a:t>p</a:t>
                      </a:r>
                      <a:r>
                        <a:rPr lang="en-US" b="1" baseline="-25000" dirty="0" err="1">
                          <a:solidFill>
                            <a:srgbClr val="0070C0"/>
                          </a:solidFill>
                        </a:rPr>
                        <a:t>X</a:t>
                      </a:r>
                      <a:r>
                        <a:rPr lang="en-US" b="1" baseline="-25000" dirty="0">
                          <a:solidFill>
                            <a:srgbClr val="0070C0"/>
                          </a:solidFill>
                        </a:rPr>
                        <a:t> </a:t>
                      </a:r>
                      <a:r>
                        <a:rPr lang="en-US" b="1" dirty="0">
                          <a:solidFill>
                            <a:srgbClr val="0070C0"/>
                          </a:solidFill>
                        </a:rPr>
                        <a:t>(a)</a:t>
                      </a:r>
                    </a:p>
                  </a:txBody>
                  <a:tcPr anchor="ctr"/>
                </a:tc>
                <a:tc>
                  <a:txBody>
                    <a:bodyPr/>
                    <a:lstStyle/>
                    <a:p>
                      <a:pPr algn="ctr"/>
                      <a:r>
                        <a:rPr lang="en-US" dirty="0">
                          <a:solidFill>
                            <a:srgbClr val="0070C0"/>
                          </a:solidFill>
                        </a:rPr>
                        <a:t>8</a:t>
                      </a:r>
                    </a:p>
                  </a:txBody>
                  <a:tcPr/>
                </a:tc>
                <a:tc>
                  <a:txBody>
                    <a:bodyPr/>
                    <a:lstStyle/>
                    <a:p>
                      <a:pPr algn="ctr"/>
                      <a:r>
                        <a:rPr lang="en-US" dirty="0">
                          <a:solidFill>
                            <a:srgbClr val="0070C0"/>
                          </a:solidFill>
                        </a:rPr>
                        <a:t>18</a:t>
                      </a:r>
                    </a:p>
                  </a:txBody>
                  <a:tcPr/>
                </a:tc>
                <a:tc>
                  <a:txBody>
                    <a:bodyPr/>
                    <a:lstStyle/>
                    <a:p>
                      <a:pPr algn="ctr"/>
                      <a:r>
                        <a:rPr lang="en-US" b="1" dirty="0">
                          <a:solidFill>
                            <a:srgbClr val="0070C0"/>
                          </a:solidFill>
                        </a:rPr>
                        <a:t>26</a:t>
                      </a:r>
                    </a:p>
                  </a:txBody>
                  <a:tcPr/>
                </a:tc>
                <a:extLst>
                  <a:ext uri="{0D108BD9-81ED-4DB2-BD59-A6C34878D82A}">
                    <a16:rowId xmlns:a16="http://schemas.microsoft.com/office/drawing/2014/main" val="4164474426"/>
                  </a:ext>
                </a:extLst>
              </a:tr>
            </a:tbl>
          </a:graphicData>
        </a:graphic>
      </p:graphicFrame>
      <p:graphicFrame>
        <p:nvGraphicFramePr>
          <p:cNvPr id="11" name="Table 9">
            <a:extLst>
              <a:ext uri="{FF2B5EF4-FFF2-40B4-BE49-F238E27FC236}">
                <a16:creationId xmlns:a16="http://schemas.microsoft.com/office/drawing/2014/main" id="{D9DDFECD-55A9-4ECD-BE05-B1928837B589}"/>
              </a:ext>
            </a:extLst>
          </p:cNvPr>
          <p:cNvGraphicFramePr>
            <a:graphicFrameLocks noGrp="1"/>
          </p:cNvGraphicFramePr>
          <p:nvPr>
            <p:extLst>
              <p:ext uri="{D42A27DB-BD31-4B8C-83A1-F6EECF244321}">
                <p14:modId xmlns:p14="http://schemas.microsoft.com/office/powerpoint/2010/main" val="2881630467"/>
              </p:ext>
            </p:extLst>
          </p:nvPr>
        </p:nvGraphicFramePr>
        <p:xfrm>
          <a:off x="5223838" y="2514600"/>
          <a:ext cx="4267200" cy="198120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295824316"/>
                    </a:ext>
                  </a:extLst>
                </a:gridCol>
                <a:gridCol w="1066800">
                  <a:extLst>
                    <a:ext uri="{9D8B030D-6E8A-4147-A177-3AD203B41FA5}">
                      <a16:colId xmlns:a16="http://schemas.microsoft.com/office/drawing/2014/main" val="4239003178"/>
                    </a:ext>
                  </a:extLst>
                </a:gridCol>
                <a:gridCol w="1066800">
                  <a:extLst>
                    <a:ext uri="{9D8B030D-6E8A-4147-A177-3AD203B41FA5}">
                      <a16:colId xmlns:a16="http://schemas.microsoft.com/office/drawing/2014/main" val="207580021"/>
                    </a:ext>
                  </a:extLst>
                </a:gridCol>
                <a:gridCol w="1066800">
                  <a:extLst>
                    <a:ext uri="{9D8B030D-6E8A-4147-A177-3AD203B41FA5}">
                      <a16:colId xmlns:a16="http://schemas.microsoft.com/office/drawing/2014/main" val="299801522"/>
                    </a:ext>
                  </a:extLst>
                </a:gridCol>
              </a:tblGrid>
              <a:tr h="370840">
                <a:tc>
                  <a:txBody>
                    <a:bodyPr/>
                    <a:lstStyle/>
                    <a:p>
                      <a:pPr algn="ctr"/>
                      <a:r>
                        <a:rPr lang="en-US" b="1" dirty="0">
                          <a:solidFill>
                            <a:srgbClr val="7030A0"/>
                          </a:solidFill>
                        </a:rPr>
                        <a:t>a</a:t>
                      </a:r>
                    </a:p>
                  </a:txBody>
                  <a:tcPr/>
                </a:tc>
                <a:tc>
                  <a:txBody>
                    <a:bodyPr/>
                    <a:lstStyle/>
                    <a:p>
                      <a:pPr algn="ctr"/>
                      <a:r>
                        <a:rPr lang="en-US" b="1" dirty="0">
                          <a:solidFill>
                            <a:srgbClr val="7030A0"/>
                          </a:solidFill>
                        </a:rPr>
                        <a:t>1</a:t>
                      </a:r>
                    </a:p>
                  </a:txBody>
                  <a:tcPr/>
                </a:tc>
                <a:tc>
                  <a:txBody>
                    <a:bodyPr/>
                    <a:lstStyle/>
                    <a:p>
                      <a:pPr algn="ctr"/>
                      <a:r>
                        <a:rPr lang="en-US" b="1" dirty="0">
                          <a:solidFill>
                            <a:srgbClr val="7030A0"/>
                          </a:solidFill>
                        </a:rPr>
                        <a:t>9</a:t>
                      </a:r>
                    </a:p>
                  </a:txBody>
                  <a:tcPr/>
                </a:tc>
                <a:tc>
                  <a:txBody>
                    <a:bodyPr/>
                    <a:lstStyle/>
                    <a:p>
                      <a:pPr algn="ctr"/>
                      <a:r>
                        <a:rPr lang="en-US" dirty="0">
                          <a:solidFill>
                            <a:srgbClr val="7030A0"/>
                          </a:solidFill>
                        </a:rPr>
                        <a:t>SUM</a:t>
                      </a:r>
                    </a:p>
                  </a:txBody>
                  <a:tcPr/>
                </a:tc>
                <a:extLst>
                  <a:ext uri="{0D108BD9-81ED-4DB2-BD59-A6C34878D82A}">
                    <a16:rowId xmlns:a16="http://schemas.microsoft.com/office/drawing/2014/main" val="1472323187"/>
                  </a:ext>
                </a:extLst>
              </a:tr>
              <a:tr h="370840">
                <a:tc>
                  <a:txBody>
                    <a:bodyPr/>
                    <a:lstStyle/>
                    <a:p>
                      <a:pPr algn="ctr"/>
                      <a:r>
                        <a:rPr lang="en-US" b="1" dirty="0" err="1">
                          <a:solidFill>
                            <a:srgbClr val="7030A0"/>
                          </a:solidFill>
                        </a:rPr>
                        <a:t>p</a:t>
                      </a:r>
                      <a:r>
                        <a:rPr lang="en-US" b="1" baseline="-25000" dirty="0" err="1">
                          <a:solidFill>
                            <a:srgbClr val="7030A0"/>
                          </a:solidFill>
                        </a:rPr>
                        <a:t>Y</a:t>
                      </a:r>
                      <a:r>
                        <a:rPr lang="en-US" b="1" dirty="0">
                          <a:solidFill>
                            <a:srgbClr val="7030A0"/>
                          </a:solidFill>
                        </a:rPr>
                        <a:t>(a)</a:t>
                      </a:r>
                    </a:p>
                  </a:txBody>
                  <a:tcPr/>
                </a:tc>
                <a:tc>
                  <a:txBody>
                    <a:bodyPr/>
                    <a:lstStyle/>
                    <a:p>
                      <a:pPr algn="ctr"/>
                      <a:r>
                        <a:rPr lang="en-US" dirty="0">
                          <a:solidFill>
                            <a:srgbClr val="7030A0"/>
                          </a:solidFill>
                        </a:rPr>
                        <a:t>1/2</a:t>
                      </a:r>
                    </a:p>
                  </a:txBody>
                  <a:tcPr/>
                </a:tc>
                <a:tc>
                  <a:txBody>
                    <a:bodyPr/>
                    <a:lstStyle/>
                    <a:p>
                      <a:pPr algn="ctr"/>
                      <a:r>
                        <a:rPr lang="en-US" dirty="0">
                          <a:solidFill>
                            <a:srgbClr val="7030A0"/>
                          </a:solidFill>
                        </a:rPr>
                        <a:t>1/2</a:t>
                      </a:r>
                    </a:p>
                  </a:txBody>
                  <a:tcPr/>
                </a:tc>
                <a:tc>
                  <a:txBody>
                    <a:bodyPr/>
                    <a:lstStyle/>
                    <a:p>
                      <a:pPr algn="ctr"/>
                      <a:r>
                        <a:rPr lang="en-US" b="1" dirty="0">
                          <a:solidFill>
                            <a:srgbClr val="7030A0"/>
                          </a:solidFill>
                        </a:rPr>
                        <a:t>1</a:t>
                      </a:r>
                    </a:p>
                  </a:txBody>
                  <a:tcPr/>
                </a:tc>
                <a:extLst>
                  <a:ext uri="{0D108BD9-81ED-4DB2-BD59-A6C34878D82A}">
                    <a16:rowId xmlns:a16="http://schemas.microsoft.com/office/drawing/2014/main" val="3730940336"/>
                  </a:ext>
                </a:extLst>
              </a:tr>
              <a:tr h="3708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b="1" dirty="0">
                          <a:solidFill>
                            <a:srgbClr val="7030A0"/>
                          </a:solidFill>
                        </a:rPr>
                        <a:t>a*</a:t>
                      </a:r>
                      <a:r>
                        <a:rPr lang="en-US" b="1" dirty="0" err="1">
                          <a:solidFill>
                            <a:srgbClr val="7030A0"/>
                          </a:solidFill>
                        </a:rPr>
                        <a:t>p</a:t>
                      </a:r>
                      <a:r>
                        <a:rPr lang="en-US" b="1" baseline="-25000" dirty="0" err="1">
                          <a:solidFill>
                            <a:srgbClr val="7030A0"/>
                          </a:solidFill>
                        </a:rPr>
                        <a:t>Y</a:t>
                      </a:r>
                      <a:r>
                        <a:rPr lang="en-US" b="1" dirty="0">
                          <a:solidFill>
                            <a:srgbClr val="7030A0"/>
                          </a:solidFill>
                        </a:rPr>
                        <a:t>(a)</a:t>
                      </a:r>
                    </a:p>
                  </a:txBody>
                  <a:tcPr/>
                </a:tc>
                <a:tc>
                  <a:txBody>
                    <a:bodyPr/>
                    <a:lstStyle/>
                    <a:p>
                      <a:pPr algn="ctr"/>
                      <a:r>
                        <a:rPr lang="en-US" dirty="0">
                          <a:solidFill>
                            <a:srgbClr val="7030A0"/>
                          </a:solidFill>
                        </a:rPr>
                        <a:t>1/2</a:t>
                      </a:r>
                    </a:p>
                  </a:txBody>
                  <a:tcPr/>
                </a:tc>
                <a:tc>
                  <a:txBody>
                    <a:bodyPr/>
                    <a:lstStyle/>
                    <a:p>
                      <a:pPr algn="ctr"/>
                      <a:r>
                        <a:rPr lang="en-US" dirty="0">
                          <a:solidFill>
                            <a:srgbClr val="7030A0"/>
                          </a:solidFill>
                        </a:rPr>
                        <a:t>9/2</a:t>
                      </a:r>
                    </a:p>
                  </a:txBody>
                  <a:tcPr/>
                </a:tc>
                <a:tc>
                  <a:txBody>
                    <a:bodyPr/>
                    <a:lstStyle/>
                    <a:p>
                      <a:pPr algn="ctr"/>
                      <a:r>
                        <a:rPr lang="en-US" b="1" dirty="0">
                          <a:solidFill>
                            <a:srgbClr val="7030A0"/>
                          </a:solidFill>
                        </a:rPr>
                        <a:t>5</a:t>
                      </a:r>
                    </a:p>
                  </a:txBody>
                  <a:tcPr/>
                </a:tc>
                <a:extLst>
                  <a:ext uri="{0D108BD9-81ED-4DB2-BD59-A6C34878D82A}">
                    <a16:rowId xmlns:a16="http://schemas.microsoft.com/office/drawing/2014/main" val="3360738203"/>
                  </a:ext>
                </a:extLst>
              </a:tr>
              <a:tr h="370840">
                <a:tc>
                  <a:txBody>
                    <a:bodyPr/>
                    <a:lstStyle/>
                    <a:p>
                      <a:pPr algn="ctr"/>
                      <a:r>
                        <a:rPr lang="en-US" b="1" dirty="0">
                          <a:solidFill>
                            <a:srgbClr val="7030A0"/>
                          </a:solidFill>
                        </a:rPr>
                        <a:t>a</a:t>
                      </a:r>
                      <a:r>
                        <a:rPr lang="en-US" b="1" baseline="30000" dirty="0">
                          <a:solidFill>
                            <a:srgbClr val="7030A0"/>
                          </a:solidFill>
                        </a:rPr>
                        <a:t>2</a:t>
                      </a:r>
                    </a:p>
                  </a:txBody>
                  <a:tcPr anchor="ctr"/>
                </a:tc>
                <a:tc>
                  <a:txBody>
                    <a:bodyPr/>
                    <a:lstStyle/>
                    <a:p>
                      <a:pPr algn="ctr"/>
                      <a:r>
                        <a:rPr lang="en-US" dirty="0">
                          <a:solidFill>
                            <a:srgbClr val="7030A0"/>
                          </a:solidFill>
                        </a:rPr>
                        <a:t>1</a:t>
                      </a:r>
                    </a:p>
                  </a:txBody>
                  <a:tcPr/>
                </a:tc>
                <a:tc>
                  <a:txBody>
                    <a:bodyPr/>
                    <a:lstStyle/>
                    <a:p>
                      <a:pPr algn="ctr"/>
                      <a:r>
                        <a:rPr lang="en-US" dirty="0">
                          <a:solidFill>
                            <a:srgbClr val="7030A0"/>
                          </a:solidFill>
                        </a:rPr>
                        <a:t>81</a:t>
                      </a:r>
                    </a:p>
                  </a:txBody>
                  <a:tcPr/>
                </a:tc>
                <a:tc>
                  <a:txBody>
                    <a:bodyPr/>
                    <a:lstStyle/>
                    <a:p>
                      <a:pPr algn="ctr"/>
                      <a:r>
                        <a:rPr lang="en-US" dirty="0">
                          <a:solidFill>
                            <a:srgbClr val="7030A0"/>
                          </a:solidFill>
                        </a:rPr>
                        <a:t>-</a:t>
                      </a:r>
                    </a:p>
                  </a:txBody>
                  <a:tcPr/>
                </a:tc>
                <a:extLst>
                  <a:ext uri="{0D108BD9-81ED-4DB2-BD59-A6C34878D82A}">
                    <a16:rowId xmlns:a16="http://schemas.microsoft.com/office/drawing/2014/main" val="890828458"/>
                  </a:ext>
                </a:extLst>
              </a:tr>
              <a:tr h="370840">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b="1" dirty="0">
                          <a:solidFill>
                            <a:srgbClr val="7030A0"/>
                          </a:solidFill>
                        </a:rPr>
                        <a:t>a</a:t>
                      </a:r>
                      <a:r>
                        <a:rPr lang="en-US" b="1" baseline="30000" dirty="0">
                          <a:solidFill>
                            <a:srgbClr val="7030A0"/>
                          </a:solidFill>
                        </a:rPr>
                        <a:t>2</a:t>
                      </a:r>
                      <a:r>
                        <a:rPr lang="en-US" b="1" dirty="0">
                          <a:solidFill>
                            <a:srgbClr val="7030A0"/>
                          </a:solidFill>
                        </a:rPr>
                        <a:t>*</a:t>
                      </a:r>
                      <a:r>
                        <a:rPr lang="en-US" b="1" dirty="0" err="1">
                          <a:solidFill>
                            <a:srgbClr val="7030A0"/>
                          </a:solidFill>
                        </a:rPr>
                        <a:t>p</a:t>
                      </a:r>
                      <a:r>
                        <a:rPr lang="en-US" b="1" baseline="-25000" dirty="0" err="1">
                          <a:solidFill>
                            <a:srgbClr val="7030A0"/>
                          </a:solidFill>
                        </a:rPr>
                        <a:t>Y</a:t>
                      </a:r>
                      <a:r>
                        <a:rPr lang="en-US" b="1" baseline="-25000" dirty="0">
                          <a:solidFill>
                            <a:srgbClr val="7030A0"/>
                          </a:solidFill>
                        </a:rPr>
                        <a:t> </a:t>
                      </a:r>
                      <a:r>
                        <a:rPr lang="en-US" b="1" dirty="0">
                          <a:solidFill>
                            <a:srgbClr val="7030A0"/>
                          </a:solidFill>
                        </a:rPr>
                        <a:t>(a)</a:t>
                      </a:r>
                    </a:p>
                  </a:txBody>
                  <a:tcPr anchor="ctr"/>
                </a:tc>
                <a:tc>
                  <a:txBody>
                    <a:bodyPr/>
                    <a:lstStyle/>
                    <a:p>
                      <a:pPr algn="ctr"/>
                      <a:r>
                        <a:rPr lang="en-US" dirty="0">
                          <a:solidFill>
                            <a:srgbClr val="7030A0"/>
                          </a:solidFill>
                        </a:rPr>
                        <a:t>1/2</a:t>
                      </a:r>
                    </a:p>
                  </a:txBody>
                  <a:tcPr/>
                </a:tc>
                <a:tc>
                  <a:txBody>
                    <a:bodyPr/>
                    <a:lstStyle/>
                    <a:p>
                      <a:pPr algn="ctr"/>
                      <a:r>
                        <a:rPr lang="en-US" dirty="0">
                          <a:solidFill>
                            <a:srgbClr val="7030A0"/>
                          </a:solidFill>
                        </a:rPr>
                        <a:t>81/2</a:t>
                      </a:r>
                    </a:p>
                  </a:txBody>
                  <a:tcPr/>
                </a:tc>
                <a:tc>
                  <a:txBody>
                    <a:bodyPr/>
                    <a:lstStyle/>
                    <a:p>
                      <a:pPr algn="ctr"/>
                      <a:r>
                        <a:rPr lang="en-US" b="1" dirty="0">
                          <a:solidFill>
                            <a:srgbClr val="7030A0"/>
                          </a:solidFill>
                        </a:rPr>
                        <a:t>41</a:t>
                      </a:r>
                    </a:p>
                  </a:txBody>
                  <a:tcPr/>
                </a:tc>
                <a:extLst>
                  <a:ext uri="{0D108BD9-81ED-4DB2-BD59-A6C34878D82A}">
                    <a16:rowId xmlns:a16="http://schemas.microsoft.com/office/drawing/2014/main" val="4164474426"/>
                  </a:ext>
                </a:extLst>
              </a:tr>
            </a:tbl>
          </a:graphicData>
        </a:graphic>
      </p:graphicFrame>
      <p:sp>
        <p:nvSpPr>
          <p:cNvPr id="12" name="Content Placeholder 2">
            <a:extLst>
              <a:ext uri="{FF2B5EF4-FFF2-40B4-BE49-F238E27FC236}">
                <a16:creationId xmlns:a16="http://schemas.microsoft.com/office/drawing/2014/main" id="{2B32DC13-A20B-4388-8E04-0E772B67C70D}"/>
              </a:ext>
            </a:extLst>
          </p:cNvPr>
          <p:cNvSpPr txBox="1">
            <a:spLocks/>
          </p:cNvSpPr>
          <p:nvPr/>
        </p:nvSpPr>
        <p:spPr>
          <a:xfrm>
            <a:off x="812800" y="4724400"/>
            <a:ext cx="4267200" cy="2057399"/>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None/>
            </a:pPr>
            <a:r>
              <a:rPr lang="en-US" sz="2800" dirty="0">
                <a:solidFill>
                  <a:srgbClr val="0070C0"/>
                </a:solidFill>
              </a:rPr>
              <a:t>E[X] = 5</a:t>
            </a:r>
          </a:p>
          <a:p>
            <a:pPr marL="38100" indent="0" fontAlgn="auto">
              <a:spcAft>
                <a:spcPts val="0"/>
              </a:spcAft>
              <a:buNone/>
            </a:pPr>
            <a:r>
              <a:rPr lang="en-US" sz="2800" dirty="0">
                <a:solidFill>
                  <a:srgbClr val="0070C0"/>
                </a:solidFill>
              </a:rPr>
              <a:t>E[X</a:t>
            </a:r>
            <a:r>
              <a:rPr lang="en-US" sz="2800" baseline="30000" dirty="0">
                <a:solidFill>
                  <a:srgbClr val="0070C0"/>
                </a:solidFill>
              </a:rPr>
              <a:t>2</a:t>
            </a:r>
            <a:r>
              <a:rPr lang="en-US" sz="2800" dirty="0">
                <a:solidFill>
                  <a:srgbClr val="0070C0"/>
                </a:solidFill>
              </a:rPr>
              <a:t>] = 26</a:t>
            </a:r>
          </a:p>
          <a:p>
            <a:pPr marL="38100" indent="0" fontAlgn="auto">
              <a:spcAft>
                <a:spcPts val="0"/>
              </a:spcAft>
              <a:buNone/>
            </a:pPr>
            <a:r>
              <a:rPr lang="en-US" sz="2800" dirty="0">
                <a:solidFill>
                  <a:srgbClr val="0070C0"/>
                </a:solidFill>
              </a:rPr>
              <a:t>Var(X) = 1</a:t>
            </a:r>
          </a:p>
          <a:p>
            <a:pPr marL="38100" indent="0" fontAlgn="auto">
              <a:spcAft>
                <a:spcPts val="0"/>
              </a:spcAft>
              <a:buNone/>
            </a:pPr>
            <a:r>
              <a:rPr lang="en-US" sz="2800" dirty="0">
                <a:solidFill>
                  <a:srgbClr val="0070C0"/>
                </a:solidFill>
              </a:rPr>
              <a:t>Std(X) = 1 </a:t>
            </a:r>
          </a:p>
          <a:p>
            <a:pPr marL="609600" indent="-571500" fontAlgn="auto">
              <a:spcAft>
                <a:spcPts val="0"/>
              </a:spcAft>
            </a:pPr>
            <a:endParaRPr lang="en-US" sz="3600" dirty="0"/>
          </a:p>
          <a:p>
            <a:pPr marL="609600" indent="-571500" fontAlgn="auto">
              <a:spcAft>
                <a:spcPts val="0"/>
              </a:spcAft>
            </a:pPr>
            <a:endParaRPr lang="en-US" sz="3600" dirty="0"/>
          </a:p>
        </p:txBody>
      </p:sp>
      <p:sp>
        <p:nvSpPr>
          <p:cNvPr id="13" name="Content Placeholder 2">
            <a:extLst>
              <a:ext uri="{FF2B5EF4-FFF2-40B4-BE49-F238E27FC236}">
                <a16:creationId xmlns:a16="http://schemas.microsoft.com/office/drawing/2014/main" id="{1E4E2C4C-12B9-4BD4-939A-B2FB3D3A4EE9}"/>
              </a:ext>
            </a:extLst>
          </p:cNvPr>
          <p:cNvSpPr txBox="1">
            <a:spLocks/>
          </p:cNvSpPr>
          <p:nvPr/>
        </p:nvSpPr>
        <p:spPr>
          <a:xfrm>
            <a:off x="5225551" y="4724399"/>
            <a:ext cx="4267200" cy="2057399"/>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None/>
            </a:pPr>
            <a:r>
              <a:rPr lang="en-US" sz="2800" dirty="0">
                <a:solidFill>
                  <a:srgbClr val="7030A0"/>
                </a:solidFill>
              </a:rPr>
              <a:t>E[Y] = 5</a:t>
            </a:r>
          </a:p>
          <a:p>
            <a:pPr marL="38100" indent="0" fontAlgn="auto">
              <a:spcAft>
                <a:spcPts val="0"/>
              </a:spcAft>
              <a:buNone/>
            </a:pPr>
            <a:r>
              <a:rPr lang="en-US" sz="2800" dirty="0">
                <a:solidFill>
                  <a:srgbClr val="7030A0"/>
                </a:solidFill>
              </a:rPr>
              <a:t>E[Y</a:t>
            </a:r>
            <a:r>
              <a:rPr lang="en-US" sz="2800" baseline="30000" dirty="0">
                <a:solidFill>
                  <a:srgbClr val="7030A0"/>
                </a:solidFill>
              </a:rPr>
              <a:t>2</a:t>
            </a:r>
            <a:r>
              <a:rPr lang="en-US" sz="2800" dirty="0">
                <a:solidFill>
                  <a:srgbClr val="7030A0"/>
                </a:solidFill>
              </a:rPr>
              <a:t>] = 41</a:t>
            </a:r>
          </a:p>
          <a:p>
            <a:pPr marL="38100" indent="0" fontAlgn="auto">
              <a:spcAft>
                <a:spcPts val="0"/>
              </a:spcAft>
              <a:buNone/>
            </a:pPr>
            <a:r>
              <a:rPr lang="en-US" sz="2800" dirty="0">
                <a:solidFill>
                  <a:srgbClr val="7030A0"/>
                </a:solidFill>
              </a:rPr>
              <a:t>Var(Y) = 16</a:t>
            </a:r>
          </a:p>
          <a:p>
            <a:pPr marL="38100" indent="0" fontAlgn="auto">
              <a:spcAft>
                <a:spcPts val="0"/>
              </a:spcAft>
              <a:buNone/>
            </a:pPr>
            <a:r>
              <a:rPr lang="en-US" sz="2800" dirty="0">
                <a:solidFill>
                  <a:srgbClr val="7030A0"/>
                </a:solidFill>
              </a:rPr>
              <a:t>Std(Y) = 4 </a:t>
            </a:r>
          </a:p>
          <a:p>
            <a:pPr marL="609600" indent="-571500" fontAlgn="auto">
              <a:spcAft>
                <a:spcPts val="0"/>
              </a:spcAft>
            </a:pPr>
            <a:endParaRPr lang="en-US" sz="3600" dirty="0"/>
          </a:p>
          <a:p>
            <a:pPr marL="609600" indent="-571500" fontAlgn="auto">
              <a:spcAft>
                <a:spcPts val="0"/>
              </a:spcAft>
            </a:pPr>
            <a:endParaRPr lang="en-US" sz="3600" dirty="0"/>
          </a:p>
        </p:txBody>
      </p:sp>
    </p:spTree>
    <p:extLst>
      <p:ext uri="{BB962C8B-B14F-4D97-AF65-F5344CB8AC3E}">
        <p14:creationId xmlns:p14="http://schemas.microsoft.com/office/powerpoint/2010/main" val="145304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 and std: example (2)</a:t>
            </a:r>
          </a:p>
        </p:txBody>
      </p:sp>
      <p:sp>
        <p:nvSpPr>
          <p:cNvPr id="3" name="Content Placeholder 2"/>
          <p:cNvSpPr>
            <a:spLocks noGrp="1"/>
          </p:cNvSpPr>
          <p:nvPr>
            <p:ph idx="1"/>
          </p:nvPr>
        </p:nvSpPr>
        <p:spPr>
          <a:xfrm>
            <a:off x="563562" y="2214882"/>
            <a:ext cx="8402638" cy="604518"/>
          </a:xfrm>
        </p:spPr>
        <p:txBody>
          <a:bodyPr>
            <a:noAutofit/>
          </a:bodyPr>
          <a:lstStyle/>
          <a:p>
            <a:pPr marL="38100" indent="0">
              <a:buNone/>
            </a:pPr>
            <a:r>
              <a:rPr lang="en-US" sz="3600" dirty="0"/>
              <a:t>E.g. The maximum of two fair die throws</a:t>
            </a:r>
          </a:p>
          <a:p>
            <a:pPr marL="609600" indent="-571500"/>
            <a:endParaRPr lang="en-US" sz="3600" dirty="0"/>
          </a:p>
          <a:p>
            <a:pPr marL="609600" indent="-571500"/>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33</a:t>
            </a:fld>
            <a:endParaRPr lang="en-US" altLang="en-US"/>
          </a:p>
        </p:txBody>
      </p:sp>
      <p:graphicFrame>
        <p:nvGraphicFramePr>
          <p:cNvPr id="8" name="Table 8">
            <a:extLst>
              <a:ext uri="{FF2B5EF4-FFF2-40B4-BE49-F238E27FC236}">
                <a16:creationId xmlns:a16="http://schemas.microsoft.com/office/drawing/2014/main" id="{7D6F693C-6952-43DF-BD02-261BC2EC822E}"/>
              </a:ext>
            </a:extLst>
          </p:cNvPr>
          <p:cNvGraphicFramePr>
            <a:graphicFrameLocks noGrp="1"/>
          </p:cNvGraphicFramePr>
          <p:nvPr>
            <p:extLst>
              <p:ext uri="{D42A27DB-BD31-4B8C-83A1-F6EECF244321}">
                <p14:modId xmlns:p14="http://schemas.microsoft.com/office/powerpoint/2010/main" val="1588344218"/>
              </p:ext>
            </p:extLst>
          </p:nvPr>
        </p:nvGraphicFramePr>
        <p:xfrm>
          <a:off x="736600" y="2882572"/>
          <a:ext cx="8153400" cy="2314265"/>
        </p:xfrm>
        <a:graphic>
          <a:graphicData uri="http://schemas.openxmlformats.org/drawingml/2006/table">
            <a:tbl>
              <a:tblPr firstRow="1" firstCol="1" lastCol="1" bandRow="1" bandCol="1">
                <a:tableStyleId>{69012ECD-51FC-41F1-AA8D-1B2483CD663E}</a:tableStyleId>
              </a:tblPr>
              <a:tblGrid>
                <a:gridCol w="1019175">
                  <a:extLst>
                    <a:ext uri="{9D8B030D-6E8A-4147-A177-3AD203B41FA5}">
                      <a16:colId xmlns:a16="http://schemas.microsoft.com/office/drawing/2014/main" val="3540096431"/>
                    </a:ext>
                  </a:extLst>
                </a:gridCol>
                <a:gridCol w="1019175">
                  <a:extLst>
                    <a:ext uri="{9D8B030D-6E8A-4147-A177-3AD203B41FA5}">
                      <a16:colId xmlns:a16="http://schemas.microsoft.com/office/drawing/2014/main" val="3099134396"/>
                    </a:ext>
                  </a:extLst>
                </a:gridCol>
                <a:gridCol w="1019175">
                  <a:extLst>
                    <a:ext uri="{9D8B030D-6E8A-4147-A177-3AD203B41FA5}">
                      <a16:colId xmlns:a16="http://schemas.microsoft.com/office/drawing/2014/main" val="2752959871"/>
                    </a:ext>
                  </a:extLst>
                </a:gridCol>
                <a:gridCol w="1019175">
                  <a:extLst>
                    <a:ext uri="{9D8B030D-6E8A-4147-A177-3AD203B41FA5}">
                      <a16:colId xmlns:a16="http://schemas.microsoft.com/office/drawing/2014/main" val="1122512172"/>
                    </a:ext>
                  </a:extLst>
                </a:gridCol>
                <a:gridCol w="1019175">
                  <a:extLst>
                    <a:ext uri="{9D8B030D-6E8A-4147-A177-3AD203B41FA5}">
                      <a16:colId xmlns:a16="http://schemas.microsoft.com/office/drawing/2014/main" val="4232099748"/>
                    </a:ext>
                  </a:extLst>
                </a:gridCol>
                <a:gridCol w="1019175">
                  <a:extLst>
                    <a:ext uri="{9D8B030D-6E8A-4147-A177-3AD203B41FA5}">
                      <a16:colId xmlns:a16="http://schemas.microsoft.com/office/drawing/2014/main" val="1610521613"/>
                    </a:ext>
                  </a:extLst>
                </a:gridCol>
                <a:gridCol w="1019175">
                  <a:extLst>
                    <a:ext uri="{9D8B030D-6E8A-4147-A177-3AD203B41FA5}">
                      <a16:colId xmlns:a16="http://schemas.microsoft.com/office/drawing/2014/main" val="1203895981"/>
                    </a:ext>
                  </a:extLst>
                </a:gridCol>
                <a:gridCol w="1019175">
                  <a:extLst>
                    <a:ext uri="{9D8B030D-6E8A-4147-A177-3AD203B41FA5}">
                      <a16:colId xmlns:a16="http://schemas.microsoft.com/office/drawing/2014/main" val="1265858731"/>
                    </a:ext>
                  </a:extLst>
                </a:gridCol>
              </a:tblGrid>
              <a:tr h="462853">
                <a:tc>
                  <a:txBody>
                    <a:bodyPr/>
                    <a:lstStyle/>
                    <a:p>
                      <a:pPr algn="ctr"/>
                      <a:r>
                        <a:rPr lang="en-US" b="1" dirty="0"/>
                        <a:t>a</a:t>
                      </a:r>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tc>
                  <a:txBody>
                    <a:bodyPr/>
                    <a:lstStyle/>
                    <a:p>
                      <a:pPr algn="ctr"/>
                      <a:r>
                        <a:rPr lang="en-US" dirty="0"/>
                        <a:t>SUM</a:t>
                      </a:r>
                    </a:p>
                  </a:txBody>
                  <a:tcPr anchor="ctr"/>
                </a:tc>
                <a:extLst>
                  <a:ext uri="{0D108BD9-81ED-4DB2-BD59-A6C34878D82A}">
                    <a16:rowId xmlns:a16="http://schemas.microsoft.com/office/drawing/2014/main" val="4071526877"/>
                  </a:ext>
                </a:extLst>
              </a:tr>
              <a:tr h="462853">
                <a:tc>
                  <a:txBody>
                    <a:bodyPr/>
                    <a:lstStyle/>
                    <a:p>
                      <a:pPr algn="ctr"/>
                      <a:r>
                        <a:rPr lang="en-US" dirty="0">
                          <a:solidFill>
                            <a:srgbClr val="0070C0"/>
                          </a:solidFill>
                        </a:rPr>
                        <a:t>p(a)</a:t>
                      </a:r>
                    </a:p>
                  </a:txBody>
                  <a:tcPr anchor="ctr"/>
                </a:tc>
                <a:tc>
                  <a:txBody>
                    <a:bodyPr/>
                    <a:lstStyle/>
                    <a:p>
                      <a:pPr algn="ctr"/>
                      <a:r>
                        <a:rPr lang="en-US" dirty="0"/>
                        <a:t>1/36</a:t>
                      </a:r>
                    </a:p>
                  </a:txBody>
                  <a:tcPr anchor="ctr"/>
                </a:tc>
                <a:tc>
                  <a:txBody>
                    <a:bodyPr/>
                    <a:lstStyle/>
                    <a:p>
                      <a:pPr algn="ctr"/>
                      <a:r>
                        <a:rPr lang="en-US" dirty="0"/>
                        <a:t>3/36</a:t>
                      </a:r>
                    </a:p>
                  </a:txBody>
                  <a:tcPr anchor="ctr"/>
                </a:tc>
                <a:tc>
                  <a:txBody>
                    <a:bodyPr/>
                    <a:lstStyle/>
                    <a:p>
                      <a:pPr algn="ctr"/>
                      <a:r>
                        <a:rPr lang="en-US" dirty="0"/>
                        <a:t>5/36</a:t>
                      </a:r>
                    </a:p>
                  </a:txBody>
                  <a:tcPr anchor="ctr"/>
                </a:tc>
                <a:tc>
                  <a:txBody>
                    <a:bodyPr/>
                    <a:lstStyle/>
                    <a:p>
                      <a:pPr algn="ctr"/>
                      <a:r>
                        <a:rPr lang="en-US" dirty="0"/>
                        <a:t>7/36</a:t>
                      </a:r>
                    </a:p>
                  </a:txBody>
                  <a:tcPr anchor="ctr"/>
                </a:tc>
                <a:tc>
                  <a:txBody>
                    <a:bodyPr/>
                    <a:lstStyle/>
                    <a:p>
                      <a:pPr algn="ctr"/>
                      <a:r>
                        <a:rPr lang="en-US" dirty="0"/>
                        <a:t>9/36</a:t>
                      </a:r>
                    </a:p>
                  </a:txBody>
                  <a:tcPr anchor="ctr"/>
                </a:tc>
                <a:tc>
                  <a:txBody>
                    <a:bodyPr/>
                    <a:lstStyle/>
                    <a:p>
                      <a:pPr algn="ctr"/>
                      <a:r>
                        <a:rPr lang="en-US" dirty="0"/>
                        <a:t>11/36</a:t>
                      </a:r>
                    </a:p>
                  </a:txBody>
                  <a:tcPr anchor="ctr"/>
                </a:tc>
                <a:tc>
                  <a:txBody>
                    <a:bodyPr/>
                    <a:lstStyle/>
                    <a:p>
                      <a:pPr algn="ctr"/>
                      <a:r>
                        <a:rPr lang="en-US" dirty="0">
                          <a:solidFill>
                            <a:srgbClr val="0070C0"/>
                          </a:solidFill>
                        </a:rPr>
                        <a:t>1</a:t>
                      </a:r>
                    </a:p>
                  </a:txBody>
                  <a:tcPr anchor="ctr"/>
                </a:tc>
                <a:extLst>
                  <a:ext uri="{0D108BD9-81ED-4DB2-BD59-A6C34878D82A}">
                    <a16:rowId xmlns:a16="http://schemas.microsoft.com/office/drawing/2014/main" val="2973193458"/>
                  </a:ext>
                </a:extLst>
              </a:tr>
              <a:tr h="462853">
                <a:tc>
                  <a:txBody>
                    <a:bodyPr/>
                    <a:lstStyle/>
                    <a:p>
                      <a:pPr algn="ctr"/>
                      <a:r>
                        <a:rPr lang="en-US" dirty="0">
                          <a:solidFill>
                            <a:srgbClr val="0070C0"/>
                          </a:solidFill>
                        </a:rPr>
                        <a:t>a*p(a)</a:t>
                      </a:r>
                    </a:p>
                  </a:txBody>
                  <a:tcPr anchor="ctr"/>
                </a:tc>
                <a:tc>
                  <a:txBody>
                    <a:bodyPr/>
                    <a:lstStyle/>
                    <a:p>
                      <a:pPr algn="ctr"/>
                      <a:r>
                        <a:rPr lang="en-US" dirty="0"/>
                        <a:t>1/36</a:t>
                      </a:r>
                    </a:p>
                  </a:txBody>
                  <a:tcPr anchor="ctr"/>
                </a:tc>
                <a:tc>
                  <a:txBody>
                    <a:bodyPr/>
                    <a:lstStyle/>
                    <a:p>
                      <a:pPr algn="ctr"/>
                      <a:r>
                        <a:rPr lang="en-US" dirty="0"/>
                        <a:t>6/36</a:t>
                      </a:r>
                    </a:p>
                  </a:txBody>
                  <a:tcPr anchor="ctr"/>
                </a:tc>
                <a:tc>
                  <a:txBody>
                    <a:bodyPr/>
                    <a:lstStyle/>
                    <a:p>
                      <a:pPr algn="ctr"/>
                      <a:r>
                        <a:rPr lang="en-US" dirty="0"/>
                        <a:t>15/36</a:t>
                      </a:r>
                    </a:p>
                  </a:txBody>
                  <a:tcPr anchor="ctr"/>
                </a:tc>
                <a:tc>
                  <a:txBody>
                    <a:bodyPr/>
                    <a:lstStyle/>
                    <a:p>
                      <a:pPr algn="ctr"/>
                      <a:r>
                        <a:rPr lang="en-US" dirty="0"/>
                        <a:t>28/36</a:t>
                      </a:r>
                    </a:p>
                  </a:txBody>
                  <a:tcPr anchor="ctr"/>
                </a:tc>
                <a:tc>
                  <a:txBody>
                    <a:bodyPr/>
                    <a:lstStyle/>
                    <a:p>
                      <a:pPr algn="ctr"/>
                      <a:r>
                        <a:rPr lang="en-US" dirty="0"/>
                        <a:t>45/36</a:t>
                      </a:r>
                    </a:p>
                  </a:txBody>
                  <a:tcPr anchor="ctr"/>
                </a:tc>
                <a:tc>
                  <a:txBody>
                    <a:bodyPr/>
                    <a:lstStyle/>
                    <a:p>
                      <a:pPr algn="ctr"/>
                      <a:r>
                        <a:rPr lang="en-US" dirty="0"/>
                        <a:t>66/36</a:t>
                      </a:r>
                    </a:p>
                  </a:txBody>
                  <a:tcPr anchor="ctr"/>
                </a:tc>
                <a:tc>
                  <a:txBody>
                    <a:bodyPr/>
                    <a:lstStyle/>
                    <a:p>
                      <a:pPr algn="ctr"/>
                      <a:r>
                        <a:rPr lang="en-US" dirty="0">
                          <a:solidFill>
                            <a:srgbClr val="0070C0"/>
                          </a:solidFill>
                        </a:rPr>
                        <a:t>161/36</a:t>
                      </a:r>
                    </a:p>
                  </a:txBody>
                  <a:tcPr anchor="ctr"/>
                </a:tc>
                <a:extLst>
                  <a:ext uri="{0D108BD9-81ED-4DB2-BD59-A6C34878D82A}">
                    <a16:rowId xmlns:a16="http://schemas.microsoft.com/office/drawing/2014/main" val="3622636210"/>
                  </a:ext>
                </a:extLst>
              </a:tr>
              <a:tr h="462853">
                <a:tc>
                  <a:txBody>
                    <a:bodyPr/>
                    <a:lstStyle/>
                    <a:p>
                      <a:pPr algn="ctr"/>
                      <a:r>
                        <a:rPr lang="en-US" dirty="0">
                          <a:solidFill>
                            <a:srgbClr val="0070C0"/>
                          </a:solidFill>
                        </a:rPr>
                        <a:t>a</a:t>
                      </a:r>
                      <a:r>
                        <a:rPr lang="en-US" baseline="30000" dirty="0">
                          <a:solidFill>
                            <a:srgbClr val="0070C0"/>
                          </a:solidFill>
                        </a:rPr>
                        <a:t>2</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4</a:t>
                      </a:r>
                    </a:p>
                  </a:txBody>
                  <a:tcPr anchor="ctr"/>
                </a:tc>
                <a:tc>
                  <a:txBody>
                    <a:bodyPr/>
                    <a:lstStyle/>
                    <a:p>
                      <a:pPr algn="ctr"/>
                      <a:r>
                        <a:rPr lang="en-US" dirty="0">
                          <a:solidFill>
                            <a:schemeClr val="tx1"/>
                          </a:solidFill>
                        </a:rPr>
                        <a:t>9</a:t>
                      </a:r>
                    </a:p>
                  </a:txBody>
                  <a:tcPr anchor="ctr"/>
                </a:tc>
                <a:tc>
                  <a:txBody>
                    <a:bodyPr/>
                    <a:lstStyle/>
                    <a:p>
                      <a:pPr algn="ctr"/>
                      <a:r>
                        <a:rPr lang="en-US" dirty="0">
                          <a:solidFill>
                            <a:schemeClr val="tx1"/>
                          </a:solidFill>
                        </a:rPr>
                        <a:t>16</a:t>
                      </a:r>
                    </a:p>
                  </a:txBody>
                  <a:tcPr anchor="ctr"/>
                </a:tc>
                <a:tc>
                  <a:txBody>
                    <a:bodyPr/>
                    <a:lstStyle/>
                    <a:p>
                      <a:pPr algn="ctr"/>
                      <a:r>
                        <a:rPr lang="en-US" dirty="0">
                          <a:solidFill>
                            <a:schemeClr val="tx1"/>
                          </a:solidFill>
                        </a:rPr>
                        <a:t>25</a:t>
                      </a:r>
                    </a:p>
                  </a:txBody>
                  <a:tcPr anchor="ctr"/>
                </a:tc>
                <a:tc>
                  <a:txBody>
                    <a:bodyPr/>
                    <a:lstStyle/>
                    <a:p>
                      <a:pPr algn="ctr"/>
                      <a:r>
                        <a:rPr lang="en-US" dirty="0">
                          <a:solidFill>
                            <a:schemeClr val="tx1"/>
                          </a:solidFill>
                        </a:rPr>
                        <a:t>36</a:t>
                      </a:r>
                    </a:p>
                  </a:txBody>
                  <a:tcPr anchor="ctr"/>
                </a:tc>
                <a:tc>
                  <a:txBody>
                    <a:bodyPr/>
                    <a:lstStyle/>
                    <a:p>
                      <a:pPr algn="ctr"/>
                      <a:r>
                        <a:rPr lang="en-US" dirty="0">
                          <a:solidFill>
                            <a:srgbClr val="0070C0"/>
                          </a:solidFill>
                        </a:rPr>
                        <a:t>-</a:t>
                      </a:r>
                    </a:p>
                  </a:txBody>
                  <a:tcPr anchor="ctr"/>
                </a:tc>
                <a:extLst>
                  <a:ext uri="{0D108BD9-81ED-4DB2-BD59-A6C34878D82A}">
                    <a16:rowId xmlns:a16="http://schemas.microsoft.com/office/drawing/2014/main" val="742612318"/>
                  </a:ext>
                </a:extLst>
              </a:tr>
              <a:tr h="462853">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dirty="0">
                          <a:solidFill>
                            <a:srgbClr val="0070C0"/>
                          </a:solidFill>
                        </a:rPr>
                        <a:t>a</a:t>
                      </a:r>
                      <a:r>
                        <a:rPr lang="en-US" baseline="30000" dirty="0">
                          <a:solidFill>
                            <a:srgbClr val="0070C0"/>
                          </a:solidFill>
                        </a:rPr>
                        <a:t>2</a:t>
                      </a:r>
                      <a:r>
                        <a:rPr lang="en-US" dirty="0">
                          <a:solidFill>
                            <a:srgbClr val="0070C0"/>
                          </a:solidFill>
                        </a:rPr>
                        <a:t>*p(a)</a:t>
                      </a:r>
                    </a:p>
                  </a:txBody>
                  <a:tcPr anchor="ctr"/>
                </a:tc>
                <a:tc>
                  <a:txBody>
                    <a:bodyPr/>
                    <a:lstStyle/>
                    <a:p>
                      <a:pPr algn="ctr"/>
                      <a:r>
                        <a:rPr lang="en-US" dirty="0"/>
                        <a:t>1/36</a:t>
                      </a:r>
                    </a:p>
                  </a:txBody>
                  <a:tcPr anchor="ctr"/>
                </a:tc>
                <a:tc>
                  <a:txBody>
                    <a:bodyPr/>
                    <a:lstStyle/>
                    <a:p>
                      <a:pPr algn="ctr"/>
                      <a:r>
                        <a:rPr lang="en-US" dirty="0"/>
                        <a:t>12/36</a:t>
                      </a:r>
                    </a:p>
                  </a:txBody>
                  <a:tcPr anchor="ctr"/>
                </a:tc>
                <a:tc>
                  <a:txBody>
                    <a:bodyPr/>
                    <a:lstStyle/>
                    <a:p>
                      <a:pPr algn="ctr"/>
                      <a:r>
                        <a:rPr lang="en-US" dirty="0"/>
                        <a:t>45/36</a:t>
                      </a:r>
                    </a:p>
                  </a:txBody>
                  <a:tcPr anchor="ctr"/>
                </a:tc>
                <a:tc>
                  <a:txBody>
                    <a:bodyPr/>
                    <a:lstStyle/>
                    <a:p>
                      <a:pPr algn="ctr"/>
                      <a:r>
                        <a:rPr lang="en-US" dirty="0"/>
                        <a:t>112/36</a:t>
                      </a:r>
                    </a:p>
                  </a:txBody>
                  <a:tcPr anchor="ctr"/>
                </a:tc>
                <a:tc>
                  <a:txBody>
                    <a:bodyPr/>
                    <a:lstStyle/>
                    <a:p>
                      <a:pPr algn="ctr"/>
                      <a:r>
                        <a:rPr lang="en-US" dirty="0"/>
                        <a:t>225/36</a:t>
                      </a:r>
                    </a:p>
                  </a:txBody>
                  <a:tcPr anchor="ctr"/>
                </a:tc>
                <a:tc>
                  <a:txBody>
                    <a:bodyPr/>
                    <a:lstStyle/>
                    <a:p>
                      <a:pPr algn="ctr"/>
                      <a:r>
                        <a:rPr lang="en-US" dirty="0"/>
                        <a:t>396/36</a:t>
                      </a:r>
                    </a:p>
                  </a:txBody>
                  <a:tcPr anchor="ctr"/>
                </a:tc>
                <a:tc>
                  <a:txBody>
                    <a:bodyPr/>
                    <a:lstStyle/>
                    <a:p>
                      <a:pPr algn="ctr"/>
                      <a:r>
                        <a:rPr lang="en-US" dirty="0">
                          <a:solidFill>
                            <a:srgbClr val="0070C0"/>
                          </a:solidFill>
                        </a:rPr>
                        <a:t>791/36</a:t>
                      </a:r>
                    </a:p>
                  </a:txBody>
                  <a:tcPr anchor="ctr"/>
                </a:tc>
                <a:extLst>
                  <a:ext uri="{0D108BD9-81ED-4DB2-BD59-A6C34878D82A}">
                    <a16:rowId xmlns:a16="http://schemas.microsoft.com/office/drawing/2014/main" val="2848021724"/>
                  </a:ext>
                </a:extLst>
              </a:tr>
            </a:tbl>
          </a:graphicData>
        </a:graphic>
      </p:graphicFrame>
      <p:sp>
        <p:nvSpPr>
          <p:cNvPr id="9" name="Content Placeholder 2">
            <a:extLst>
              <a:ext uri="{FF2B5EF4-FFF2-40B4-BE49-F238E27FC236}">
                <a16:creationId xmlns:a16="http://schemas.microsoft.com/office/drawing/2014/main" id="{0779F204-B146-4342-83AF-546ED5EB0AC9}"/>
              </a:ext>
            </a:extLst>
          </p:cNvPr>
          <p:cNvSpPr txBox="1">
            <a:spLocks/>
          </p:cNvSpPr>
          <p:nvPr/>
        </p:nvSpPr>
        <p:spPr>
          <a:xfrm>
            <a:off x="889000" y="5460476"/>
            <a:ext cx="7315200" cy="1552266"/>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None/>
            </a:pPr>
            <a:r>
              <a:rPr lang="en-US" sz="2800" dirty="0"/>
              <a:t>E[X] = 161/36 ≈ 4.47, E[X</a:t>
            </a:r>
            <a:r>
              <a:rPr lang="en-US" sz="2800" baseline="30000" dirty="0"/>
              <a:t>2</a:t>
            </a:r>
            <a:r>
              <a:rPr lang="en-US" sz="2800" dirty="0"/>
              <a:t>] = 791/36</a:t>
            </a:r>
          </a:p>
          <a:p>
            <a:pPr marL="38100" indent="0" fontAlgn="auto">
              <a:spcAft>
                <a:spcPts val="0"/>
              </a:spcAft>
              <a:buNone/>
            </a:pPr>
            <a:r>
              <a:rPr lang="en-US" sz="2800" dirty="0"/>
              <a:t>Var(X) = 791/36 – (161/36)</a:t>
            </a:r>
            <a:r>
              <a:rPr lang="en-US" sz="2800" baseline="30000" dirty="0"/>
              <a:t>2</a:t>
            </a:r>
            <a:r>
              <a:rPr lang="en-US" sz="2800" dirty="0"/>
              <a:t> = 2555/1296 ≈ 1.97</a:t>
            </a:r>
          </a:p>
          <a:p>
            <a:pPr marL="38100" indent="0" fontAlgn="auto">
              <a:spcAft>
                <a:spcPts val="0"/>
              </a:spcAft>
              <a:buNone/>
            </a:pPr>
            <a:r>
              <a:rPr lang="en-US" sz="2800" dirty="0"/>
              <a:t>Std(X) ≈ 1.40 </a:t>
            </a:r>
          </a:p>
          <a:p>
            <a:pPr marL="609600" indent="-571500" fontAlgn="auto">
              <a:spcAft>
                <a:spcPts val="0"/>
              </a:spcAft>
            </a:pPr>
            <a:endParaRPr lang="en-US" sz="3600" dirty="0"/>
          </a:p>
          <a:p>
            <a:pPr marL="609600" indent="-571500" fontAlgn="auto">
              <a:spcAft>
                <a:spcPts val="0"/>
              </a:spcAft>
            </a:pPr>
            <a:endParaRPr lang="en-US" sz="3600" dirty="0"/>
          </a:p>
        </p:txBody>
      </p:sp>
    </p:spTree>
    <p:extLst>
      <p:ext uri="{BB962C8B-B14F-4D97-AF65-F5344CB8AC3E}">
        <p14:creationId xmlns:p14="http://schemas.microsoft.com/office/powerpoint/2010/main" val="26015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and correlation</a:t>
            </a:r>
          </a:p>
        </p:txBody>
      </p:sp>
      <p:sp>
        <p:nvSpPr>
          <p:cNvPr id="3" name="Content Placeholder 2"/>
          <p:cNvSpPr>
            <a:spLocks noGrp="1"/>
          </p:cNvSpPr>
          <p:nvPr>
            <p:ph idx="1"/>
          </p:nvPr>
        </p:nvSpPr>
        <p:spPr>
          <a:xfrm>
            <a:off x="563562" y="2214882"/>
            <a:ext cx="8961438" cy="4566918"/>
          </a:xfrm>
        </p:spPr>
        <p:txBody>
          <a:bodyPr>
            <a:noAutofit/>
          </a:bodyPr>
          <a:lstStyle/>
          <a:p>
            <a:pPr marL="38100" indent="0">
              <a:buNone/>
            </a:pPr>
            <a:r>
              <a:rPr lang="en-US" sz="3600" dirty="0"/>
              <a:t>The covariance of X and Y</a:t>
            </a:r>
          </a:p>
          <a:p>
            <a:pPr marL="38100" indent="0">
              <a:buNone/>
            </a:pPr>
            <a:r>
              <a:rPr lang="en-US" sz="3600" dirty="0"/>
              <a:t>	</a:t>
            </a:r>
            <a:r>
              <a:rPr lang="en-US" sz="3600" dirty="0" err="1"/>
              <a:t>Cov</a:t>
            </a:r>
            <a:r>
              <a:rPr lang="en-US" sz="3600" dirty="0"/>
              <a:t>(X, Y) = E[(X − E[X])(Y − E[Y])]</a:t>
            </a:r>
          </a:p>
          <a:p>
            <a:pPr marL="38100" indent="0">
              <a:buNone/>
            </a:pPr>
            <a:r>
              <a:rPr lang="en-US" sz="3600" dirty="0"/>
              <a:t> 		       = E[XY] − E[X]E[Y]</a:t>
            </a:r>
          </a:p>
          <a:p>
            <a:pPr marL="38100" indent="0">
              <a:buNone/>
            </a:pPr>
            <a:r>
              <a:rPr lang="en-US" sz="3600" dirty="0"/>
              <a:t>In particular, </a:t>
            </a:r>
            <a:r>
              <a:rPr lang="en-US" sz="3600" dirty="0" err="1"/>
              <a:t>Cov</a:t>
            </a:r>
            <a:r>
              <a:rPr lang="en-US" sz="3600" dirty="0"/>
              <a:t>(X, X) = </a:t>
            </a:r>
            <a:r>
              <a:rPr lang="en-US" sz="3600" dirty="0" err="1"/>
              <a:t>Var</a:t>
            </a:r>
            <a:r>
              <a:rPr lang="en-US" sz="3600" dirty="0"/>
              <a:t>(X)</a:t>
            </a:r>
          </a:p>
          <a:p>
            <a:pPr marL="38100" indent="0">
              <a:buNone/>
            </a:pPr>
            <a:r>
              <a:rPr lang="en-US" sz="3600" dirty="0" err="1"/>
              <a:t>Cov</a:t>
            </a:r>
            <a:r>
              <a:rPr lang="en-US" sz="3600" dirty="0"/>
              <a:t>(X, Y) &gt; 0 : X and Y are </a:t>
            </a:r>
            <a:r>
              <a:rPr lang="en-US" sz="3600" i="1" dirty="0"/>
              <a:t>positively correlated </a:t>
            </a:r>
          </a:p>
          <a:p>
            <a:pPr marL="38100" indent="0">
              <a:buNone/>
            </a:pPr>
            <a:r>
              <a:rPr lang="en-US" sz="3600" dirty="0" err="1"/>
              <a:t>Cov</a:t>
            </a:r>
            <a:r>
              <a:rPr lang="en-US" sz="3600" dirty="0"/>
              <a:t>(X, Y) = 0 : X and Y are </a:t>
            </a:r>
            <a:r>
              <a:rPr lang="en-US" sz="3600" i="1" dirty="0"/>
              <a:t>uncorrelated</a:t>
            </a:r>
            <a:r>
              <a:rPr lang="en-US" sz="3600" dirty="0"/>
              <a:t> </a:t>
            </a:r>
          </a:p>
          <a:p>
            <a:pPr marL="38100" indent="0">
              <a:buNone/>
            </a:pPr>
            <a:r>
              <a:rPr lang="en-US" sz="3600" dirty="0" err="1"/>
              <a:t>Cov</a:t>
            </a:r>
            <a:r>
              <a:rPr lang="en-US" sz="3600" dirty="0"/>
              <a:t>(X, Y) &lt; 0 : X and Y are </a:t>
            </a:r>
            <a:r>
              <a:rPr lang="en-US" sz="3600" i="1" dirty="0"/>
              <a:t>negatively correlated </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34</a:t>
            </a:fld>
            <a:endParaRPr lang="en-US" altLang="en-US" dirty="0"/>
          </a:p>
        </p:txBody>
      </p:sp>
    </p:spTree>
    <p:extLst>
      <p:ext uri="{BB962C8B-B14F-4D97-AF65-F5344CB8AC3E}">
        <p14:creationId xmlns:p14="http://schemas.microsoft.com/office/powerpoint/2010/main" val="559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and correlation (2)</a:t>
            </a:r>
          </a:p>
        </p:txBody>
      </p:sp>
      <p:sp>
        <p:nvSpPr>
          <p:cNvPr id="3" name="Content Placeholder 2"/>
          <p:cNvSpPr>
            <a:spLocks noGrp="1"/>
          </p:cNvSpPr>
          <p:nvPr>
            <p:ph idx="1"/>
          </p:nvPr>
        </p:nvSpPr>
        <p:spPr>
          <a:xfrm>
            <a:off x="563562" y="2214882"/>
            <a:ext cx="8961438" cy="4566918"/>
          </a:xfrm>
        </p:spPr>
        <p:txBody>
          <a:bodyPr>
            <a:noAutofit/>
          </a:bodyPr>
          <a:lstStyle/>
          <a:p>
            <a:pPr marL="38100" indent="0">
              <a:buNone/>
            </a:pPr>
            <a:r>
              <a:rPr lang="en-US" sz="3600" dirty="0"/>
              <a:t>The intuitive meaning of correlation:</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35</a:t>
            </a:fld>
            <a:endParaRPr lang="en-US" altLang="en-US" dirty="0"/>
          </a:p>
        </p:txBody>
      </p:sp>
      <p:pic>
        <p:nvPicPr>
          <p:cNvPr id="5" name="Picture 4"/>
          <p:cNvPicPr>
            <a:picLocks noChangeAspect="1"/>
          </p:cNvPicPr>
          <p:nvPr/>
        </p:nvPicPr>
        <p:blipFill>
          <a:blip r:embed="rId3"/>
          <a:stretch>
            <a:fillRect/>
          </a:stretch>
        </p:blipFill>
        <p:spPr>
          <a:xfrm>
            <a:off x="563562" y="2891681"/>
            <a:ext cx="8994302" cy="3768413"/>
          </a:xfrm>
          <a:prstGeom prst="rect">
            <a:avLst/>
          </a:prstGeom>
        </p:spPr>
      </p:pic>
    </p:spTree>
    <p:extLst>
      <p:ext uri="{BB962C8B-B14F-4D97-AF65-F5344CB8AC3E}">
        <p14:creationId xmlns:p14="http://schemas.microsoft.com/office/powerpoint/2010/main" val="3121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(continued)</a:t>
            </a:r>
          </a:p>
        </p:txBody>
      </p:sp>
      <p:sp>
        <p:nvSpPr>
          <p:cNvPr id="3" name="Content Placeholder 2"/>
          <p:cNvSpPr>
            <a:spLocks noGrp="1"/>
          </p:cNvSpPr>
          <p:nvPr>
            <p:ph idx="1"/>
          </p:nvPr>
        </p:nvSpPr>
        <p:spPr>
          <a:xfrm>
            <a:off x="563562" y="2214882"/>
            <a:ext cx="8961438" cy="985518"/>
          </a:xfrm>
        </p:spPr>
        <p:txBody>
          <a:bodyPr>
            <a:noAutofit/>
          </a:bodyPr>
          <a:lstStyle/>
          <a:p>
            <a:pPr marL="38100" indent="0">
              <a:buNone/>
            </a:pPr>
            <a:r>
              <a:rPr lang="en-US" sz="3600" dirty="0"/>
              <a:t>For the previous example given in the following table, what is </a:t>
            </a:r>
            <a:r>
              <a:rPr lang="en-US" sz="3600" dirty="0" err="1"/>
              <a:t>Cov</a:t>
            </a:r>
            <a:r>
              <a:rPr lang="en-US" sz="3600" dirty="0"/>
              <a:t>(X,Y)? </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36</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484130273"/>
              </p:ext>
            </p:extLst>
          </p:nvPr>
        </p:nvGraphicFramePr>
        <p:xfrm>
          <a:off x="736600" y="3399907"/>
          <a:ext cx="4191000" cy="1981696"/>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495424">
                <a:tc>
                  <a:txBody>
                    <a:bodyPr/>
                    <a:lstStyle/>
                    <a:p>
                      <a:pPr algn="ctr"/>
                      <a:r>
                        <a:rPr lang="en-US" sz="2400" b="1" dirty="0">
                          <a:solidFill>
                            <a:srgbClr val="7030A0"/>
                          </a:solidFill>
                        </a:rPr>
                        <a:t>p</a:t>
                      </a:r>
                      <a:r>
                        <a:rPr lang="en-US" sz="2400" b="1" baseline="-25000" dirty="0">
                          <a:solidFill>
                            <a:srgbClr val="7030A0"/>
                          </a:solidFill>
                        </a:rPr>
                        <a:t>(X,Y)</a:t>
                      </a:r>
                      <a:endParaRPr lang="en-US" sz="2400" b="1" dirty="0">
                        <a:solidFill>
                          <a:srgbClr val="7030A0"/>
                        </a:solidFill>
                      </a:endParaRPr>
                    </a:p>
                  </a:txBody>
                  <a:tcPr/>
                </a:tc>
                <a:tc>
                  <a:txBody>
                    <a:bodyPr/>
                    <a:lstStyle/>
                    <a:p>
                      <a:pPr algn="ctr"/>
                      <a:r>
                        <a:rPr lang="en-US" sz="2400" b="1" dirty="0">
                          <a:solidFill>
                            <a:srgbClr val="7030A0"/>
                          </a:solidFill>
                        </a:rPr>
                        <a:t>-1</a:t>
                      </a:r>
                    </a:p>
                  </a:txBody>
                  <a:tcPr/>
                </a:tc>
                <a:tc>
                  <a:txBody>
                    <a:bodyPr/>
                    <a:lstStyle/>
                    <a:p>
                      <a:pPr algn="ctr"/>
                      <a:r>
                        <a:rPr lang="en-US" sz="2400" b="1" dirty="0">
                          <a:solidFill>
                            <a:srgbClr val="7030A0"/>
                          </a:solidFill>
                        </a:rPr>
                        <a:t>0</a:t>
                      </a:r>
                    </a:p>
                  </a:txBody>
                  <a:tcPr/>
                </a:tc>
                <a:tc>
                  <a:txBody>
                    <a:bodyPr/>
                    <a:lstStyle/>
                    <a:p>
                      <a:pPr algn="ctr"/>
                      <a:r>
                        <a:rPr lang="en-US" sz="2400" b="1" dirty="0">
                          <a:solidFill>
                            <a:srgbClr val="7030A0"/>
                          </a:solidFill>
                        </a:rPr>
                        <a:t>1</a:t>
                      </a:r>
                    </a:p>
                  </a:txBody>
                  <a:tcPr/>
                </a:tc>
                <a:tc>
                  <a:txBody>
                    <a:bodyPr/>
                    <a:lstStyle/>
                    <a:p>
                      <a:pPr algn="ctr"/>
                      <a:r>
                        <a:rPr lang="en-US" sz="2400" b="1" dirty="0" err="1">
                          <a:solidFill>
                            <a:srgbClr val="FF0000"/>
                          </a:solidFill>
                        </a:rPr>
                        <a:t>p</a:t>
                      </a:r>
                      <a:r>
                        <a:rPr lang="en-US" sz="2400" b="1" baseline="-25000" dirty="0" err="1">
                          <a:solidFill>
                            <a:srgbClr val="FF0000"/>
                          </a:solidFill>
                        </a:rPr>
                        <a:t>Y</a:t>
                      </a:r>
                      <a:endParaRPr lang="en-US" sz="2400" b="1" dirty="0">
                        <a:solidFill>
                          <a:srgbClr val="FF0000"/>
                        </a:solidFill>
                      </a:endParaRPr>
                    </a:p>
                  </a:txBody>
                  <a:tcPr/>
                </a:tc>
                <a:extLst>
                  <a:ext uri="{0D108BD9-81ED-4DB2-BD59-A6C34878D82A}">
                    <a16:rowId xmlns:a16="http://schemas.microsoft.com/office/drawing/2014/main" val="10000"/>
                  </a:ext>
                </a:extLst>
              </a:tr>
              <a:tr h="495424">
                <a:tc>
                  <a:txBody>
                    <a:bodyPr/>
                    <a:lstStyle/>
                    <a:p>
                      <a:pPr algn="ctr"/>
                      <a:r>
                        <a:rPr lang="en-US" sz="2400" b="1" dirty="0">
                          <a:solidFill>
                            <a:srgbClr val="7030A0"/>
                          </a:solidFill>
                        </a:rPr>
                        <a:t>0</a:t>
                      </a:r>
                    </a:p>
                  </a:txBody>
                  <a:tcPr/>
                </a:tc>
                <a:tc>
                  <a:txBody>
                    <a:bodyPr/>
                    <a:lstStyle/>
                    <a:p>
                      <a:pPr algn="ctr"/>
                      <a:r>
                        <a:rPr lang="en-US" sz="2400" dirty="0">
                          <a:solidFill>
                            <a:srgbClr val="7030A0"/>
                          </a:solidFill>
                        </a:rPr>
                        <a:t>1/4</a:t>
                      </a:r>
                    </a:p>
                  </a:txBody>
                  <a:tcPr/>
                </a:tc>
                <a:tc>
                  <a:txBody>
                    <a:bodyPr/>
                    <a:lstStyle/>
                    <a:p>
                      <a:pPr algn="ctr"/>
                      <a:r>
                        <a:rPr lang="en-US" sz="2400" dirty="0">
                          <a:solidFill>
                            <a:srgbClr val="7030A0"/>
                          </a:solidFill>
                        </a:rPr>
                        <a:t>0</a:t>
                      </a:r>
                    </a:p>
                  </a:txBody>
                  <a:tcPr/>
                </a:tc>
                <a:tc>
                  <a:txBody>
                    <a:bodyPr/>
                    <a:lstStyle/>
                    <a:p>
                      <a:pPr algn="ctr"/>
                      <a:r>
                        <a:rPr lang="en-US" sz="2400" dirty="0">
                          <a:solidFill>
                            <a:srgbClr val="7030A0"/>
                          </a:solidFill>
                        </a:rPr>
                        <a:t>1/4</a:t>
                      </a:r>
                    </a:p>
                  </a:txBody>
                  <a:tcPr/>
                </a:tc>
                <a:tc>
                  <a:txBody>
                    <a:bodyPr/>
                    <a:lstStyle/>
                    <a:p>
                      <a:pPr algn="ctr"/>
                      <a:r>
                        <a:rPr lang="en-US" sz="2400" dirty="0">
                          <a:solidFill>
                            <a:srgbClr val="FF0000"/>
                          </a:solidFill>
                        </a:rPr>
                        <a:t>1/2</a:t>
                      </a:r>
                    </a:p>
                  </a:txBody>
                  <a:tcPr/>
                </a:tc>
                <a:extLst>
                  <a:ext uri="{0D108BD9-81ED-4DB2-BD59-A6C34878D82A}">
                    <a16:rowId xmlns:a16="http://schemas.microsoft.com/office/drawing/2014/main" val="10001"/>
                  </a:ext>
                </a:extLst>
              </a:tr>
              <a:tr h="495424">
                <a:tc>
                  <a:txBody>
                    <a:bodyPr/>
                    <a:lstStyle/>
                    <a:p>
                      <a:pPr algn="ctr"/>
                      <a:r>
                        <a:rPr lang="en-US" sz="2400" b="1" dirty="0">
                          <a:solidFill>
                            <a:srgbClr val="7030A0"/>
                          </a:solidFill>
                        </a:rPr>
                        <a:t>1</a:t>
                      </a:r>
                    </a:p>
                  </a:txBody>
                  <a:tcPr/>
                </a:tc>
                <a:tc>
                  <a:txBody>
                    <a:bodyPr/>
                    <a:lstStyle/>
                    <a:p>
                      <a:pPr algn="ctr"/>
                      <a:r>
                        <a:rPr lang="en-US" sz="2400" dirty="0">
                          <a:solidFill>
                            <a:srgbClr val="7030A0"/>
                          </a:solidFill>
                        </a:rPr>
                        <a:t>1/8</a:t>
                      </a:r>
                    </a:p>
                  </a:txBody>
                  <a:tcPr/>
                </a:tc>
                <a:tc>
                  <a:txBody>
                    <a:bodyPr/>
                    <a:lstStyle/>
                    <a:p>
                      <a:pPr algn="ctr"/>
                      <a:r>
                        <a:rPr lang="en-US" sz="2400" dirty="0">
                          <a:solidFill>
                            <a:srgbClr val="7030A0"/>
                          </a:solidFill>
                        </a:rPr>
                        <a:t>1/4</a:t>
                      </a:r>
                    </a:p>
                  </a:txBody>
                  <a:tcPr/>
                </a:tc>
                <a:tc>
                  <a:txBody>
                    <a:bodyPr/>
                    <a:lstStyle/>
                    <a:p>
                      <a:pPr algn="ctr"/>
                      <a:r>
                        <a:rPr lang="en-US" sz="2400" dirty="0">
                          <a:solidFill>
                            <a:srgbClr val="7030A0"/>
                          </a:solidFill>
                        </a:rPr>
                        <a:t>1/8</a:t>
                      </a:r>
                    </a:p>
                  </a:txBody>
                  <a:tcPr/>
                </a:tc>
                <a:tc>
                  <a:txBody>
                    <a:bodyPr/>
                    <a:lstStyle/>
                    <a:p>
                      <a:pPr algn="ctr"/>
                      <a:r>
                        <a:rPr lang="en-US" sz="2400" dirty="0">
                          <a:solidFill>
                            <a:srgbClr val="FF0000"/>
                          </a:solidFill>
                        </a:rPr>
                        <a:t>1/2</a:t>
                      </a:r>
                    </a:p>
                  </a:txBody>
                  <a:tcPr/>
                </a:tc>
                <a:extLst>
                  <a:ext uri="{0D108BD9-81ED-4DB2-BD59-A6C34878D82A}">
                    <a16:rowId xmlns:a16="http://schemas.microsoft.com/office/drawing/2014/main" val="10002"/>
                  </a:ext>
                </a:extLst>
              </a:tr>
              <a:tr h="495424">
                <a:tc>
                  <a:txBody>
                    <a:bodyPr/>
                    <a:lstStyle/>
                    <a:p>
                      <a:pPr algn="ctr"/>
                      <a:r>
                        <a:rPr lang="en-US" sz="2400" b="1" dirty="0" err="1">
                          <a:solidFill>
                            <a:srgbClr val="0070C0"/>
                          </a:solidFill>
                        </a:rPr>
                        <a:t>p</a:t>
                      </a:r>
                      <a:r>
                        <a:rPr lang="en-US" sz="2400" b="1" baseline="-25000" dirty="0" err="1">
                          <a:solidFill>
                            <a:srgbClr val="0070C0"/>
                          </a:solidFill>
                        </a:rPr>
                        <a:t>X</a:t>
                      </a:r>
                      <a:endParaRPr lang="en-US" sz="2400" b="1" dirty="0">
                        <a:solidFill>
                          <a:srgbClr val="0070C0"/>
                        </a:solidFill>
                      </a:endParaRPr>
                    </a:p>
                  </a:txBody>
                  <a:tcPr/>
                </a:tc>
                <a:tc>
                  <a:txBody>
                    <a:bodyPr/>
                    <a:lstStyle/>
                    <a:p>
                      <a:pPr algn="ctr"/>
                      <a:r>
                        <a:rPr lang="en-US" sz="2400" dirty="0">
                          <a:solidFill>
                            <a:srgbClr val="0070C0"/>
                          </a:solidFill>
                        </a:rPr>
                        <a:t>3/8</a:t>
                      </a:r>
                    </a:p>
                  </a:txBody>
                  <a:tcPr/>
                </a:tc>
                <a:tc>
                  <a:txBody>
                    <a:bodyPr/>
                    <a:lstStyle/>
                    <a:p>
                      <a:pPr algn="ctr"/>
                      <a:r>
                        <a:rPr lang="en-US" sz="2400" dirty="0">
                          <a:solidFill>
                            <a:srgbClr val="0070C0"/>
                          </a:solidFill>
                        </a:rPr>
                        <a:t>1/4</a:t>
                      </a:r>
                    </a:p>
                  </a:txBody>
                  <a:tcPr/>
                </a:tc>
                <a:tc>
                  <a:txBody>
                    <a:bodyPr/>
                    <a:lstStyle/>
                    <a:p>
                      <a:pPr algn="ctr"/>
                      <a:r>
                        <a:rPr lang="en-US" sz="2400" dirty="0">
                          <a:solidFill>
                            <a:srgbClr val="0070C0"/>
                          </a:solidFill>
                        </a:rPr>
                        <a:t>3/8</a:t>
                      </a:r>
                    </a:p>
                  </a:txBody>
                  <a:tcPr/>
                </a:tc>
                <a:tc>
                  <a:txBody>
                    <a:bodyPr/>
                    <a:lstStyle/>
                    <a:p>
                      <a:pPr algn="ctr"/>
                      <a:r>
                        <a:rPr lang="en-US" sz="2400" dirty="0"/>
                        <a:t>1</a:t>
                      </a:r>
                    </a:p>
                  </a:txBody>
                  <a:tcPr/>
                </a:tc>
                <a:extLst>
                  <a:ext uri="{0D108BD9-81ED-4DB2-BD59-A6C34878D82A}">
                    <a16:rowId xmlns:a16="http://schemas.microsoft.com/office/drawing/2014/main" val="10003"/>
                  </a:ext>
                </a:extLst>
              </a:tr>
            </a:tbl>
          </a:graphicData>
        </a:graphic>
      </p:graphicFrame>
      <p:sp>
        <p:nvSpPr>
          <p:cNvPr id="8" name="Content Placeholder 2"/>
          <p:cNvSpPr txBox="1">
            <a:spLocks/>
          </p:cNvSpPr>
          <p:nvPr/>
        </p:nvSpPr>
        <p:spPr>
          <a:xfrm>
            <a:off x="729938" y="5581110"/>
            <a:ext cx="8083862" cy="1595118"/>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None/>
            </a:pPr>
            <a:r>
              <a:rPr lang="en-US" sz="3600" dirty="0"/>
              <a:t>E[XY] = (-1)(0)(1/4)+(0)(0)(0)+(1)(0)(1/4)+     (-1)(1)(1/8)+(0)(1)(1/4)+(1)(1)(1/8) = 0</a:t>
            </a:r>
          </a:p>
          <a:p>
            <a:pPr marL="38100" indent="0" fontAlgn="auto">
              <a:spcAft>
                <a:spcPts val="0"/>
              </a:spcAft>
              <a:buNone/>
            </a:pPr>
            <a:r>
              <a:rPr lang="en-US" sz="3600" dirty="0" err="1"/>
              <a:t>Cov</a:t>
            </a:r>
            <a:r>
              <a:rPr lang="en-US" sz="3600" dirty="0"/>
              <a:t>(X,Y) = E[XY] − E[X]E[Y] = 0</a:t>
            </a:r>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p:txBody>
      </p:sp>
      <p:sp>
        <p:nvSpPr>
          <p:cNvPr id="9" name="Content Placeholder 2"/>
          <p:cNvSpPr txBox="1">
            <a:spLocks/>
          </p:cNvSpPr>
          <p:nvPr/>
        </p:nvSpPr>
        <p:spPr>
          <a:xfrm>
            <a:off x="5051361" y="3322597"/>
            <a:ext cx="4829240" cy="2059005"/>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Font typeface="Arial" pitchFamily="34" charset="0"/>
              <a:buNone/>
            </a:pPr>
            <a:r>
              <a:rPr lang="en-US" sz="3600" dirty="0"/>
              <a:t>E[X] = (-1)(3/8)+(0)(1/4) +(1)(3/8) = 0</a:t>
            </a:r>
          </a:p>
          <a:p>
            <a:pPr marL="38100" indent="0" fontAlgn="auto">
              <a:spcAft>
                <a:spcPts val="0"/>
              </a:spcAft>
              <a:buFont typeface="Arial" pitchFamily="34" charset="0"/>
              <a:buNone/>
            </a:pPr>
            <a:r>
              <a:rPr lang="en-US" sz="3600" dirty="0"/>
              <a:t>E[Y] = (0)(</a:t>
            </a:r>
            <a:r>
              <a:rPr lang="en-US" sz="3600"/>
              <a:t>1/2)+(</a:t>
            </a:r>
            <a:r>
              <a:rPr lang="en-US" sz="3600" dirty="0"/>
              <a:t>1)(1/2</a:t>
            </a:r>
            <a:r>
              <a:rPr lang="en-US" sz="3600"/>
              <a:t>)  = </a:t>
            </a:r>
            <a:r>
              <a:rPr lang="en-US" sz="3600" dirty="0"/>
              <a:t>1/2</a:t>
            </a:r>
          </a:p>
        </p:txBody>
      </p:sp>
    </p:spTree>
    <p:extLst>
      <p:ext uri="{BB962C8B-B14F-4D97-AF65-F5344CB8AC3E}">
        <p14:creationId xmlns:p14="http://schemas.microsoft.com/office/powerpoint/2010/main" val="63309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37</a:t>
            </a:fld>
            <a:endParaRPr lang="en-US" altLang="en-US" dirty="0"/>
          </a:p>
        </p:txBody>
      </p:sp>
      <p:graphicFrame>
        <p:nvGraphicFramePr>
          <p:cNvPr id="10" name="Table 9">
            <a:extLst>
              <a:ext uri="{FF2B5EF4-FFF2-40B4-BE49-F238E27FC236}">
                <a16:creationId xmlns:a16="http://schemas.microsoft.com/office/drawing/2014/main" id="{4280A389-95C5-4DB1-BFF9-0953302A4D4C}"/>
              </a:ext>
            </a:extLst>
          </p:cNvPr>
          <p:cNvGraphicFramePr>
            <a:graphicFrameLocks noGrp="1"/>
          </p:cNvGraphicFramePr>
          <p:nvPr>
            <p:extLst>
              <p:ext uri="{D42A27DB-BD31-4B8C-83A1-F6EECF244321}">
                <p14:modId xmlns:p14="http://schemas.microsoft.com/office/powerpoint/2010/main" val="303770913"/>
              </p:ext>
            </p:extLst>
          </p:nvPr>
        </p:nvGraphicFramePr>
        <p:xfrm>
          <a:off x="2146300" y="1960740"/>
          <a:ext cx="5524500" cy="2729816"/>
        </p:xfrm>
        <a:graphic>
          <a:graphicData uri="http://schemas.openxmlformats.org/drawingml/2006/table">
            <a:tbl>
              <a:tblPr firstRow="1" bandRow="1">
                <a:tableStyleId>{5940675A-B579-460E-94D1-54222C63F5DA}</a:tableStyleId>
              </a:tblPr>
              <a:tblGrid>
                <a:gridCol w="1600971">
                  <a:extLst>
                    <a:ext uri="{9D8B030D-6E8A-4147-A177-3AD203B41FA5}">
                      <a16:colId xmlns:a16="http://schemas.microsoft.com/office/drawing/2014/main" val="20000"/>
                    </a:ext>
                  </a:extLst>
                </a:gridCol>
                <a:gridCol w="1307843">
                  <a:extLst>
                    <a:ext uri="{9D8B030D-6E8A-4147-A177-3AD203B41FA5}">
                      <a16:colId xmlns:a16="http://schemas.microsoft.com/office/drawing/2014/main" val="20001"/>
                    </a:ext>
                  </a:extLst>
                </a:gridCol>
                <a:gridCol w="1307843">
                  <a:extLst>
                    <a:ext uri="{9D8B030D-6E8A-4147-A177-3AD203B41FA5}">
                      <a16:colId xmlns:a16="http://schemas.microsoft.com/office/drawing/2014/main" val="20002"/>
                    </a:ext>
                  </a:extLst>
                </a:gridCol>
                <a:gridCol w="1307843">
                  <a:extLst>
                    <a:ext uri="{9D8B030D-6E8A-4147-A177-3AD203B41FA5}">
                      <a16:colId xmlns:a16="http://schemas.microsoft.com/office/drawing/2014/main" val="20004"/>
                    </a:ext>
                  </a:extLst>
                </a:gridCol>
              </a:tblGrid>
              <a:tr h="682454">
                <a:tc>
                  <a:txBody>
                    <a:bodyPr/>
                    <a:lstStyle/>
                    <a:p>
                      <a:pPr algn="ctr"/>
                      <a:r>
                        <a:rPr lang="en-US" sz="3200" b="1" dirty="0">
                          <a:solidFill>
                            <a:srgbClr val="7030A0"/>
                          </a:solidFill>
                        </a:rPr>
                        <a:t>X \ Y</a:t>
                      </a:r>
                    </a:p>
                  </a:txBody>
                  <a:tcPr anchor="ctr"/>
                </a:tc>
                <a:tc>
                  <a:txBody>
                    <a:bodyPr/>
                    <a:lstStyle/>
                    <a:p>
                      <a:pPr algn="ctr"/>
                      <a:r>
                        <a:rPr lang="en-US" sz="3200" b="1" dirty="0">
                          <a:solidFill>
                            <a:srgbClr val="7030A0"/>
                          </a:solidFill>
                        </a:rPr>
                        <a:t>0</a:t>
                      </a:r>
                    </a:p>
                  </a:txBody>
                  <a:tcPr anchor="ctr"/>
                </a:tc>
                <a:tc>
                  <a:txBody>
                    <a:bodyPr/>
                    <a:lstStyle/>
                    <a:p>
                      <a:pPr algn="ctr"/>
                      <a:r>
                        <a:rPr lang="en-US" sz="3200" b="1" dirty="0">
                          <a:solidFill>
                            <a:srgbClr val="7030A0"/>
                          </a:solidFill>
                        </a:rPr>
                        <a:t>1</a:t>
                      </a:r>
                    </a:p>
                  </a:txBody>
                  <a:tcPr anchor="ctr"/>
                </a:tc>
                <a:tc>
                  <a:txBody>
                    <a:bodyPr/>
                    <a:lstStyle/>
                    <a:p>
                      <a:pPr algn="ctr"/>
                      <a:r>
                        <a:rPr lang="en-US" sz="3200" b="1" dirty="0" err="1">
                          <a:solidFill>
                            <a:srgbClr val="FF0000"/>
                          </a:solidFill>
                        </a:rPr>
                        <a:t>p</a:t>
                      </a:r>
                      <a:r>
                        <a:rPr lang="en-US" sz="3200" b="1" baseline="-25000" dirty="0" err="1">
                          <a:solidFill>
                            <a:srgbClr val="FF0000"/>
                          </a:solidFill>
                        </a:rPr>
                        <a:t>X</a:t>
                      </a:r>
                      <a:endParaRPr lang="en-US" sz="3200" b="1" dirty="0">
                        <a:solidFill>
                          <a:srgbClr val="FF0000"/>
                        </a:solidFill>
                      </a:endParaRPr>
                    </a:p>
                  </a:txBody>
                  <a:tcPr anchor="ctr"/>
                </a:tc>
                <a:extLst>
                  <a:ext uri="{0D108BD9-81ED-4DB2-BD59-A6C34878D82A}">
                    <a16:rowId xmlns:a16="http://schemas.microsoft.com/office/drawing/2014/main" val="10000"/>
                  </a:ext>
                </a:extLst>
              </a:tr>
              <a:tr h="682454">
                <a:tc>
                  <a:txBody>
                    <a:bodyPr/>
                    <a:lstStyle/>
                    <a:p>
                      <a:pPr algn="ctr"/>
                      <a:r>
                        <a:rPr lang="en-US" sz="3200" b="1" dirty="0">
                          <a:solidFill>
                            <a:srgbClr val="7030A0"/>
                          </a:solidFill>
                        </a:rPr>
                        <a:t>1</a:t>
                      </a:r>
                    </a:p>
                  </a:txBody>
                  <a:tcPr anchor="ctr"/>
                </a:tc>
                <a:tc>
                  <a:txBody>
                    <a:bodyPr/>
                    <a:lstStyle/>
                    <a:p>
                      <a:pPr algn="ctr"/>
                      <a:r>
                        <a:rPr lang="en-US" sz="3200" dirty="0">
                          <a:solidFill>
                            <a:srgbClr val="7030A0"/>
                          </a:solidFill>
                        </a:rPr>
                        <a:t>0.1</a:t>
                      </a:r>
                    </a:p>
                  </a:txBody>
                  <a:tcPr anchor="ctr"/>
                </a:tc>
                <a:tc>
                  <a:txBody>
                    <a:bodyPr/>
                    <a:lstStyle/>
                    <a:p>
                      <a:pPr algn="ctr"/>
                      <a:r>
                        <a:rPr lang="en-US" sz="3200" dirty="0">
                          <a:solidFill>
                            <a:srgbClr val="7030A0"/>
                          </a:solidFill>
                        </a:rPr>
                        <a:t>0.2</a:t>
                      </a:r>
                    </a:p>
                  </a:txBody>
                  <a:tcPr anchor="ctr"/>
                </a:tc>
                <a:tc>
                  <a:txBody>
                    <a:bodyPr/>
                    <a:lstStyle/>
                    <a:p>
                      <a:pPr algn="ctr"/>
                      <a:r>
                        <a:rPr lang="en-US" sz="3200" dirty="0">
                          <a:solidFill>
                            <a:srgbClr val="FF0000"/>
                          </a:solidFill>
                        </a:rPr>
                        <a:t>0.3</a:t>
                      </a:r>
                    </a:p>
                  </a:txBody>
                  <a:tcPr anchor="ctr"/>
                </a:tc>
                <a:extLst>
                  <a:ext uri="{0D108BD9-81ED-4DB2-BD59-A6C34878D82A}">
                    <a16:rowId xmlns:a16="http://schemas.microsoft.com/office/drawing/2014/main" val="10001"/>
                  </a:ext>
                </a:extLst>
              </a:tr>
              <a:tr h="682454">
                <a:tc>
                  <a:txBody>
                    <a:bodyPr/>
                    <a:lstStyle/>
                    <a:p>
                      <a:pPr algn="ctr"/>
                      <a:r>
                        <a:rPr lang="en-US" sz="3200" b="1" dirty="0">
                          <a:solidFill>
                            <a:srgbClr val="7030A0"/>
                          </a:solidFill>
                        </a:rPr>
                        <a:t>2</a:t>
                      </a:r>
                    </a:p>
                  </a:txBody>
                  <a:tcPr anchor="ctr"/>
                </a:tc>
                <a:tc>
                  <a:txBody>
                    <a:bodyPr/>
                    <a:lstStyle/>
                    <a:p>
                      <a:pPr algn="ctr"/>
                      <a:r>
                        <a:rPr lang="en-US" sz="3200" dirty="0">
                          <a:solidFill>
                            <a:srgbClr val="7030A0"/>
                          </a:solidFill>
                        </a:rPr>
                        <a:t>0.3</a:t>
                      </a:r>
                    </a:p>
                  </a:txBody>
                  <a:tcPr anchor="ctr"/>
                </a:tc>
                <a:tc>
                  <a:txBody>
                    <a:bodyPr/>
                    <a:lstStyle/>
                    <a:p>
                      <a:pPr algn="ctr"/>
                      <a:r>
                        <a:rPr lang="en-US" sz="3200" dirty="0">
                          <a:solidFill>
                            <a:srgbClr val="7030A0"/>
                          </a:solidFill>
                        </a:rPr>
                        <a:t>0.4</a:t>
                      </a:r>
                    </a:p>
                  </a:txBody>
                  <a:tcPr anchor="ctr"/>
                </a:tc>
                <a:tc>
                  <a:txBody>
                    <a:bodyPr/>
                    <a:lstStyle/>
                    <a:p>
                      <a:pPr algn="ctr"/>
                      <a:r>
                        <a:rPr lang="en-US" sz="3200" dirty="0">
                          <a:solidFill>
                            <a:srgbClr val="FF0000"/>
                          </a:solidFill>
                        </a:rPr>
                        <a:t>0.7</a:t>
                      </a:r>
                    </a:p>
                  </a:txBody>
                  <a:tcPr anchor="ctr"/>
                </a:tc>
                <a:extLst>
                  <a:ext uri="{0D108BD9-81ED-4DB2-BD59-A6C34878D82A}">
                    <a16:rowId xmlns:a16="http://schemas.microsoft.com/office/drawing/2014/main" val="10002"/>
                  </a:ext>
                </a:extLst>
              </a:tr>
              <a:tr h="682454">
                <a:tc>
                  <a:txBody>
                    <a:bodyPr/>
                    <a:lstStyle/>
                    <a:p>
                      <a:pPr algn="ctr"/>
                      <a:r>
                        <a:rPr lang="en-US" sz="3200" b="1" dirty="0" err="1">
                          <a:solidFill>
                            <a:srgbClr val="0070C0"/>
                          </a:solidFill>
                        </a:rPr>
                        <a:t>p</a:t>
                      </a:r>
                      <a:r>
                        <a:rPr lang="en-US" sz="3200" b="1" baseline="-25000" dirty="0" err="1">
                          <a:solidFill>
                            <a:srgbClr val="0070C0"/>
                          </a:solidFill>
                        </a:rPr>
                        <a:t>Y</a:t>
                      </a:r>
                      <a:endParaRPr lang="en-US" sz="3200" b="1" dirty="0">
                        <a:solidFill>
                          <a:srgbClr val="0070C0"/>
                        </a:solidFill>
                      </a:endParaRPr>
                    </a:p>
                  </a:txBody>
                  <a:tcPr anchor="ctr"/>
                </a:tc>
                <a:tc>
                  <a:txBody>
                    <a:bodyPr/>
                    <a:lstStyle/>
                    <a:p>
                      <a:pPr algn="ctr"/>
                      <a:r>
                        <a:rPr lang="en-US" sz="3200" dirty="0">
                          <a:solidFill>
                            <a:srgbClr val="0070C0"/>
                          </a:solidFill>
                        </a:rPr>
                        <a:t>0.4</a:t>
                      </a:r>
                    </a:p>
                  </a:txBody>
                  <a:tcPr anchor="ctr"/>
                </a:tc>
                <a:tc>
                  <a:txBody>
                    <a:bodyPr/>
                    <a:lstStyle/>
                    <a:p>
                      <a:pPr algn="ctr"/>
                      <a:r>
                        <a:rPr lang="en-US" sz="3200" dirty="0">
                          <a:solidFill>
                            <a:srgbClr val="0070C0"/>
                          </a:solidFill>
                        </a:rPr>
                        <a:t>0.6</a:t>
                      </a:r>
                    </a:p>
                  </a:txBody>
                  <a:tcPr anchor="ctr"/>
                </a:tc>
                <a:tc>
                  <a:txBody>
                    <a:bodyPr/>
                    <a:lstStyle/>
                    <a:p>
                      <a:pPr algn="ctr"/>
                      <a:r>
                        <a:rPr lang="en-US" sz="3200" dirty="0"/>
                        <a:t>1</a:t>
                      </a:r>
                    </a:p>
                  </a:txBody>
                  <a:tcPr anchor="ctr"/>
                </a:tc>
                <a:extLst>
                  <a:ext uri="{0D108BD9-81ED-4DB2-BD59-A6C34878D82A}">
                    <a16:rowId xmlns:a16="http://schemas.microsoft.com/office/drawing/2014/main" val="10003"/>
                  </a:ext>
                </a:extLst>
              </a:tr>
            </a:tbl>
          </a:graphicData>
        </a:graphic>
      </p:graphicFrame>
      <p:sp>
        <p:nvSpPr>
          <p:cNvPr id="11" name="Content Placeholder 2">
            <a:extLst>
              <a:ext uri="{FF2B5EF4-FFF2-40B4-BE49-F238E27FC236}">
                <a16:creationId xmlns:a16="http://schemas.microsoft.com/office/drawing/2014/main" id="{1B63EFD5-6391-4376-9344-AD2D3D141BA8}"/>
              </a:ext>
            </a:extLst>
          </p:cNvPr>
          <p:cNvSpPr txBox="1">
            <a:spLocks/>
          </p:cNvSpPr>
          <p:nvPr/>
        </p:nvSpPr>
        <p:spPr>
          <a:xfrm>
            <a:off x="603094" y="4953000"/>
            <a:ext cx="9353706" cy="705320"/>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Font typeface="Arial" pitchFamily="34" charset="0"/>
              <a:buNone/>
            </a:pPr>
            <a:r>
              <a:rPr lang="en-US" sz="3600" dirty="0"/>
              <a:t>E[X] = 1*0.3+2*0.7 = 1.7, E[Y] = 0*0.4+1*0.6 = 0.6</a:t>
            </a:r>
          </a:p>
        </p:txBody>
      </p:sp>
      <p:sp>
        <p:nvSpPr>
          <p:cNvPr id="12" name="Content Placeholder 2">
            <a:extLst>
              <a:ext uri="{FF2B5EF4-FFF2-40B4-BE49-F238E27FC236}">
                <a16:creationId xmlns:a16="http://schemas.microsoft.com/office/drawing/2014/main" id="{0ABCB17E-318C-4691-B1FC-106AA70D3CE0}"/>
              </a:ext>
            </a:extLst>
          </p:cNvPr>
          <p:cNvSpPr txBox="1">
            <a:spLocks/>
          </p:cNvSpPr>
          <p:nvPr/>
        </p:nvSpPr>
        <p:spPr>
          <a:xfrm>
            <a:off x="584200" y="5562600"/>
            <a:ext cx="8610600" cy="1595118"/>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None/>
            </a:pPr>
            <a:r>
              <a:rPr lang="en-US" sz="3600" dirty="0"/>
              <a:t>E[XY] = 1*1*0.2 + 2*1*0.4 = 1.0</a:t>
            </a:r>
          </a:p>
          <a:p>
            <a:pPr marL="38100" indent="0" fontAlgn="auto">
              <a:spcAft>
                <a:spcPts val="0"/>
              </a:spcAft>
              <a:buNone/>
            </a:pPr>
            <a:r>
              <a:rPr lang="en-US" sz="3600" dirty="0" err="1"/>
              <a:t>Cov</a:t>
            </a:r>
            <a:r>
              <a:rPr lang="en-US" sz="3600" dirty="0"/>
              <a:t>(X,Y) = E[XY] − E[X]E[Y] = 1.0 – 1.02 = -0.02</a:t>
            </a:r>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p:txBody>
      </p:sp>
    </p:spTree>
    <p:extLst>
      <p:ext uri="{BB962C8B-B14F-4D97-AF65-F5344CB8AC3E}">
        <p14:creationId xmlns:p14="http://schemas.microsoft.com/office/powerpoint/2010/main" val="15850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coefficient</a:t>
            </a:r>
          </a:p>
        </p:txBody>
      </p:sp>
      <p:sp>
        <p:nvSpPr>
          <p:cNvPr id="3" name="Content Placeholder 2"/>
          <p:cNvSpPr>
            <a:spLocks noGrp="1"/>
          </p:cNvSpPr>
          <p:nvPr>
            <p:ph idx="1"/>
          </p:nvPr>
        </p:nvSpPr>
        <p:spPr>
          <a:xfrm>
            <a:off x="563562" y="2214882"/>
            <a:ext cx="8961438" cy="2128518"/>
          </a:xfrm>
        </p:spPr>
        <p:txBody>
          <a:bodyPr>
            <a:noAutofit/>
          </a:bodyPr>
          <a:lstStyle/>
          <a:p>
            <a:r>
              <a:rPr lang="en-US" sz="3600" dirty="0"/>
              <a:t>Correlation coefficient is a rescaled, normalized covariance. It is in [-1, 1], and remains the same absolute value under change of unit in both variables</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38</a:t>
            </a:fld>
            <a:endParaRPr lang="en-US" alt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 y="4476570"/>
            <a:ext cx="914283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4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and variance</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39</a:t>
            </a:fld>
            <a:endParaRPr lang="en-US" altLang="en-US" dirty="0"/>
          </a:p>
        </p:txBody>
      </p:sp>
      <p:pic>
        <p:nvPicPr>
          <p:cNvPr id="6" name="Picture 5">
            <a:extLst>
              <a:ext uri="{FF2B5EF4-FFF2-40B4-BE49-F238E27FC236}">
                <a16:creationId xmlns:a16="http://schemas.microsoft.com/office/drawing/2014/main" id="{5C981904-0C90-49AA-9528-9FA252FA08E4}"/>
              </a:ext>
            </a:extLst>
          </p:cNvPr>
          <p:cNvPicPr>
            <a:picLocks noChangeAspect="1"/>
          </p:cNvPicPr>
          <p:nvPr/>
        </p:nvPicPr>
        <p:blipFill>
          <a:blip r:embed="rId3"/>
          <a:stretch>
            <a:fillRect/>
          </a:stretch>
        </p:blipFill>
        <p:spPr>
          <a:xfrm>
            <a:off x="1193800" y="2209800"/>
            <a:ext cx="6941493" cy="4807157"/>
          </a:xfrm>
          <a:prstGeom prst="rect">
            <a:avLst/>
          </a:prstGeom>
        </p:spPr>
      </p:pic>
    </p:spTree>
    <p:extLst>
      <p:ext uri="{BB962C8B-B14F-4D97-AF65-F5344CB8AC3E}">
        <p14:creationId xmlns:p14="http://schemas.microsoft.com/office/powerpoint/2010/main" val="302264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Discrete </a:t>
            </a:r>
            <a:r>
              <a:rPr lang="en-US" dirty="0"/>
              <a:t>random variables</a:t>
            </a:r>
          </a:p>
        </p:txBody>
      </p:sp>
      <p:sp>
        <p:nvSpPr>
          <p:cNvPr id="3" name="Content Placeholder 2"/>
          <p:cNvSpPr>
            <a:spLocks noGrp="1"/>
          </p:cNvSpPr>
          <p:nvPr>
            <p:ph idx="1"/>
          </p:nvPr>
        </p:nvSpPr>
        <p:spPr>
          <a:xfrm>
            <a:off x="563562" y="2214882"/>
            <a:ext cx="8859838" cy="4643118"/>
          </a:xfrm>
        </p:spPr>
        <p:txBody>
          <a:bodyPr>
            <a:noAutofit/>
          </a:bodyPr>
          <a:lstStyle/>
          <a:p>
            <a:pPr marL="38100" indent="0">
              <a:buNone/>
            </a:pPr>
            <a:r>
              <a:rPr lang="en-US" sz="3600" dirty="0"/>
              <a:t>An example: Tossing three coins, the number of heads is a discrete random variable X, and Y can be (the absolute value of) the difference between the numbers of heads and tails</a:t>
            </a:r>
          </a:p>
          <a:p>
            <a:pPr marL="38100" indent="0">
              <a:buNone/>
            </a:pPr>
            <a:endParaRPr lang="en-US" sz="3600" dirty="0"/>
          </a:p>
          <a:p>
            <a:pPr marL="38100" indent="0">
              <a:buNone/>
            </a:pPr>
            <a:endParaRPr lang="en-US" sz="3600" dirty="0"/>
          </a:p>
          <a:p>
            <a:pPr marL="609600" indent="-571500"/>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a:t>
            </a:fld>
            <a:endParaRPr lang="en-US" altLang="en-US"/>
          </a:p>
        </p:txBody>
      </p:sp>
      <p:graphicFrame>
        <p:nvGraphicFramePr>
          <p:cNvPr id="5" name="Table 5">
            <a:extLst>
              <a:ext uri="{FF2B5EF4-FFF2-40B4-BE49-F238E27FC236}">
                <a16:creationId xmlns:a16="http://schemas.microsoft.com/office/drawing/2014/main" id="{49B00DDB-A659-4D45-A8FB-ABB71BF6FB06}"/>
              </a:ext>
            </a:extLst>
          </p:cNvPr>
          <p:cNvGraphicFramePr>
            <a:graphicFrameLocks noGrp="1"/>
          </p:cNvGraphicFramePr>
          <p:nvPr/>
        </p:nvGraphicFramePr>
        <p:xfrm>
          <a:off x="736600" y="4343400"/>
          <a:ext cx="8229600" cy="196736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888906227"/>
                    </a:ext>
                  </a:extLst>
                </a:gridCol>
                <a:gridCol w="914400">
                  <a:extLst>
                    <a:ext uri="{9D8B030D-6E8A-4147-A177-3AD203B41FA5}">
                      <a16:colId xmlns:a16="http://schemas.microsoft.com/office/drawing/2014/main" val="851737050"/>
                    </a:ext>
                  </a:extLst>
                </a:gridCol>
                <a:gridCol w="914400">
                  <a:extLst>
                    <a:ext uri="{9D8B030D-6E8A-4147-A177-3AD203B41FA5}">
                      <a16:colId xmlns:a16="http://schemas.microsoft.com/office/drawing/2014/main" val="4083943871"/>
                    </a:ext>
                  </a:extLst>
                </a:gridCol>
                <a:gridCol w="914400">
                  <a:extLst>
                    <a:ext uri="{9D8B030D-6E8A-4147-A177-3AD203B41FA5}">
                      <a16:colId xmlns:a16="http://schemas.microsoft.com/office/drawing/2014/main" val="2726945696"/>
                    </a:ext>
                  </a:extLst>
                </a:gridCol>
                <a:gridCol w="914400">
                  <a:extLst>
                    <a:ext uri="{9D8B030D-6E8A-4147-A177-3AD203B41FA5}">
                      <a16:colId xmlns:a16="http://schemas.microsoft.com/office/drawing/2014/main" val="319943887"/>
                    </a:ext>
                  </a:extLst>
                </a:gridCol>
                <a:gridCol w="914400">
                  <a:extLst>
                    <a:ext uri="{9D8B030D-6E8A-4147-A177-3AD203B41FA5}">
                      <a16:colId xmlns:a16="http://schemas.microsoft.com/office/drawing/2014/main" val="1122031357"/>
                    </a:ext>
                  </a:extLst>
                </a:gridCol>
                <a:gridCol w="914400">
                  <a:extLst>
                    <a:ext uri="{9D8B030D-6E8A-4147-A177-3AD203B41FA5}">
                      <a16:colId xmlns:a16="http://schemas.microsoft.com/office/drawing/2014/main" val="432881417"/>
                    </a:ext>
                  </a:extLst>
                </a:gridCol>
                <a:gridCol w="914400">
                  <a:extLst>
                    <a:ext uri="{9D8B030D-6E8A-4147-A177-3AD203B41FA5}">
                      <a16:colId xmlns:a16="http://schemas.microsoft.com/office/drawing/2014/main" val="3552755492"/>
                    </a:ext>
                  </a:extLst>
                </a:gridCol>
                <a:gridCol w="914400">
                  <a:extLst>
                    <a:ext uri="{9D8B030D-6E8A-4147-A177-3AD203B41FA5}">
                      <a16:colId xmlns:a16="http://schemas.microsoft.com/office/drawing/2014/main" val="2149283412"/>
                    </a:ext>
                  </a:extLst>
                </a:gridCol>
              </a:tblGrid>
              <a:tr h="655788">
                <a:tc>
                  <a:txBody>
                    <a:bodyPr/>
                    <a:lstStyle/>
                    <a:p>
                      <a:pPr algn="ctr"/>
                      <a:r>
                        <a:rPr lang="el-GR" sz="3200" b="0" dirty="0"/>
                        <a:t>Ω</a:t>
                      </a:r>
                      <a:endParaRPr lang="en-US" sz="3200" b="0" dirty="0"/>
                    </a:p>
                  </a:txBody>
                  <a:tcPr anchor="ctr"/>
                </a:tc>
                <a:tc>
                  <a:txBody>
                    <a:bodyPr/>
                    <a:lstStyle/>
                    <a:p>
                      <a:pPr algn="ctr"/>
                      <a:r>
                        <a:rPr lang="en-US" sz="2400" dirty="0"/>
                        <a:t>TTT</a:t>
                      </a:r>
                    </a:p>
                  </a:txBody>
                  <a:tcPr anchor="ctr"/>
                </a:tc>
                <a:tc>
                  <a:txBody>
                    <a:bodyPr/>
                    <a:lstStyle/>
                    <a:p>
                      <a:pPr algn="ctr"/>
                      <a:r>
                        <a:rPr lang="en-US" sz="2400" dirty="0"/>
                        <a:t>TTH</a:t>
                      </a:r>
                    </a:p>
                  </a:txBody>
                  <a:tcPr anchor="ctr"/>
                </a:tc>
                <a:tc>
                  <a:txBody>
                    <a:bodyPr/>
                    <a:lstStyle/>
                    <a:p>
                      <a:pPr algn="ctr"/>
                      <a:r>
                        <a:rPr lang="en-US" sz="2400" dirty="0"/>
                        <a:t>THT</a:t>
                      </a:r>
                    </a:p>
                  </a:txBody>
                  <a:tcPr anchor="ctr"/>
                </a:tc>
                <a:tc>
                  <a:txBody>
                    <a:bodyPr/>
                    <a:lstStyle/>
                    <a:p>
                      <a:pPr algn="ctr"/>
                      <a:r>
                        <a:rPr lang="en-US" sz="2400" dirty="0"/>
                        <a:t>THH</a:t>
                      </a:r>
                    </a:p>
                  </a:txBody>
                  <a:tcPr anchor="ctr"/>
                </a:tc>
                <a:tc>
                  <a:txBody>
                    <a:bodyPr/>
                    <a:lstStyle/>
                    <a:p>
                      <a:pPr algn="ctr"/>
                      <a:r>
                        <a:rPr lang="en-US" sz="2400" dirty="0"/>
                        <a:t>HTT</a:t>
                      </a:r>
                    </a:p>
                  </a:txBody>
                  <a:tcPr anchor="ctr"/>
                </a:tc>
                <a:tc>
                  <a:txBody>
                    <a:bodyPr/>
                    <a:lstStyle/>
                    <a:p>
                      <a:pPr algn="ctr"/>
                      <a:r>
                        <a:rPr lang="en-US" sz="2400" dirty="0"/>
                        <a:t>HTH</a:t>
                      </a:r>
                    </a:p>
                  </a:txBody>
                  <a:tcPr anchor="ctr"/>
                </a:tc>
                <a:tc>
                  <a:txBody>
                    <a:bodyPr/>
                    <a:lstStyle/>
                    <a:p>
                      <a:pPr algn="ctr"/>
                      <a:r>
                        <a:rPr lang="en-US" sz="2400" dirty="0"/>
                        <a:t>HHT</a:t>
                      </a:r>
                    </a:p>
                  </a:txBody>
                  <a:tcPr anchor="ctr"/>
                </a:tc>
                <a:tc>
                  <a:txBody>
                    <a:bodyPr/>
                    <a:lstStyle/>
                    <a:p>
                      <a:pPr algn="ctr"/>
                      <a:r>
                        <a:rPr lang="en-US" sz="2400" dirty="0"/>
                        <a:t>HHH</a:t>
                      </a:r>
                    </a:p>
                  </a:txBody>
                  <a:tcPr anchor="ctr"/>
                </a:tc>
                <a:extLst>
                  <a:ext uri="{0D108BD9-81ED-4DB2-BD59-A6C34878D82A}">
                    <a16:rowId xmlns:a16="http://schemas.microsoft.com/office/drawing/2014/main" val="4219109735"/>
                  </a:ext>
                </a:extLst>
              </a:tr>
              <a:tr h="655788">
                <a:tc>
                  <a:txBody>
                    <a:bodyPr/>
                    <a:lstStyle/>
                    <a:p>
                      <a:pPr algn="ctr"/>
                      <a:r>
                        <a:rPr lang="en-US" sz="3200" b="0" dirty="0"/>
                        <a:t>X</a:t>
                      </a:r>
                    </a:p>
                  </a:txBody>
                  <a:tcPr anchor="ctr"/>
                </a:tc>
                <a:tc>
                  <a:txBody>
                    <a:bodyPr/>
                    <a:lstStyle/>
                    <a:p>
                      <a:pPr algn="ctr"/>
                      <a:r>
                        <a:rPr lang="en-US" sz="2400" dirty="0"/>
                        <a:t>0</a:t>
                      </a:r>
                    </a:p>
                  </a:txBody>
                  <a:tcPr anchor="ctr"/>
                </a:tc>
                <a:tc>
                  <a:txBody>
                    <a:bodyPr/>
                    <a:lstStyle/>
                    <a:p>
                      <a:pPr algn="ctr"/>
                      <a:r>
                        <a:rPr lang="en-US" sz="2400" dirty="0"/>
                        <a:t>1</a:t>
                      </a:r>
                    </a:p>
                  </a:txBody>
                  <a:tcPr anchor="ctr"/>
                </a:tc>
                <a:tc>
                  <a:txBody>
                    <a:bodyPr/>
                    <a:lstStyle/>
                    <a:p>
                      <a:pPr algn="ctr"/>
                      <a:r>
                        <a:rPr lang="en-US" sz="2400" dirty="0"/>
                        <a:t>1</a:t>
                      </a:r>
                    </a:p>
                  </a:txBody>
                  <a:tcPr anchor="ctr"/>
                </a:tc>
                <a:tc>
                  <a:txBody>
                    <a:bodyPr/>
                    <a:lstStyle/>
                    <a:p>
                      <a:pPr algn="ctr"/>
                      <a:r>
                        <a:rPr lang="en-US" sz="2400" dirty="0"/>
                        <a:t>2</a:t>
                      </a:r>
                    </a:p>
                  </a:txBody>
                  <a:tcPr anchor="ctr"/>
                </a:tc>
                <a:tc>
                  <a:txBody>
                    <a:bodyPr/>
                    <a:lstStyle/>
                    <a:p>
                      <a:pPr algn="ctr"/>
                      <a:r>
                        <a:rPr lang="en-US" sz="2400" dirty="0"/>
                        <a:t>1</a:t>
                      </a:r>
                    </a:p>
                  </a:txBody>
                  <a:tcPr anchor="ctr"/>
                </a:tc>
                <a:tc>
                  <a:txBody>
                    <a:bodyPr/>
                    <a:lstStyle/>
                    <a:p>
                      <a:pPr algn="ctr"/>
                      <a:r>
                        <a:rPr lang="en-US" sz="2400" dirty="0"/>
                        <a:t>2</a:t>
                      </a:r>
                    </a:p>
                  </a:txBody>
                  <a:tcPr anchor="ctr"/>
                </a:tc>
                <a:tc>
                  <a:txBody>
                    <a:bodyPr/>
                    <a:lstStyle/>
                    <a:p>
                      <a:pPr algn="ctr"/>
                      <a:r>
                        <a:rPr lang="en-US" sz="2400" dirty="0"/>
                        <a:t>2</a:t>
                      </a:r>
                    </a:p>
                  </a:txBody>
                  <a:tcPr anchor="ctr"/>
                </a:tc>
                <a:tc>
                  <a:txBody>
                    <a:bodyPr/>
                    <a:lstStyle/>
                    <a:p>
                      <a:pPr algn="ctr"/>
                      <a:r>
                        <a:rPr lang="en-US" sz="2400" dirty="0"/>
                        <a:t>3</a:t>
                      </a:r>
                    </a:p>
                  </a:txBody>
                  <a:tcPr anchor="ctr"/>
                </a:tc>
                <a:extLst>
                  <a:ext uri="{0D108BD9-81ED-4DB2-BD59-A6C34878D82A}">
                    <a16:rowId xmlns:a16="http://schemas.microsoft.com/office/drawing/2014/main" val="2587338463"/>
                  </a:ext>
                </a:extLst>
              </a:tr>
              <a:tr h="655788">
                <a:tc>
                  <a:txBody>
                    <a:bodyPr/>
                    <a:lstStyle/>
                    <a:p>
                      <a:pPr algn="ctr"/>
                      <a:r>
                        <a:rPr lang="en-US" sz="3200" b="0" dirty="0"/>
                        <a:t>Y</a:t>
                      </a:r>
                    </a:p>
                  </a:txBody>
                  <a:tcPr anchor="ctr"/>
                </a:tc>
                <a:tc>
                  <a:txBody>
                    <a:bodyPr/>
                    <a:lstStyle/>
                    <a:p>
                      <a:pPr algn="ctr"/>
                      <a:r>
                        <a:rPr lang="en-US" sz="2400" dirty="0"/>
                        <a:t>3</a:t>
                      </a:r>
                    </a:p>
                  </a:txBody>
                  <a:tcPr anchor="ctr"/>
                </a:tc>
                <a:tc>
                  <a:txBody>
                    <a:bodyPr/>
                    <a:lstStyle/>
                    <a:p>
                      <a:pPr algn="ctr"/>
                      <a:r>
                        <a:rPr lang="en-US" sz="2400" dirty="0"/>
                        <a:t>1</a:t>
                      </a:r>
                    </a:p>
                  </a:txBody>
                  <a:tcPr anchor="ctr"/>
                </a:tc>
                <a:tc>
                  <a:txBody>
                    <a:bodyPr/>
                    <a:lstStyle/>
                    <a:p>
                      <a:pPr algn="ctr"/>
                      <a:r>
                        <a:rPr lang="en-US" sz="2400" dirty="0"/>
                        <a:t>1</a:t>
                      </a:r>
                    </a:p>
                  </a:txBody>
                  <a:tcPr anchor="ctr"/>
                </a:tc>
                <a:tc>
                  <a:txBody>
                    <a:bodyPr/>
                    <a:lstStyle/>
                    <a:p>
                      <a:pPr algn="ctr"/>
                      <a:r>
                        <a:rPr lang="en-US" sz="2400" dirty="0"/>
                        <a:t>1</a:t>
                      </a:r>
                    </a:p>
                  </a:txBody>
                  <a:tcPr anchor="ctr"/>
                </a:tc>
                <a:tc>
                  <a:txBody>
                    <a:bodyPr/>
                    <a:lstStyle/>
                    <a:p>
                      <a:pPr algn="ctr"/>
                      <a:r>
                        <a:rPr lang="en-US" sz="2400" dirty="0"/>
                        <a:t>1</a:t>
                      </a:r>
                    </a:p>
                  </a:txBody>
                  <a:tcPr anchor="ctr"/>
                </a:tc>
                <a:tc>
                  <a:txBody>
                    <a:bodyPr/>
                    <a:lstStyle/>
                    <a:p>
                      <a:pPr algn="ctr"/>
                      <a:r>
                        <a:rPr lang="en-US" sz="2400" dirty="0"/>
                        <a:t>1</a:t>
                      </a:r>
                    </a:p>
                  </a:txBody>
                  <a:tcPr anchor="ctr"/>
                </a:tc>
                <a:tc>
                  <a:txBody>
                    <a:bodyPr/>
                    <a:lstStyle/>
                    <a:p>
                      <a:pPr algn="ctr"/>
                      <a:r>
                        <a:rPr lang="en-US" sz="2400" dirty="0"/>
                        <a:t>1</a:t>
                      </a:r>
                    </a:p>
                  </a:txBody>
                  <a:tcPr anchor="ctr"/>
                </a:tc>
                <a:tc>
                  <a:txBody>
                    <a:bodyPr/>
                    <a:lstStyle/>
                    <a:p>
                      <a:pPr algn="ctr"/>
                      <a:r>
                        <a:rPr lang="en-US" sz="2400" dirty="0"/>
                        <a:t>3</a:t>
                      </a:r>
                    </a:p>
                  </a:txBody>
                  <a:tcPr anchor="ctr"/>
                </a:tc>
                <a:extLst>
                  <a:ext uri="{0D108BD9-81ED-4DB2-BD59-A6C34878D82A}">
                    <a16:rowId xmlns:a16="http://schemas.microsoft.com/office/drawing/2014/main" val="255204478"/>
                  </a:ext>
                </a:extLst>
              </a:tr>
            </a:tbl>
          </a:graphicData>
        </a:graphic>
      </p:graphicFrame>
    </p:spTree>
    <p:extLst>
      <p:ext uri="{BB962C8B-B14F-4D97-AF65-F5344CB8AC3E}">
        <p14:creationId xmlns:p14="http://schemas.microsoft.com/office/powerpoint/2010/main" val="325362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Chebyshev's</a:t>
            </a:r>
            <a:r>
              <a:rPr lang="en-US" dirty="0"/>
              <a:t> inequality</a:t>
            </a:r>
          </a:p>
        </p:txBody>
      </p:sp>
      <p:sp>
        <p:nvSpPr>
          <p:cNvPr id="3" name="Content Placeholder 2"/>
          <p:cNvSpPr>
            <a:spLocks noGrp="1"/>
          </p:cNvSpPr>
          <p:nvPr>
            <p:ph idx="1"/>
          </p:nvPr>
        </p:nvSpPr>
        <p:spPr>
          <a:xfrm>
            <a:off x="563562" y="2214882"/>
            <a:ext cx="8961438" cy="1061718"/>
          </a:xfrm>
        </p:spPr>
        <p:txBody>
          <a:bodyPr>
            <a:noAutofit/>
          </a:bodyPr>
          <a:lstStyle/>
          <a:p>
            <a:pPr marL="38100" indent="0">
              <a:buNone/>
            </a:pPr>
            <a:r>
              <a:rPr lang="en-US" sz="3600" dirty="0"/>
              <a:t>The range of values of a random variable can be estimated from its expectation and variance</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40</a:t>
            </a:fld>
            <a:endParaRPr lang="en-US" altLang="en-US" dirty="0"/>
          </a:p>
        </p:txBody>
      </p:sp>
      <p:pic>
        <p:nvPicPr>
          <p:cNvPr id="5" name="Picture 4"/>
          <p:cNvPicPr>
            <a:picLocks noChangeAspect="1"/>
          </p:cNvPicPr>
          <p:nvPr/>
        </p:nvPicPr>
        <p:blipFill>
          <a:blip r:embed="rId3"/>
          <a:stretch>
            <a:fillRect/>
          </a:stretch>
        </p:blipFill>
        <p:spPr>
          <a:xfrm>
            <a:off x="1422400" y="3265714"/>
            <a:ext cx="6096000" cy="2076366"/>
          </a:xfrm>
          <a:prstGeom prst="rect">
            <a:avLst/>
          </a:prstGeom>
        </p:spPr>
      </p:pic>
      <p:sp>
        <p:nvSpPr>
          <p:cNvPr id="6" name="Content Placeholder 2"/>
          <p:cNvSpPr txBox="1">
            <a:spLocks/>
          </p:cNvSpPr>
          <p:nvPr/>
        </p:nvSpPr>
        <p:spPr>
          <a:xfrm>
            <a:off x="547688" y="5486400"/>
            <a:ext cx="8961438" cy="1143000"/>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Font typeface="Arial" pitchFamily="34" charset="0"/>
              <a:buNone/>
            </a:pPr>
            <a:r>
              <a:rPr lang="en-US" sz="3600" dirty="0"/>
              <a:t>“</a:t>
            </a:r>
            <a:r>
              <a:rPr lang="en-US" sz="3600" i="1" dirty="0"/>
              <a:t>The chance for the variable to take a value far away from its expectation is small</a:t>
            </a:r>
            <a:r>
              <a:rPr lang="en-US" sz="3600" dirty="0"/>
              <a:t>.”</a:t>
            </a:r>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p:txBody>
      </p:sp>
    </p:spTree>
    <p:extLst>
      <p:ext uri="{BB962C8B-B14F-4D97-AF65-F5344CB8AC3E}">
        <p14:creationId xmlns:p14="http://schemas.microsoft.com/office/powerpoint/2010/main" val="24824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Chebyshev's</a:t>
            </a:r>
            <a:r>
              <a:rPr lang="en-US" dirty="0"/>
              <a:t> inequality (2)</a:t>
            </a:r>
          </a:p>
        </p:txBody>
      </p:sp>
      <p:sp>
        <p:nvSpPr>
          <p:cNvPr id="3" name="Content Placeholder 2"/>
          <p:cNvSpPr>
            <a:spLocks noGrp="1"/>
          </p:cNvSpPr>
          <p:nvPr>
            <p:ph idx="1"/>
          </p:nvPr>
        </p:nvSpPr>
        <p:spPr>
          <a:xfrm>
            <a:off x="563562" y="2214882"/>
            <a:ext cx="8961438" cy="4490718"/>
          </a:xfrm>
        </p:spPr>
        <p:txBody>
          <a:bodyPr>
            <a:noAutofit/>
          </a:bodyPr>
          <a:lstStyle/>
          <a:p>
            <a:pPr marL="38100" indent="0">
              <a:buNone/>
            </a:pPr>
            <a:r>
              <a:rPr lang="en-US" sz="3600" dirty="0"/>
              <a:t>When </a:t>
            </a:r>
            <a:r>
              <a:rPr lang="el-GR" sz="3600" dirty="0">
                <a:cs typeface="Times New Roman"/>
                <a:sym typeface="Symbol"/>
              </a:rPr>
              <a:t>ε</a:t>
            </a:r>
            <a:r>
              <a:rPr lang="en-US" sz="3600" dirty="0">
                <a:cs typeface="Times New Roman"/>
                <a:sym typeface="Symbol"/>
              </a:rPr>
              <a:t> = k</a:t>
            </a:r>
            <a:r>
              <a:rPr lang="en-US" sz="3600" dirty="0">
                <a:sym typeface="Symbol"/>
              </a:rPr>
              <a:t>, </a:t>
            </a:r>
            <a:r>
              <a:rPr lang="en-US" sz="3600" dirty="0" err="1">
                <a:sym typeface="Symbol"/>
              </a:rPr>
              <a:t>Chebyshev's</a:t>
            </a:r>
            <a:r>
              <a:rPr lang="en-US" sz="3600" dirty="0">
                <a:sym typeface="Symbol"/>
              </a:rPr>
              <a:t> inequality becomes</a:t>
            </a:r>
          </a:p>
          <a:p>
            <a:pPr marL="38100" indent="0">
              <a:buNone/>
            </a:pPr>
            <a:r>
              <a:rPr lang="en-US" sz="3600" dirty="0">
                <a:sym typeface="Symbol"/>
              </a:rPr>
              <a:t>	</a:t>
            </a:r>
            <a:r>
              <a:rPr lang="en-US" sz="3600" dirty="0">
                <a:sym typeface="Symbol"/>
                <a:hlinkClick r:id="rId3"/>
              </a:rPr>
              <a:t>P(|X </a:t>
            </a:r>
            <a:r>
              <a:rPr lang="el-GR" sz="3600" dirty="0">
                <a:cs typeface="Times New Roman"/>
                <a:sym typeface="Symbol"/>
                <a:hlinkClick r:id="rId3"/>
              </a:rPr>
              <a:t>–</a:t>
            </a:r>
            <a:r>
              <a:rPr lang="en-US" sz="3600" dirty="0">
                <a:sym typeface="Symbol"/>
                <a:hlinkClick r:id="rId3"/>
              </a:rPr>
              <a:t> </a:t>
            </a:r>
            <a:r>
              <a:rPr lang="el-GR" sz="3600" dirty="0">
                <a:cs typeface="Times New Roman"/>
                <a:sym typeface="Symbol"/>
                <a:hlinkClick r:id="rId3"/>
              </a:rPr>
              <a:t>μ</a:t>
            </a:r>
            <a:r>
              <a:rPr lang="en-US" sz="3600" dirty="0">
                <a:cs typeface="Times New Roman"/>
                <a:sym typeface="Symbol"/>
                <a:hlinkClick r:id="rId3"/>
              </a:rPr>
              <a:t>| &gt; k</a:t>
            </a:r>
            <a:r>
              <a:rPr lang="en-US" sz="3600" dirty="0">
                <a:sym typeface="Symbol"/>
                <a:hlinkClick r:id="rId3"/>
              </a:rPr>
              <a:t></a:t>
            </a:r>
            <a:r>
              <a:rPr lang="en-US" sz="3600" dirty="0">
                <a:cs typeface="Times New Roman"/>
                <a:sym typeface="Symbol"/>
                <a:hlinkClick r:id="rId3"/>
              </a:rPr>
              <a:t>) ≤ (1/k)</a:t>
            </a:r>
            <a:r>
              <a:rPr lang="en-US" sz="3600" baseline="30000" dirty="0">
                <a:cs typeface="Times New Roman"/>
                <a:sym typeface="Symbol"/>
                <a:hlinkClick r:id="rId3"/>
              </a:rPr>
              <a:t>2</a:t>
            </a:r>
            <a:endParaRPr lang="en-US" sz="3600" baseline="30000" dirty="0">
              <a:cs typeface="Times New Roman"/>
              <a:sym typeface="Symbol"/>
            </a:endParaRPr>
          </a:p>
          <a:p>
            <a:pPr marL="38100" indent="0">
              <a:buNone/>
            </a:pPr>
            <a:r>
              <a:rPr lang="en-US" sz="3600" dirty="0">
                <a:cs typeface="Times New Roman"/>
                <a:sym typeface="Symbol"/>
              </a:rPr>
              <a:t>k = 2:</a:t>
            </a:r>
            <a:r>
              <a:rPr lang="en-US" sz="3600" baseline="30000" dirty="0">
                <a:sym typeface="Symbol"/>
              </a:rPr>
              <a:t>	</a:t>
            </a:r>
            <a:r>
              <a:rPr lang="en-US" sz="3600" dirty="0">
                <a:sym typeface="Symbol"/>
              </a:rPr>
              <a:t>P(|X </a:t>
            </a:r>
            <a:r>
              <a:rPr lang="el-GR" sz="3600" dirty="0">
                <a:cs typeface="Times New Roman"/>
                <a:sym typeface="Symbol"/>
              </a:rPr>
              <a:t>–</a:t>
            </a:r>
            <a:r>
              <a:rPr lang="en-US" sz="3600" dirty="0">
                <a:sym typeface="Symbol"/>
              </a:rPr>
              <a:t> </a:t>
            </a:r>
            <a:r>
              <a:rPr lang="el-GR" sz="3600" dirty="0">
                <a:cs typeface="Times New Roman"/>
                <a:sym typeface="Symbol"/>
              </a:rPr>
              <a:t>μ</a:t>
            </a:r>
            <a:r>
              <a:rPr lang="en-US" sz="3600" dirty="0">
                <a:cs typeface="Times New Roman"/>
                <a:sym typeface="Symbol"/>
              </a:rPr>
              <a:t>| &gt; 2</a:t>
            </a:r>
            <a:r>
              <a:rPr lang="en-US" sz="3600" dirty="0">
                <a:sym typeface="Symbol"/>
              </a:rPr>
              <a:t></a:t>
            </a:r>
            <a:r>
              <a:rPr lang="en-US" sz="3600" dirty="0">
                <a:cs typeface="Times New Roman"/>
                <a:sym typeface="Symbol"/>
              </a:rPr>
              <a:t>) ≤ 1/4 = 0.25</a:t>
            </a:r>
            <a:endParaRPr lang="en-US" sz="3600" baseline="30000" dirty="0">
              <a:cs typeface="Times New Roman"/>
              <a:sym typeface="Symbol"/>
            </a:endParaRPr>
          </a:p>
          <a:p>
            <a:pPr marL="38100" indent="0">
              <a:buNone/>
            </a:pPr>
            <a:r>
              <a:rPr lang="en-US" sz="3600" dirty="0">
                <a:cs typeface="Times New Roman"/>
                <a:sym typeface="Symbol"/>
              </a:rPr>
              <a:t>k = 3:</a:t>
            </a:r>
            <a:r>
              <a:rPr lang="en-US" sz="3600" baseline="30000" dirty="0">
                <a:sym typeface="Symbol"/>
              </a:rPr>
              <a:t>	</a:t>
            </a:r>
            <a:r>
              <a:rPr lang="en-US" sz="3600" dirty="0">
                <a:sym typeface="Symbol"/>
              </a:rPr>
              <a:t>P(|X </a:t>
            </a:r>
            <a:r>
              <a:rPr lang="el-GR" sz="3600" dirty="0">
                <a:cs typeface="Times New Roman"/>
                <a:sym typeface="Symbol"/>
              </a:rPr>
              <a:t>–</a:t>
            </a:r>
            <a:r>
              <a:rPr lang="en-US" sz="3600" dirty="0">
                <a:sym typeface="Symbol"/>
              </a:rPr>
              <a:t> </a:t>
            </a:r>
            <a:r>
              <a:rPr lang="el-GR" sz="3600" dirty="0">
                <a:cs typeface="Times New Roman"/>
                <a:sym typeface="Symbol"/>
              </a:rPr>
              <a:t>μ</a:t>
            </a:r>
            <a:r>
              <a:rPr lang="en-US" sz="3600" dirty="0">
                <a:cs typeface="Times New Roman"/>
                <a:sym typeface="Symbol"/>
              </a:rPr>
              <a:t>| &gt; 3</a:t>
            </a:r>
            <a:r>
              <a:rPr lang="en-US" sz="3600" dirty="0">
                <a:sym typeface="Symbol"/>
              </a:rPr>
              <a:t></a:t>
            </a:r>
            <a:r>
              <a:rPr lang="en-US" sz="3600" dirty="0">
                <a:cs typeface="Times New Roman"/>
                <a:sym typeface="Symbol"/>
              </a:rPr>
              <a:t>) ≤ 1/9 ≈ 0.111</a:t>
            </a:r>
            <a:endParaRPr lang="en-US" sz="3600" dirty="0"/>
          </a:p>
          <a:p>
            <a:pPr marL="38100" indent="0">
              <a:buNone/>
            </a:pPr>
            <a:r>
              <a:rPr lang="en-US" sz="3600" dirty="0">
                <a:cs typeface="Times New Roman"/>
                <a:sym typeface="Symbol"/>
              </a:rPr>
              <a:t>k = 4:</a:t>
            </a:r>
            <a:r>
              <a:rPr lang="en-US" sz="3600" baseline="30000" dirty="0">
                <a:sym typeface="Symbol"/>
              </a:rPr>
              <a:t>	</a:t>
            </a:r>
            <a:r>
              <a:rPr lang="en-US" sz="3600" dirty="0">
                <a:sym typeface="Symbol"/>
              </a:rPr>
              <a:t>P(|X </a:t>
            </a:r>
            <a:r>
              <a:rPr lang="el-GR" sz="3600" dirty="0">
                <a:cs typeface="Times New Roman"/>
                <a:sym typeface="Symbol"/>
              </a:rPr>
              <a:t>–</a:t>
            </a:r>
            <a:r>
              <a:rPr lang="en-US" sz="3600" dirty="0">
                <a:sym typeface="Symbol"/>
              </a:rPr>
              <a:t> </a:t>
            </a:r>
            <a:r>
              <a:rPr lang="el-GR" sz="3600" dirty="0">
                <a:cs typeface="Times New Roman"/>
                <a:sym typeface="Symbol"/>
              </a:rPr>
              <a:t>μ</a:t>
            </a:r>
            <a:r>
              <a:rPr lang="en-US" sz="3600" dirty="0">
                <a:cs typeface="Times New Roman"/>
                <a:sym typeface="Symbol"/>
              </a:rPr>
              <a:t>| &gt; 4</a:t>
            </a:r>
            <a:r>
              <a:rPr lang="en-US" sz="3600" dirty="0">
                <a:sym typeface="Symbol"/>
              </a:rPr>
              <a:t></a:t>
            </a:r>
            <a:r>
              <a:rPr lang="en-US" sz="3600" dirty="0">
                <a:cs typeface="Times New Roman"/>
                <a:sym typeface="Symbol"/>
              </a:rPr>
              <a:t>) ≤ 1/16 = 0.0625</a:t>
            </a:r>
            <a:endParaRPr lang="en-US" sz="3600" dirty="0"/>
          </a:p>
          <a:p>
            <a:pPr marL="38100" indent="0">
              <a:buNone/>
            </a:pPr>
            <a:r>
              <a:rPr lang="en-US" sz="3600" dirty="0">
                <a:cs typeface="Times New Roman"/>
                <a:sym typeface="Symbol"/>
              </a:rPr>
              <a:t>k = 5:</a:t>
            </a:r>
            <a:r>
              <a:rPr lang="en-US" sz="3600" baseline="30000" dirty="0">
                <a:sym typeface="Symbol"/>
              </a:rPr>
              <a:t>	</a:t>
            </a:r>
            <a:r>
              <a:rPr lang="en-US" sz="3600" dirty="0">
                <a:sym typeface="Symbol"/>
              </a:rPr>
              <a:t>P(|X </a:t>
            </a:r>
            <a:r>
              <a:rPr lang="el-GR" sz="3600" dirty="0">
                <a:cs typeface="Times New Roman"/>
                <a:sym typeface="Symbol"/>
              </a:rPr>
              <a:t>–</a:t>
            </a:r>
            <a:r>
              <a:rPr lang="en-US" sz="3600" dirty="0">
                <a:sym typeface="Symbol"/>
              </a:rPr>
              <a:t> </a:t>
            </a:r>
            <a:r>
              <a:rPr lang="el-GR" sz="3600" dirty="0">
                <a:cs typeface="Times New Roman"/>
                <a:sym typeface="Symbol"/>
              </a:rPr>
              <a:t>μ</a:t>
            </a:r>
            <a:r>
              <a:rPr lang="en-US" sz="3600" dirty="0">
                <a:cs typeface="Times New Roman"/>
                <a:sym typeface="Symbol"/>
              </a:rPr>
              <a:t>| &gt; 5</a:t>
            </a:r>
            <a:r>
              <a:rPr lang="en-US" sz="3600" dirty="0">
                <a:sym typeface="Symbol"/>
              </a:rPr>
              <a:t></a:t>
            </a:r>
            <a:r>
              <a:rPr lang="en-US" sz="3600" dirty="0">
                <a:cs typeface="Times New Roman"/>
                <a:sym typeface="Symbol"/>
              </a:rPr>
              <a:t>) ≤ 1/25 = 0.04</a:t>
            </a:r>
            <a:endParaRPr lang="en-US" sz="3600" dirty="0"/>
          </a:p>
          <a:p>
            <a:pPr marL="38100" indent="0">
              <a:buNone/>
            </a:pPr>
            <a:r>
              <a:rPr lang="en-US" sz="3600" dirty="0">
                <a:cs typeface="Times New Roman"/>
                <a:sym typeface="Symbol"/>
              </a:rPr>
              <a:t>k = 10:</a:t>
            </a:r>
            <a:r>
              <a:rPr lang="en-US" sz="3600" baseline="30000" dirty="0">
                <a:sym typeface="Symbol"/>
              </a:rPr>
              <a:t>	</a:t>
            </a:r>
            <a:r>
              <a:rPr lang="en-US" sz="3600" dirty="0">
                <a:sym typeface="Symbol"/>
              </a:rPr>
              <a:t>P(|X </a:t>
            </a:r>
            <a:r>
              <a:rPr lang="el-GR" sz="3600" dirty="0">
                <a:cs typeface="Times New Roman"/>
                <a:sym typeface="Symbol"/>
              </a:rPr>
              <a:t>–</a:t>
            </a:r>
            <a:r>
              <a:rPr lang="en-US" sz="3600" dirty="0">
                <a:sym typeface="Symbol"/>
              </a:rPr>
              <a:t> </a:t>
            </a:r>
            <a:r>
              <a:rPr lang="el-GR" sz="3600" dirty="0">
                <a:cs typeface="Times New Roman"/>
                <a:sym typeface="Symbol"/>
              </a:rPr>
              <a:t>μ</a:t>
            </a:r>
            <a:r>
              <a:rPr lang="en-US" sz="3600" dirty="0">
                <a:cs typeface="Times New Roman"/>
                <a:sym typeface="Symbol"/>
              </a:rPr>
              <a:t>| &gt; 10</a:t>
            </a:r>
            <a:r>
              <a:rPr lang="en-US" sz="3600" dirty="0">
                <a:sym typeface="Symbol"/>
              </a:rPr>
              <a:t></a:t>
            </a:r>
            <a:r>
              <a:rPr lang="en-US" sz="3600" dirty="0">
                <a:cs typeface="Times New Roman"/>
                <a:sym typeface="Symbol"/>
              </a:rPr>
              <a:t>) ≤ 1/100 = 0.01</a:t>
            </a: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41</a:t>
            </a:fld>
            <a:endParaRPr lang="en-US" altLang="en-US" dirty="0"/>
          </a:p>
        </p:txBody>
      </p:sp>
    </p:spTree>
    <p:extLst>
      <p:ext uri="{BB962C8B-B14F-4D97-AF65-F5344CB8AC3E}">
        <p14:creationId xmlns:p14="http://schemas.microsoft.com/office/powerpoint/2010/main" val="166476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application (1)</a:t>
            </a:r>
          </a:p>
        </p:txBody>
      </p:sp>
      <p:sp>
        <p:nvSpPr>
          <p:cNvPr id="3" name="Content Placeholder 2"/>
          <p:cNvSpPr>
            <a:spLocks noGrp="1"/>
          </p:cNvSpPr>
          <p:nvPr>
            <p:ph idx="1"/>
          </p:nvPr>
        </p:nvSpPr>
        <p:spPr>
          <a:xfrm>
            <a:off x="563562" y="2214882"/>
            <a:ext cx="8961438" cy="4490718"/>
          </a:xfrm>
        </p:spPr>
        <p:txBody>
          <a:bodyPr>
            <a:noAutofit/>
          </a:bodyPr>
          <a:lstStyle/>
          <a:p>
            <a:pPr marL="38100" indent="0">
              <a:buNone/>
            </a:pPr>
            <a:r>
              <a:rPr lang="en-US" sz="2800" b="1" dirty="0"/>
              <a:t>Example 3.13 </a:t>
            </a:r>
          </a:p>
          <a:p>
            <a:pPr marL="38100" indent="0">
              <a:buNone/>
            </a:pPr>
            <a:r>
              <a:rPr lang="en-US" sz="2800" dirty="0"/>
              <a:t>We would like to invest </a:t>
            </a:r>
            <a:r>
              <a:rPr lang="en-US" sz="2800" b="1" dirty="0"/>
              <a:t>$10,000 </a:t>
            </a:r>
            <a:r>
              <a:rPr lang="en-US" sz="2800" dirty="0"/>
              <a:t>into shares of companies XX and YY. Shares of XX cost </a:t>
            </a:r>
            <a:r>
              <a:rPr lang="en-US" sz="2800" b="1" dirty="0"/>
              <a:t>$20 </a:t>
            </a:r>
            <a:r>
              <a:rPr lang="en-US" sz="2800" dirty="0"/>
              <a:t>per share. The market analysis shows that their expected return is </a:t>
            </a:r>
            <a:r>
              <a:rPr lang="en-US" sz="2800" b="1" dirty="0"/>
              <a:t>$1</a:t>
            </a:r>
            <a:r>
              <a:rPr lang="en-US" sz="2800" dirty="0"/>
              <a:t> per share with a standard deviation of </a:t>
            </a:r>
            <a:r>
              <a:rPr lang="en-US" sz="2800" b="1" dirty="0"/>
              <a:t>$0.5</a:t>
            </a:r>
            <a:r>
              <a:rPr lang="en-US" sz="2800" dirty="0"/>
              <a:t>. Shares of YY cost </a:t>
            </a:r>
            <a:r>
              <a:rPr lang="en-US" sz="2800" b="1" dirty="0"/>
              <a:t>$50 </a:t>
            </a:r>
            <a:r>
              <a:rPr lang="en-US" sz="2800" dirty="0"/>
              <a:t>per share, with an expected return of </a:t>
            </a:r>
            <a:r>
              <a:rPr lang="en-US" sz="2800" b="1" dirty="0"/>
              <a:t>$2.50 </a:t>
            </a:r>
            <a:r>
              <a:rPr lang="en-US" sz="2800" dirty="0"/>
              <a:t>and a standard deviation of </a:t>
            </a:r>
            <a:r>
              <a:rPr lang="en-US" sz="2800" b="1" dirty="0"/>
              <a:t>$1 </a:t>
            </a:r>
            <a:r>
              <a:rPr lang="en-US" sz="2800" dirty="0"/>
              <a:t>per share, and returns from the two companies are independent. In order to maximize the expected return and minimize the risk (standard deviation or variance), is it better to invest (A) all $10,000 into XX, (B) all $10,000 into YY, or (C) $5,000 in each company?</a:t>
            </a:r>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42</a:t>
            </a:fld>
            <a:endParaRPr lang="en-US" altLang="en-US" dirty="0"/>
          </a:p>
        </p:txBody>
      </p:sp>
    </p:spTree>
    <p:extLst>
      <p:ext uri="{BB962C8B-B14F-4D97-AF65-F5344CB8AC3E}">
        <p14:creationId xmlns:p14="http://schemas.microsoft.com/office/powerpoint/2010/main" val="3561701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application (2)</a:t>
            </a:r>
          </a:p>
        </p:txBody>
      </p:sp>
      <p:sp>
        <p:nvSpPr>
          <p:cNvPr id="3" name="Content Placeholder 2"/>
          <p:cNvSpPr>
            <a:spLocks noGrp="1"/>
          </p:cNvSpPr>
          <p:nvPr>
            <p:ph idx="1"/>
          </p:nvPr>
        </p:nvSpPr>
        <p:spPr>
          <a:xfrm>
            <a:off x="563562" y="2214882"/>
            <a:ext cx="8961438" cy="4490718"/>
          </a:xfrm>
        </p:spPr>
        <p:txBody>
          <a:bodyPr>
            <a:noAutofit/>
          </a:bodyPr>
          <a:lstStyle/>
          <a:p>
            <a:pPr marL="38100" indent="0">
              <a:buNone/>
            </a:pPr>
            <a:r>
              <a:rPr lang="en-US" sz="2400" dirty="0"/>
              <a:t>(a) The value of a share is X, so the total return A = (</a:t>
            </a:r>
            <a:r>
              <a:rPr lang="en-US" altLang="zh-CN" sz="2400" dirty="0"/>
              <a:t>10000/20)X</a:t>
            </a:r>
            <a:r>
              <a:rPr lang="zh-CN" altLang="en-US" sz="2400" dirty="0"/>
              <a:t> </a:t>
            </a:r>
            <a:r>
              <a:rPr lang="en-US" altLang="zh-CN" sz="2400" dirty="0"/>
              <a:t>=</a:t>
            </a:r>
            <a:r>
              <a:rPr lang="zh-CN" altLang="en-US" sz="2400" dirty="0"/>
              <a:t> </a:t>
            </a:r>
            <a:r>
              <a:rPr lang="en-US" sz="2400" dirty="0"/>
              <a:t>500X</a:t>
            </a:r>
          </a:p>
          <a:p>
            <a:pPr marL="38100" indent="0">
              <a:buNone/>
            </a:pPr>
            <a:r>
              <a:rPr lang="en-US" sz="2400" dirty="0"/>
              <a:t>    E[A] = 500 E[X] = (500) (1) = 500</a:t>
            </a:r>
          </a:p>
          <a:p>
            <a:pPr marL="38100" indent="0">
              <a:buNone/>
            </a:pPr>
            <a:r>
              <a:rPr lang="en-US" sz="2400" dirty="0"/>
              <a:t>    Var(A) = 500</a:t>
            </a:r>
            <a:r>
              <a:rPr lang="en-US" sz="2400" baseline="30000" dirty="0"/>
              <a:t>2</a:t>
            </a:r>
            <a:r>
              <a:rPr lang="en-US" sz="2400" dirty="0"/>
              <a:t> Var(X) = (500</a:t>
            </a:r>
            <a:r>
              <a:rPr lang="en-US" sz="2400" baseline="30000" dirty="0"/>
              <a:t>2</a:t>
            </a:r>
            <a:r>
              <a:rPr lang="en-US" sz="2400" dirty="0"/>
              <a:t>) (0.5</a:t>
            </a:r>
            <a:r>
              <a:rPr lang="en-US" sz="2400" baseline="30000" dirty="0"/>
              <a:t>2</a:t>
            </a:r>
            <a:r>
              <a:rPr lang="en-US" sz="2400" dirty="0"/>
              <a:t>) = 62500, Std(A) = Var(A)</a:t>
            </a:r>
            <a:r>
              <a:rPr lang="en-US" sz="2400" baseline="30000" dirty="0"/>
              <a:t>0.5</a:t>
            </a:r>
            <a:r>
              <a:rPr lang="en-US" sz="2400" dirty="0"/>
              <a:t> = 250</a:t>
            </a:r>
          </a:p>
          <a:p>
            <a:pPr marL="38100" indent="0">
              <a:buNone/>
            </a:pPr>
            <a:r>
              <a:rPr lang="en-US" sz="2400" dirty="0"/>
              <a:t>(b) The value of a share is Y, so the total return B = (</a:t>
            </a:r>
            <a:r>
              <a:rPr lang="en-US" altLang="zh-CN" sz="2400" dirty="0"/>
              <a:t>10000/50)Y </a:t>
            </a:r>
            <a:r>
              <a:rPr lang="en-US" sz="2400" dirty="0"/>
              <a:t>= 200Y</a:t>
            </a:r>
          </a:p>
          <a:p>
            <a:pPr marL="38100" indent="0">
              <a:buNone/>
            </a:pPr>
            <a:r>
              <a:rPr lang="en-US" sz="2400" dirty="0"/>
              <a:t>    E[B] = 200 E[Y] = (200) (2.5) = 500</a:t>
            </a:r>
          </a:p>
          <a:p>
            <a:pPr marL="38100" indent="0">
              <a:buNone/>
            </a:pPr>
            <a:r>
              <a:rPr lang="en-US" sz="2400" dirty="0"/>
              <a:t>    Var(B) = 200</a:t>
            </a:r>
            <a:r>
              <a:rPr lang="en-US" sz="2400" baseline="30000" dirty="0"/>
              <a:t>2</a:t>
            </a:r>
            <a:r>
              <a:rPr lang="en-US" sz="2400" dirty="0"/>
              <a:t> Var(Y) = (200</a:t>
            </a:r>
            <a:r>
              <a:rPr lang="en-US" sz="2400" baseline="30000" dirty="0"/>
              <a:t>2</a:t>
            </a:r>
            <a:r>
              <a:rPr lang="en-US" sz="2400" dirty="0"/>
              <a:t>) (1</a:t>
            </a:r>
            <a:r>
              <a:rPr lang="en-US" sz="2400" baseline="30000" dirty="0"/>
              <a:t>2</a:t>
            </a:r>
            <a:r>
              <a:rPr lang="en-US" sz="2400" dirty="0"/>
              <a:t>) = 40000, Std(B) = Var(B)</a:t>
            </a:r>
            <a:r>
              <a:rPr lang="en-US" sz="2400" baseline="30000" dirty="0"/>
              <a:t>0.5</a:t>
            </a:r>
            <a:r>
              <a:rPr lang="en-US" sz="2400" dirty="0"/>
              <a:t> = 200</a:t>
            </a:r>
          </a:p>
          <a:p>
            <a:pPr marL="38100" indent="0">
              <a:buNone/>
            </a:pPr>
            <a:r>
              <a:rPr lang="en-US" sz="2400" dirty="0"/>
              <a:t>(c) The total return C = 250X + 100Y</a:t>
            </a:r>
          </a:p>
          <a:p>
            <a:pPr marL="38100" indent="0">
              <a:buNone/>
            </a:pPr>
            <a:r>
              <a:rPr lang="en-US" sz="2400" dirty="0"/>
              <a:t>    E[C] = 250 E[X] + 100 E[Y] = 250 + 250 = 500</a:t>
            </a:r>
          </a:p>
          <a:p>
            <a:pPr marL="38100" indent="0">
              <a:buNone/>
            </a:pPr>
            <a:r>
              <a:rPr lang="en-US" sz="2400" dirty="0"/>
              <a:t>    Var(C) = 250</a:t>
            </a:r>
            <a:r>
              <a:rPr lang="en-US" sz="2400" baseline="30000" dirty="0"/>
              <a:t>2</a:t>
            </a:r>
            <a:r>
              <a:rPr lang="en-US" sz="2400" dirty="0"/>
              <a:t> Var(X) + 100</a:t>
            </a:r>
            <a:r>
              <a:rPr lang="en-US" sz="2400" baseline="30000" dirty="0"/>
              <a:t>2</a:t>
            </a:r>
            <a:r>
              <a:rPr lang="en-US" sz="2400" dirty="0"/>
              <a:t> Var(Y) = 25625, Std(C) = Var(C)</a:t>
            </a:r>
            <a:r>
              <a:rPr lang="en-US" sz="2400" baseline="30000" dirty="0"/>
              <a:t>0.5</a:t>
            </a:r>
            <a:r>
              <a:rPr lang="en-US" sz="2400" dirty="0"/>
              <a:t> ≈ 160</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43</a:t>
            </a:fld>
            <a:endParaRPr lang="en-US" altLang="en-US" dirty="0"/>
          </a:p>
        </p:txBody>
      </p:sp>
    </p:spTree>
    <p:extLst>
      <p:ext uri="{BB962C8B-B14F-4D97-AF65-F5344CB8AC3E}">
        <p14:creationId xmlns:p14="http://schemas.microsoft.com/office/powerpoint/2010/main" val="1472858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application (3)</a:t>
            </a:r>
          </a:p>
        </p:txBody>
      </p:sp>
      <p:sp>
        <p:nvSpPr>
          <p:cNvPr id="3" name="Content Placeholder 2"/>
          <p:cNvSpPr>
            <a:spLocks noGrp="1"/>
          </p:cNvSpPr>
          <p:nvPr>
            <p:ph idx="1"/>
          </p:nvPr>
        </p:nvSpPr>
        <p:spPr>
          <a:xfrm>
            <a:off x="563562" y="2214882"/>
            <a:ext cx="8961438" cy="1137918"/>
          </a:xfrm>
        </p:spPr>
        <p:txBody>
          <a:bodyPr>
            <a:noAutofit/>
          </a:bodyPr>
          <a:lstStyle/>
          <a:p>
            <a:pPr marL="38100" indent="0">
              <a:buNone/>
            </a:pPr>
            <a:r>
              <a:rPr lang="en-US" sz="3600" dirty="0"/>
              <a:t>By diversifying the portfolio, one can keep the same expectation while reducing the variance</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44</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599" y="3276600"/>
            <a:ext cx="70008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907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Bernoulli distribution</a:t>
            </a:r>
          </a:p>
        </p:txBody>
      </p:sp>
      <p:sp>
        <p:nvSpPr>
          <p:cNvPr id="3" name="Content Placeholder 2"/>
          <p:cNvSpPr>
            <a:spLocks noGrp="1"/>
          </p:cNvSpPr>
          <p:nvPr>
            <p:ph idx="1"/>
          </p:nvPr>
        </p:nvSpPr>
        <p:spPr>
          <a:xfrm>
            <a:off x="563562" y="2214882"/>
            <a:ext cx="8402638" cy="4566918"/>
          </a:xfrm>
        </p:spPr>
        <p:txBody>
          <a:bodyPr>
            <a:noAutofit/>
          </a:bodyPr>
          <a:lstStyle/>
          <a:p>
            <a:pPr marL="38100" indent="0">
              <a:buNone/>
            </a:pPr>
            <a:r>
              <a:rPr lang="en-US" sz="3600" dirty="0"/>
              <a:t>A random variable with two possible values, 0 and 1, is called a Bernoulli variable, and its distribution is Bernoulli distribution</a:t>
            </a:r>
          </a:p>
          <a:p>
            <a:pPr marL="38100" indent="0">
              <a:buNone/>
            </a:pPr>
            <a:r>
              <a:rPr lang="en-US" sz="3600" dirty="0" err="1"/>
              <a:t>Ber</a:t>
            </a:r>
            <a:r>
              <a:rPr lang="en-US" sz="3600" dirty="0"/>
              <a:t>(p) is a Bernoulli distribution with parameter p, where 0 ≤ p ≤ 1, and</a:t>
            </a:r>
          </a:p>
          <a:p>
            <a:pPr marL="241298" lvl="1" indent="0">
              <a:buNone/>
            </a:pPr>
            <a:r>
              <a:rPr lang="en-US" sz="3600" dirty="0"/>
              <a:t>p(1) = P(X = 1) = p</a:t>
            </a:r>
          </a:p>
          <a:p>
            <a:pPr marL="241298" lvl="1" indent="0">
              <a:buNone/>
            </a:pPr>
            <a:r>
              <a:rPr lang="en-US" sz="3600" dirty="0"/>
              <a:t>p(0) = P(X = 0) = 1 − p</a:t>
            </a:r>
          </a:p>
          <a:p>
            <a:pPr marL="241298" lvl="1" indent="0">
              <a:buNone/>
            </a:pPr>
            <a:r>
              <a:rPr lang="en-US" sz="3600" dirty="0"/>
              <a:t>E[X] = p, </a:t>
            </a:r>
            <a:r>
              <a:rPr lang="en-US" sz="3600" dirty="0" err="1"/>
              <a:t>Var</a:t>
            </a:r>
            <a:r>
              <a:rPr lang="en-US" sz="3600" dirty="0"/>
              <a:t>(X) = p(1 − p)</a:t>
            </a:r>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45</a:t>
            </a:fld>
            <a:endParaRPr lang="en-US" altLang="en-US" dirty="0"/>
          </a:p>
        </p:txBody>
      </p:sp>
    </p:spTree>
    <p:extLst>
      <p:ext uri="{BB962C8B-B14F-4D97-AF65-F5344CB8AC3E}">
        <p14:creationId xmlns:p14="http://schemas.microsoft.com/office/powerpoint/2010/main" val="158627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distribution</a:t>
            </a:r>
          </a:p>
        </p:txBody>
      </p:sp>
      <p:sp>
        <p:nvSpPr>
          <p:cNvPr id="3" name="Content Placeholder 2"/>
          <p:cNvSpPr>
            <a:spLocks noGrp="1"/>
          </p:cNvSpPr>
          <p:nvPr>
            <p:ph idx="1"/>
          </p:nvPr>
        </p:nvSpPr>
        <p:spPr>
          <a:xfrm>
            <a:off x="563562" y="2214882"/>
            <a:ext cx="8961438" cy="1976118"/>
          </a:xfrm>
        </p:spPr>
        <p:txBody>
          <a:bodyPr>
            <a:noAutofit/>
          </a:bodyPr>
          <a:lstStyle/>
          <a:p>
            <a:pPr marL="38100" indent="0">
              <a:buNone/>
            </a:pPr>
            <a:r>
              <a:rPr lang="en-US" sz="3600" dirty="0"/>
              <a:t>A binomial distribution Bin(n, p) is the number of 1s (successes) in </a:t>
            </a:r>
            <a:r>
              <a:rPr lang="en-US" sz="3600" i="1" dirty="0"/>
              <a:t>n</a:t>
            </a:r>
            <a:r>
              <a:rPr lang="en-US" sz="3600" dirty="0"/>
              <a:t> independent Ber(p)</a:t>
            </a:r>
          </a:p>
          <a:p>
            <a:pPr marL="38100" indent="0">
              <a:buNone/>
            </a:pPr>
            <a:r>
              <a:rPr lang="en-US" sz="3600" dirty="0"/>
              <a:t>Special cases:    Bin(1, p) = Ber(p)</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46</a:t>
            </a:fld>
            <a:endParaRPr lang="en-US" altLang="en-US" dirty="0"/>
          </a:p>
        </p:txBody>
      </p:sp>
      <p:graphicFrame>
        <p:nvGraphicFramePr>
          <p:cNvPr id="5" name="Table 7">
            <a:extLst>
              <a:ext uri="{FF2B5EF4-FFF2-40B4-BE49-F238E27FC236}">
                <a16:creationId xmlns:a16="http://schemas.microsoft.com/office/drawing/2014/main" id="{0E6C422F-D3F6-45BB-A8F1-6D3DE5F4C16D}"/>
              </a:ext>
            </a:extLst>
          </p:cNvPr>
          <p:cNvGraphicFramePr>
            <a:graphicFrameLocks noGrp="1"/>
          </p:cNvGraphicFramePr>
          <p:nvPr>
            <p:extLst>
              <p:ext uri="{D42A27DB-BD31-4B8C-83A1-F6EECF244321}">
                <p14:modId xmlns:p14="http://schemas.microsoft.com/office/powerpoint/2010/main" val="2092272932"/>
              </p:ext>
            </p:extLst>
          </p:nvPr>
        </p:nvGraphicFramePr>
        <p:xfrm>
          <a:off x="2717800" y="4191000"/>
          <a:ext cx="5562600" cy="1554480"/>
        </p:xfrm>
        <a:graphic>
          <a:graphicData uri="http://schemas.openxmlformats.org/drawingml/2006/table">
            <a:tbl>
              <a:tblPr firstRow="1" bandRow="1">
                <a:tableStyleId>{5C22544A-7EE6-4342-B048-85BDC9FD1C3A}</a:tableStyleId>
              </a:tblPr>
              <a:tblGrid>
                <a:gridCol w="977214">
                  <a:extLst>
                    <a:ext uri="{9D8B030D-6E8A-4147-A177-3AD203B41FA5}">
                      <a16:colId xmlns:a16="http://schemas.microsoft.com/office/drawing/2014/main" val="3037234608"/>
                    </a:ext>
                  </a:extLst>
                </a:gridCol>
                <a:gridCol w="1127554">
                  <a:extLst>
                    <a:ext uri="{9D8B030D-6E8A-4147-A177-3AD203B41FA5}">
                      <a16:colId xmlns:a16="http://schemas.microsoft.com/office/drawing/2014/main" val="1219345066"/>
                    </a:ext>
                  </a:extLst>
                </a:gridCol>
                <a:gridCol w="1127554">
                  <a:extLst>
                    <a:ext uri="{9D8B030D-6E8A-4147-A177-3AD203B41FA5}">
                      <a16:colId xmlns:a16="http://schemas.microsoft.com/office/drawing/2014/main" val="4257100742"/>
                    </a:ext>
                  </a:extLst>
                </a:gridCol>
                <a:gridCol w="1127554">
                  <a:extLst>
                    <a:ext uri="{9D8B030D-6E8A-4147-A177-3AD203B41FA5}">
                      <a16:colId xmlns:a16="http://schemas.microsoft.com/office/drawing/2014/main" val="259571488"/>
                    </a:ext>
                  </a:extLst>
                </a:gridCol>
                <a:gridCol w="1202724">
                  <a:extLst>
                    <a:ext uri="{9D8B030D-6E8A-4147-A177-3AD203B41FA5}">
                      <a16:colId xmlns:a16="http://schemas.microsoft.com/office/drawing/2014/main" val="2847182263"/>
                    </a:ext>
                  </a:extLst>
                </a:gridCol>
              </a:tblGrid>
              <a:tr h="482600">
                <a:tc>
                  <a:txBody>
                    <a:bodyPr/>
                    <a:lstStyle/>
                    <a:p>
                      <a:pPr algn="ctr"/>
                      <a:r>
                        <a:rPr lang="en-US" sz="2800" dirty="0"/>
                        <a:t>w</a:t>
                      </a:r>
                    </a:p>
                  </a:txBody>
                  <a:tcPr anchor="ctr"/>
                </a:tc>
                <a:tc>
                  <a:txBody>
                    <a:bodyPr/>
                    <a:lstStyle/>
                    <a:p>
                      <a:pPr algn="ctr"/>
                      <a:r>
                        <a:rPr lang="en-US" sz="2800" dirty="0"/>
                        <a:t>00</a:t>
                      </a:r>
                    </a:p>
                  </a:txBody>
                  <a:tcPr anchor="ctr"/>
                </a:tc>
                <a:tc>
                  <a:txBody>
                    <a:bodyPr/>
                    <a:lstStyle/>
                    <a:p>
                      <a:pPr algn="ctr"/>
                      <a:r>
                        <a:rPr lang="en-US" sz="2800" dirty="0"/>
                        <a:t>01</a:t>
                      </a:r>
                    </a:p>
                  </a:txBody>
                  <a:tcPr anchor="ctr"/>
                </a:tc>
                <a:tc>
                  <a:txBody>
                    <a:bodyPr/>
                    <a:lstStyle/>
                    <a:p>
                      <a:pPr algn="ctr"/>
                      <a:r>
                        <a:rPr lang="en-US" sz="2800" dirty="0"/>
                        <a:t>10</a:t>
                      </a:r>
                    </a:p>
                  </a:txBody>
                  <a:tcPr anchor="ctr"/>
                </a:tc>
                <a:tc>
                  <a:txBody>
                    <a:bodyPr/>
                    <a:lstStyle/>
                    <a:p>
                      <a:pPr algn="ctr"/>
                      <a:r>
                        <a:rPr lang="en-US" sz="2800" dirty="0"/>
                        <a:t>11</a:t>
                      </a:r>
                    </a:p>
                  </a:txBody>
                  <a:tcPr anchor="ctr"/>
                </a:tc>
                <a:extLst>
                  <a:ext uri="{0D108BD9-81ED-4DB2-BD59-A6C34878D82A}">
                    <a16:rowId xmlns:a16="http://schemas.microsoft.com/office/drawing/2014/main" val="1943725738"/>
                  </a:ext>
                </a:extLst>
              </a:tr>
              <a:tr h="482600">
                <a:tc>
                  <a:txBody>
                    <a:bodyPr/>
                    <a:lstStyle/>
                    <a:p>
                      <a:pPr algn="ctr"/>
                      <a:r>
                        <a:rPr lang="en-US" sz="2800" dirty="0"/>
                        <a:t>X</a:t>
                      </a:r>
                    </a:p>
                  </a:txBody>
                  <a:tcPr anchor="ctr"/>
                </a:tc>
                <a:tc>
                  <a:txBody>
                    <a:bodyPr/>
                    <a:lstStyle/>
                    <a:p>
                      <a:pPr algn="ctr"/>
                      <a:r>
                        <a:rPr lang="en-US" sz="2800" dirty="0"/>
                        <a:t>0</a:t>
                      </a:r>
                    </a:p>
                  </a:txBody>
                  <a:tcPr anchor="ctr"/>
                </a:tc>
                <a:tc>
                  <a:txBody>
                    <a:bodyPr/>
                    <a:lstStyle/>
                    <a:p>
                      <a:pPr algn="ctr"/>
                      <a:r>
                        <a:rPr lang="en-US" sz="2800" dirty="0"/>
                        <a:t>1</a:t>
                      </a:r>
                    </a:p>
                  </a:txBody>
                  <a:tcPr anchor="ctr"/>
                </a:tc>
                <a:tc>
                  <a:txBody>
                    <a:bodyPr/>
                    <a:lstStyle/>
                    <a:p>
                      <a:pPr algn="ctr"/>
                      <a:r>
                        <a:rPr lang="en-US" sz="2800" dirty="0"/>
                        <a:t>1</a:t>
                      </a:r>
                    </a:p>
                  </a:txBody>
                  <a:tcPr anchor="ctr"/>
                </a:tc>
                <a:tc>
                  <a:txBody>
                    <a:bodyPr/>
                    <a:lstStyle/>
                    <a:p>
                      <a:pPr algn="ctr"/>
                      <a:r>
                        <a:rPr lang="en-US" sz="2800" dirty="0"/>
                        <a:t>2</a:t>
                      </a:r>
                    </a:p>
                  </a:txBody>
                  <a:tcPr anchor="ctr"/>
                </a:tc>
                <a:extLst>
                  <a:ext uri="{0D108BD9-81ED-4DB2-BD59-A6C34878D82A}">
                    <a16:rowId xmlns:a16="http://schemas.microsoft.com/office/drawing/2014/main" val="2888576210"/>
                  </a:ext>
                </a:extLst>
              </a:tr>
              <a:tr h="482600">
                <a:tc>
                  <a:txBody>
                    <a:bodyPr/>
                    <a:lstStyle/>
                    <a:p>
                      <a:pPr algn="ctr"/>
                      <a:r>
                        <a:rPr lang="en-US" sz="2800" dirty="0"/>
                        <a:t>P(w)</a:t>
                      </a:r>
                    </a:p>
                  </a:txBody>
                  <a:tcPr anchor="ctr"/>
                </a:tc>
                <a:tc>
                  <a:txBody>
                    <a:bodyPr/>
                    <a:lstStyle/>
                    <a:p>
                      <a:pPr algn="ctr"/>
                      <a:r>
                        <a:rPr lang="en-US" sz="2800" dirty="0"/>
                        <a:t>(1-p)</a:t>
                      </a:r>
                      <a:r>
                        <a:rPr lang="en-US" sz="2800" baseline="30000" dirty="0"/>
                        <a:t>2</a:t>
                      </a:r>
                    </a:p>
                  </a:txBody>
                  <a:tcPr anchor="ctr"/>
                </a:tc>
                <a:tc>
                  <a:txBody>
                    <a:bodyPr/>
                    <a:lstStyle/>
                    <a:p>
                      <a:pPr algn="ctr"/>
                      <a:r>
                        <a:rPr lang="en-US" sz="2800" dirty="0"/>
                        <a:t>(1-p)p</a:t>
                      </a:r>
                    </a:p>
                  </a:txBody>
                  <a:tcPr anchor="ctr"/>
                </a:tc>
                <a:tc>
                  <a:txBody>
                    <a:bodyPr/>
                    <a:lstStyle/>
                    <a:p>
                      <a:pPr algn="ctr"/>
                      <a:r>
                        <a:rPr lang="en-US" sz="2800" dirty="0"/>
                        <a:t>p(1-p)</a:t>
                      </a:r>
                    </a:p>
                  </a:txBody>
                  <a:tcPr anchor="ctr"/>
                </a:tc>
                <a:tc>
                  <a:txBody>
                    <a:bodyPr/>
                    <a:lstStyle/>
                    <a:p>
                      <a:pPr algn="ctr"/>
                      <a:r>
                        <a:rPr lang="en-US" sz="2800" dirty="0"/>
                        <a:t>p</a:t>
                      </a:r>
                      <a:r>
                        <a:rPr lang="en-US" sz="2800" baseline="30000" dirty="0"/>
                        <a:t>2</a:t>
                      </a:r>
                      <a:endParaRPr lang="en-US" sz="2800" dirty="0"/>
                    </a:p>
                  </a:txBody>
                  <a:tcPr anchor="ctr"/>
                </a:tc>
                <a:extLst>
                  <a:ext uri="{0D108BD9-81ED-4DB2-BD59-A6C34878D82A}">
                    <a16:rowId xmlns:a16="http://schemas.microsoft.com/office/drawing/2014/main" val="3836252655"/>
                  </a:ext>
                </a:extLst>
              </a:tr>
            </a:tbl>
          </a:graphicData>
        </a:graphic>
      </p:graphicFrame>
      <p:graphicFrame>
        <p:nvGraphicFramePr>
          <p:cNvPr id="6" name="Table 5">
            <a:extLst>
              <a:ext uri="{FF2B5EF4-FFF2-40B4-BE49-F238E27FC236}">
                <a16:creationId xmlns:a16="http://schemas.microsoft.com/office/drawing/2014/main" id="{948DF8D3-FC4C-4DC7-8E3B-446020F78E83}"/>
              </a:ext>
            </a:extLst>
          </p:cNvPr>
          <p:cNvGraphicFramePr>
            <a:graphicFrameLocks noGrp="1"/>
          </p:cNvGraphicFramePr>
          <p:nvPr>
            <p:extLst>
              <p:ext uri="{D42A27DB-BD31-4B8C-83A1-F6EECF244321}">
                <p14:modId xmlns:p14="http://schemas.microsoft.com/office/powerpoint/2010/main" val="3543169463"/>
              </p:ext>
            </p:extLst>
          </p:nvPr>
        </p:nvGraphicFramePr>
        <p:xfrm>
          <a:off x="2709984" y="5862568"/>
          <a:ext cx="5037016" cy="1300232"/>
        </p:xfrm>
        <a:graphic>
          <a:graphicData uri="http://schemas.openxmlformats.org/drawingml/2006/table">
            <a:tbl>
              <a:tblPr firstRow="1" bandRow="1">
                <a:tableStyleId>{5C22544A-7EE6-4342-B048-85BDC9FD1C3A}</a:tableStyleId>
              </a:tblPr>
              <a:tblGrid>
                <a:gridCol w="1259254">
                  <a:extLst>
                    <a:ext uri="{9D8B030D-6E8A-4147-A177-3AD203B41FA5}">
                      <a16:colId xmlns:a16="http://schemas.microsoft.com/office/drawing/2014/main" val="3037234608"/>
                    </a:ext>
                  </a:extLst>
                </a:gridCol>
                <a:gridCol w="1259254">
                  <a:extLst>
                    <a:ext uri="{9D8B030D-6E8A-4147-A177-3AD203B41FA5}">
                      <a16:colId xmlns:a16="http://schemas.microsoft.com/office/drawing/2014/main" val="1219345066"/>
                    </a:ext>
                  </a:extLst>
                </a:gridCol>
                <a:gridCol w="1259254">
                  <a:extLst>
                    <a:ext uri="{9D8B030D-6E8A-4147-A177-3AD203B41FA5}">
                      <a16:colId xmlns:a16="http://schemas.microsoft.com/office/drawing/2014/main" val="4257100742"/>
                    </a:ext>
                  </a:extLst>
                </a:gridCol>
                <a:gridCol w="1259254">
                  <a:extLst>
                    <a:ext uri="{9D8B030D-6E8A-4147-A177-3AD203B41FA5}">
                      <a16:colId xmlns:a16="http://schemas.microsoft.com/office/drawing/2014/main" val="259571488"/>
                    </a:ext>
                  </a:extLst>
                </a:gridCol>
              </a:tblGrid>
              <a:tr h="650116">
                <a:tc>
                  <a:txBody>
                    <a:bodyPr/>
                    <a:lstStyle/>
                    <a:p>
                      <a:pPr algn="ctr"/>
                      <a:r>
                        <a:rPr lang="en-US" sz="2800" dirty="0"/>
                        <a:t>a</a:t>
                      </a:r>
                    </a:p>
                  </a:txBody>
                  <a:tcPr anchor="ctr"/>
                </a:tc>
                <a:tc>
                  <a:txBody>
                    <a:bodyPr/>
                    <a:lstStyle/>
                    <a:p>
                      <a:pPr algn="ctr"/>
                      <a:r>
                        <a:rPr lang="en-US" sz="2800" dirty="0"/>
                        <a:t>0</a:t>
                      </a:r>
                    </a:p>
                  </a:txBody>
                  <a:tcPr anchor="ctr"/>
                </a:tc>
                <a:tc>
                  <a:txBody>
                    <a:bodyPr/>
                    <a:lstStyle/>
                    <a:p>
                      <a:pPr algn="ctr"/>
                      <a:r>
                        <a:rPr lang="en-US" sz="2800" dirty="0"/>
                        <a:t>1</a:t>
                      </a:r>
                    </a:p>
                  </a:txBody>
                  <a:tcPr anchor="ctr"/>
                </a:tc>
                <a:tc>
                  <a:txBody>
                    <a:bodyPr/>
                    <a:lstStyle/>
                    <a:p>
                      <a:pPr algn="ctr"/>
                      <a:r>
                        <a:rPr lang="en-US" sz="2800" dirty="0"/>
                        <a:t>2</a:t>
                      </a:r>
                    </a:p>
                  </a:txBody>
                  <a:tcPr anchor="ctr"/>
                </a:tc>
                <a:extLst>
                  <a:ext uri="{0D108BD9-81ED-4DB2-BD59-A6C34878D82A}">
                    <a16:rowId xmlns:a16="http://schemas.microsoft.com/office/drawing/2014/main" val="1943725738"/>
                  </a:ext>
                </a:extLst>
              </a:tr>
              <a:tr h="650116">
                <a:tc>
                  <a:txBody>
                    <a:bodyPr/>
                    <a:lstStyle/>
                    <a:p>
                      <a:pPr algn="ctr"/>
                      <a:r>
                        <a:rPr lang="en-US" sz="2800" dirty="0"/>
                        <a:t>p(a)</a:t>
                      </a:r>
                    </a:p>
                  </a:txBody>
                  <a:tcPr anchor="ctr"/>
                </a:tc>
                <a:tc>
                  <a:txBody>
                    <a:bodyPr/>
                    <a:lstStyle/>
                    <a:p>
                      <a:pPr algn="ctr"/>
                      <a:r>
                        <a:rPr lang="en-US" sz="2800" dirty="0"/>
                        <a:t>(1-p)</a:t>
                      </a:r>
                      <a:r>
                        <a:rPr lang="en-US" sz="2800" baseline="30000" dirty="0"/>
                        <a:t>2</a:t>
                      </a:r>
                    </a:p>
                  </a:txBody>
                  <a:tcPr anchor="ctr"/>
                </a:tc>
                <a:tc>
                  <a:txBody>
                    <a:bodyPr/>
                    <a:lstStyle/>
                    <a:p>
                      <a:pPr algn="ctr"/>
                      <a:r>
                        <a:rPr lang="en-US" sz="2800" dirty="0"/>
                        <a:t>2p(1-p)</a:t>
                      </a:r>
                    </a:p>
                  </a:txBody>
                  <a:tcPr anchor="ctr"/>
                </a:tc>
                <a:tc>
                  <a:txBody>
                    <a:bodyPr/>
                    <a:lstStyle/>
                    <a:p>
                      <a:pPr algn="ctr"/>
                      <a:r>
                        <a:rPr lang="en-US" sz="2800" dirty="0"/>
                        <a:t>p</a:t>
                      </a:r>
                      <a:r>
                        <a:rPr lang="en-US" sz="2800" baseline="30000" dirty="0"/>
                        <a:t>2</a:t>
                      </a:r>
                      <a:endParaRPr lang="en-US" sz="2800" dirty="0"/>
                    </a:p>
                  </a:txBody>
                  <a:tcPr anchor="ctr"/>
                </a:tc>
                <a:extLst>
                  <a:ext uri="{0D108BD9-81ED-4DB2-BD59-A6C34878D82A}">
                    <a16:rowId xmlns:a16="http://schemas.microsoft.com/office/drawing/2014/main" val="2888576210"/>
                  </a:ext>
                </a:extLst>
              </a:tr>
            </a:tbl>
          </a:graphicData>
        </a:graphic>
      </p:graphicFrame>
      <p:sp>
        <p:nvSpPr>
          <p:cNvPr id="7" name="TextBox 6">
            <a:extLst>
              <a:ext uri="{FF2B5EF4-FFF2-40B4-BE49-F238E27FC236}">
                <a16:creationId xmlns:a16="http://schemas.microsoft.com/office/drawing/2014/main" id="{C2841A88-8328-464F-9481-1E3DADD69904}"/>
              </a:ext>
            </a:extLst>
          </p:cNvPr>
          <p:cNvSpPr txBox="1"/>
          <p:nvPr/>
        </p:nvSpPr>
        <p:spPr>
          <a:xfrm>
            <a:off x="822569" y="5227960"/>
            <a:ext cx="2057400" cy="646331"/>
          </a:xfrm>
          <a:prstGeom prst="rect">
            <a:avLst/>
          </a:prstGeom>
          <a:noFill/>
        </p:spPr>
        <p:txBody>
          <a:bodyPr wrap="square" rtlCol="0">
            <a:spAutoFit/>
          </a:bodyPr>
          <a:lstStyle/>
          <a:p>
            <a:r>
              <a:rPr lang="en-US" sz="3600" dirty="0"/>
              <a:t>Bin(2, p)</a:t>
            </a:r>
          </a:p>
        </p:txBody>
      </p:sp>
    </p:spTree>
    <p:extLst>
      <p:ext uri="{BB962C8B-B14F-4D97-AF65-F5344CB8AC3E}">
        <p14:creationId xmlns:p14="http://schemas.microsoft.com/office/powerpoint/2010/main" val="24008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8" y="555037"/>
            <a:ext cx="8977312" cy="1578563"/>
          </a:xfrm>
        </p:spPr>
        <p:txBody>
          <a:bodyPr/>
          <a:lstStyle/>
          <a:p>
            <a:r>
              <a:rPr lang="en-US" dirty="0"/>
              <a:t>Binomial distribution (2)</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47</a:t>
            </a:fld>
            <a:endParaRPr lang="en-US" altLang="en-US" dirty="0"/>
          </a:p>
        </p:txBody>
      </p:sp>
      <p:sp>
        <p:nvSpPr>
          <p:cNvPr id="11" name="TextBox 10">
            <a:extLst>
              <a:ext uri="{FF2B5EF4-FFF2-40B4-BE49-F238E27FC236}">
                <a16:creationId xmlns:a16="http://schemas.microsoft.com/office/drawing/2014/main" id="{85E4FBEB-7A0C-43D6-99A7-81CC0BD69F34}"/>
              </a:ext>
            </a:extLst>
          </p:cNvPr>
          <p:cNvSpPr txBox="1"/>
          <p:nvPr/>
        </p:nvSpPr>
        <p:spPr>
          <a:xfrm>
            <a:off x="613508" y="2634051"/>
            <a:ext cx="1408112" cy="461665"/>
          </a:xfrm>
          <a:prstGeom prst="rect">
            <a:avLst/>
          </a:prstGeom>
          <a:noFill/>
        </p:spPr>
        <p:txBody>
          <a:bodyPr wrap="square" rtlCol="0">
            <a:spAutoFit/>
          </a:bodyPr>
          <a:lstStyle/>
          <a:p>
            <a:r>
              <a:rPr lang="en-US" sz="2400" dirty="0"/>
              <a:t>Bin(3, p)</a:t>
            </a:r>
          </a:p>
        </p:txBody>
      </p:sp>
      <p:graphicFrame>
        <p:nvGraphicFramePr>
          <p:cNvPr id="13" name="Table 13">
            <a:extLst>
              <a:ext uri="{FF2B5EF4-FFF2-40B4-BE49-F238E27FC236}">
                <a16:creationId xmlns:a16="http://schemas.microsoft.com/office/drawing/2014/main" id="{F583734E-3AB7-487A-954A-188CCCF3DA54}"/>
              </a:ext>
            </a:extLst>
          </p:cNvPr>
          <p:cNvGraphicFramePr>
            <a:graphicFrameLocks noGrp="1"/>
          </p:cNvGraphicFramePr>
          <p:nvPr>
            <p:extLst>
              <p:ext uri="{D42A27DB-BD31-4B8C-83A1-F6EECF244321}">
                <p14:modId xmlns:p14="http://schemas.microsoft.com/office/powerpoint/2010/main" val="1188789146"/>
              </p:ext>
            </p:extLst>
          </p:nvPr>
        </p:nvGraphicFramePr>
        <p:xfrm>
          <a:off x="1850295" y="2038298"/>
          <a:ext cx="7696197" cy="1191507"/>
        </p:xfrm>
        <a:graphic>
          <a:graphicData uri="http://schemas.openxmlformats.org/drawingml/2006/table">
            <a:tbl>
              <a:tblPr firstRow="1" bandRow="1">
                <a:tableStyleId>{F5AB1C69-6EDB-4FF4-983F-18BD219EF322}</a:tableStyleId>
              </a:tblPr>
              <a:tblGrid>
                <a:gridCol w="855133">
                  <a:extLst>
                    <a:ext uri="{9D8B030D-6E8A-4147-A177-3AD203B41FA5}">
                      <a16:colId xmlns:a16="http://schemas.microsoft.com/office/drawing/2014/main" val="1734115031"/>
                    </a:ext>
                  </a:extLst>
                </a:gridCol>
                <a:gridCol w="855133">
                  <a:extLst>
                    <a:ext uri="{9D8B030D-6E8A-4147-A177-3AD203B41FA5}">
                      <a16:colId xmlns:a16="http://schemas.microsoft.com/office/drawing/2014/main" val="4074957153"/>
                    </a:ext>
                  </a:extLst>
                </a:gridCol>
                <a:gridCol w="855133">
                  <a:extLst>
                    <a:ext uri="{9D8B030D-6E8A-4147-A177-3AD203B41FA5}">
                      <a16:colId xmlns:a16="http://schemas.microsoft.com/office/drawing/2014/main" val="3868579666"/>
                    </a:ext>
                  </a:extLst>
                </a:gridCol>
                <a:gridCol w="855133">
                  <a:extLst>
                    <a:ext uri="{9D8B030D-6E8A-4147-A177-3AD203B41FA5}">
                      <a16:colId xmlns:a16="http://schemas.microsoft.com/office/drawing/2014/main" val="1948006563"/>
                    </a:ext>
                  </a:extLst>
                </a:gridCol>
                <a:gridCol w="855133">
                  <a:extLst>
                    <a:ext uri="{9D8B030D-6E8A-4147-A177-3AD203B41FA5}">
                      <a16:colId xmlns:a16="http://schemas.microsoft.com/office/drawing/2014/main" val="2449683416"/>
                    </a:ext>
                  </a:extLst>
                </a:gridCol>
                <a:gridCol w="855133">
                  <a:extLst>
                    <a:ext uri="{9D8B030D-6E8A-4147-A177-3AD203B41FA5}">
                      <a16:colId xmlns:a16="http://schemas.microsoft.com/office/drawing/2014/main" val="552594758"/>
                    </a:ext>
                  </a:extLst>
                </a:gridCol>
                <a:gridCol w="855133">
                  <a:extLst>
                    <a:ext uri="{9D8B030D-6E8A-4147-A177-3AD203B41FA5}">
                      <a16:colId xmlns:a16="http://schemas.microsoft.com/office/drawing/2014/main" val="3749954262"/>
                    </a:ext>
                  </a:extLst>
                </a:gridCol>
                <a:gridCol w="855133">
                  <a:extLst>
                    <a:ext uri="{9D8B030D-6E8A-4147-A177-3AD203B41FA5}">
                      <a16:colId xmlns:a16="http://schemas.microsoft.com/office/drawing/2014/main" val="2608903927"/>
                    </a:ext>
                  </a:extLst>
                </a:gridCol>
                <a:gridCol w="855133">
                  <a:extLst>
                    <a:ext uri="{9D8B030D-6E8A-4147-A177-3AD203B41FA5}">
                      <a16:colId xmlns:a16="http://schemas.microsoft.com/office/drawing/2014/main" val="2229733503"/>
                    </a:ext>
                  </a:extLst>
                </a:gridCol>
              </a:tblGrid>
              <a:tr h="363251">
                <a:tc>
                  <a:txBody>
                    <a:bodyPr/>
                    <a:lstStyle/>
                    <a:p>
                      <a:pPr algn="ctr"/>
                      <a:r>
                        <a:rPr lang="en-US" sz="1800" dirty="0"/>
                        <a:t>w</a:t>
                      </a:r>
                    </a:p>
                  </a:txBody>
                  <a:tcPr/>
                </a:tc>
                <a:tc>
                  <a:txBody>
                    <a:bodyPr/>
                    <a:lstStyle/>
                    <a:p>
                      <a:pPr algn="ctr"/>
                      <a:r>
                        <a:rPr lang="en-US" sz="1800" dirty="0"/>
                        <a:t>000</a:t>
                      </a:r>
                    </a:p>
                  </a:txBody>
                  <a:tcPr/>
                </a:tc>
                <a:tc>
                  <a:txBody>
                    <a:bodyPr/>
                    <a:lstStyle/>
                    <a:p>
                      <a:pPr algn="ctr"/>
                      <a:r>
                        <a:rPr lang="en-US" sz="1800" dirty="0"/>
                        <a:t>001</a:t>
                      </a:r>
                    </a:p>
                  </a:txBody>
                  <a:tcPr/>
                </a:tc>
                <a:tc>
                  <a:txBody>
                    <a:bodyPr/>
                    <a:lstStyle/>
                    <a:p>
                      <a:pPr algn="ctr"/>
                      <a:r>
                        <a:rPr lang="en-US" sz="1800" dirty="0"/>
                        <a:t>010</a:t>
                      </a:r>
                    </a:p>
                  </a:txBody>
                  <a:tcPr/>
                </a:tc>
                <a:tc>
                  <a:txBody>
                    <a:bodyPr/>
                    <a:lstStyle/>
                    <a:p>
                      <a:pPr algn="ctr"/>
                      <a:r>
                        <a:rPr lang="en-US" sz="1800" dirty="0"/>
                        <a:t>011</a:t>
                      </a:r>
                    </a:p>
                  </a:txBody>
                  <a:tcPr/>
                </a:tc>
                <a:tc>
                  <a:txBody>
                    <a:bodyPr/>
                    <a:lstStyle/>
                    <a:p>
                      <a:pPr algn="ctr"/>
                      <a:r>
                        <a:rPr lang="en-US" sz="1800" dirty="0"/>
                        <a:t>100</a:t>
                      </a:r>
                    </a:p>
                  </a:txBody>
                  <a:tcPr/>
                </a:tc>
                <a:tc>
                  <a:txBody>
                    <a:bodyPr/>
                    <a:lstStyle/>
                    <a:p>
                      <a:pPr algn="ctr"/>
                      <a:r>
                        <a:rPr lang="en-US" sz="1800" dirty="0"/>
                        <a:t>101</a:t>
                      </a:r>
                    </a:p>
                  </a:txBody>
                  <a:tcPr/>
                </a:tc>
                <a:tc>
                  <a:txBody>
                    <a:bodyPr/>
                    <a:lstStyle/>
                    <a:p>
                      <a:pPr algn="ctr"/>
                      <a:r>
                        <a:rPr lang="en-US" sz="1800" dirty="0"/>
                        <a:t>110</a:t>
                      </a:r>
                    </a:p>
                  </a:txBody>
                  <a:tcPr/>
                </a:tc>
                <a:tc>
                  <a:txBody>
                    <a:bodyPr/>
                    <a:lstStyle/>
                    <a:p>
                      <a:pPr algn="ctr"/>
                      <a:r>
                        <a:rPr lang="en-US" sz="1800" dirty="0"/>
                        <a:t>111</a:t>
                      </a:r>
                    </a:p>
                  </a:txBody>
                  <a:tcPr/>
                </a:tc>
                <a:extLst>
                  <a:ext uri="{0D108BD9-81ED-4DB2-BD59-A6C34878D82A}">
                    <a16:rowId xmlns:a16="http://schemas.microsoft.com/office/drawing/2014/main" val="2214380068"/>
                  </a:ext>
                </a:extLst>
              </a:tr>
              <a:tr h="363251">
                <a:tc>
                  <a:txBody>
                    <a:bodyPr/>
                    <a:lstStyle/>
                    <a:p>
                      <a:pPr algn="ctr"/>
                      <a:r>
                        <a:rPr lang="en-US" sz="1800" dirty="0"/>
                        <a:t>X</a:t>
                      </a:r>
                    </a:p>
                  </a:txBody>
                  <a:tcPr/>
                </a:tc>
                <a:tc>
                  <a:txBody>
                    <a:bodyPr/>
                    <a:lstStyle/>
                    <a:p>
                      <a:pPr algn="ctr"/>
                      <a:r>
                        <a:rPr lang="en-US" sz="1800" dirty="0"/>
                        <a:t>0</a:t>
                      </a:r>
                    </a:p>
                  </a:txBody>
                  <a:tcPr/>
                </a:tc>
                <a:tc>
                  <a:txBody>
                    <a:bodyPr/>
                    <a:lstStyle/>
                    <a:p>
                      <a:pPr algn="ctr"/>
                      <a:r>
                        <a:rPr lang="en-US" sz="1800" dirty="0"/>
                        <a:t>1</a:t>
                      </a:r>
                    </a:p>
                  </a:txBody>
                  <a:tcPr/>
                </a:tc>
                <a:tc>
                  <a:txBody>
                    <a:bodyPr/>
                    <a:lstStyle/>
                    <a:p>
                      <a:pPr algn="ctr"/>
                      <a:r>
                        <a:rPr lang="en-US" sz="1800" dirty="0"/>
                        <a:t>1</a:t>
                      </a:r>
                    </a:p>
                  </a:txBody>
                  <a:tcPr/>
                </a:tc>
                <a:tc>
                  <a:txBody>
                    <a:bodyPr/>
                    <a:lstStyle/>
                    <a:p>
                      <a:pPr algn="ctr"/>
                      <a:r>
                        <a:rPr lang="en-US" sz="1800" dirty="0"/>
                        <a:t>2</a:t>
                      </a:r>
                    </a:p>
                  </a:txBody>
                  <a:tcPr/>
                </a:tc>
                <a:tc>
                  <a:txBody>
                    <a:bodyPr/>
                    <a:lstStyle/>
                    <a:p>
                      <a:pPr algn="ctr"/>
                      <a:r>
                        <a:rPr lang="en-US" sz="1800" dirty="0"/>
                        <a:t>1</a:t>
                      </a:r>
                    </a:p>
                  </a:txBody>
                  <a:tcPr/>
                </a:tc>
                <a:tc>
                  <a:txBody>
                    <a:bodyPr/>
                    <a:lstStyle/>
                    <a:p>
                      <a:pPr algn="ctr"/>
                      <a:r>
                        <a:rPr lang="en-US" sz="1800" dirty="0"/>
                        <a:t>2</a:t>
                      </a:r>
                    </a:p>
                  </a:txBody>
                  <a:tcPr/>
                </a:tc>
                <a:tc>
                  <a:txBody>
                    <a:bodyPr/>
                    <a:lstStyle/>
                    <a:p>
                      <a:pPr algn="ctr"/>
                      <a:r>
                        <a:rPr lang="en-US" sz="1800" dirty="0"/>
                        <a:t>2</a:t>
                      </a:r>
                    </a:p>
                  </a:txBody>
                  <a:tcPr/>
                </a:tc>
                <a:tc>
                  <a:txBody>
                    <a:bodyPr/>
                    <a:lstStyle/>
                    <a:p>
                      <a:pPr algn="ctr"/>
                      <a:r>
                        <a:rPr lang="en-US" sz="1800" dirty="0"/>
                        <a:t>3</a:t>
                      </a:r>
                    </a:p>
                  </a:txBody>
                  <a:tcPr/>
                </a:tc>
                <a:extLst>
                  <a:ext uri="{0D108BD9-81ED-4DB2-BD59-A6C34878D82A}">
                    <a16:rowId xmlns:a16="http://schemas.microsoft.com/office/drawing/2014/main" val="2189058876"/>
                  </a:ext>
                </a:extLst>
              </a:tr>
              <a:tr h="459987">
                <a:tc>
                  <a:txBody>
                    <a:bodyPr/>
                    <a:lstStyle/>
                    <a:p>
                      <a:pPr algn="ctr"/>
                      <a:r>
                        <a:rPr lang="en-US" sz="1800" dirty="0"/>
                        <a:t>P(w)</a:t>
                      </a:r>
                    </a:p>
                  </a:txBody>
                  <a:tcPr/>
                </a:tc>
                <a:tc>
                  <a:txBody>
                    <a:bodyPr/>
                    <a:lstStyle/>
                    <a:p>
                      <a:pPr algn="ctr"/>
                      <a:r>
                        <a:rPr lang="en-US" sz="1800" dirty="0"/>
                        <a:t>(1-p)</a:t>
                      </a:r>
                      <a:r>
                        <a:rPr lang="en-US" sz="1800" baseline="30000" dirty="0"/>
                        <a:t>3</a:t>
                      </a:r>
                    </a:p>
                  </a:txBody>
                  <a:tcPr/>
                </a:tc>
                <a:tc>
                  <a:txBody>
                    <a:bodyPr/>
                    <a:lstStyle/>
                    <a:p>
                      <a:pPr algn="ctr"/>
                      <a:r>
                        <a:rPr lang="en-US" sz="1800" dirty="0"/>
                        <a:t>p(1-p)</a:t>
                      </a:r>
                      <a:r>
                        <a:rPr lang="en-US" sz="1800" baseline="30000" dirty="0"/>
                        <a:t>2</a:t>
                      </a:r>
                    </a:p>
                  </a:txBody>
                  <a:tcPr/>
                </a:tc>
                <a:tc>
                  <a:txBody>
                    <a:bodyPr/>
                    <a:lstStyle/>
                    <a:p>
                      <a:pPr algn="ctr"/>
                      <a:r>
                        <a:rPr lang="en-US" sz="1800" dirty="0"/>
                        <a:t>p(1-p)</a:t>
                      </a:r>
                      <a:r>
                        <a:rPr lang="en-US" sz="1800" baseline="30000" dirty="0"/>
                        <a:t>2</a:t>
                      </a:r>
                    </a:p>
                  </a:txBody>
                  <a:tcPr/>
                </a:tc>
                <a:tc>
                  <a:txBody>
                    <a:bodyPr/>
                    <a:lstStyle/>
                    <a:p>
                      <a:pPr algn="ctr"/>
                      <a:r>
                        <a:rPr lang="en-US" sz="1800" dirty="0"/>
                        <a:t>p</a:t>
                      </a:r>
                      <a:r>
                        <a:rPr lang="en-US" sz="1800" baseline="30000" dirty="0"/>
                        <a:t>2</a:t>
                      </a:r>
                      <a:r>
                        <a:rPr lang="en-US" sz="1800" dirty="0"/>
                        <a:t>(1-p)</a:t>
                      </a:r>
                    </a:p>
                  </a:txBody>
                  <a:tcPr/>
                </a:tc>
                <a:tc>
                  <a:txBody>
                    <a:bodyPr/>
                    <a:lstStyle/>
                    <a:p>
                      <a:pPr algn="ctr"/>
                      <a:r>
                        <a:rPr lang="en-US" sz="1800" dirty="0"/>
                        <a:t>p(1-p)</a:t>
                      </a:r>
                      <a:r>
                        <a:rPr lang="en-US" sz="1800" baseline="30000" dirty="0"/>
                        <a:t>2</a:t>
                      </a:r>
                    </a:p>
                  </a:txBody>
                  <a:tcPr/>
                </a:tc>
                <a:tc>
                  <a:txBody>
                    <a:bodyPr/>
                    <a:lstStyle/>
                    <a:p>
                      <a:pPr algn="ctr"/>
                      <a:r>
                        <a:rPr lang="en-US" sz="1800" dirty="0"/>
                        <a:t>p</a:t>
                      </a:r>
                      <a:r>
                        <a:rPr lang="en-US" sz="1800" baseline="30000" dirty="0"/>
                        <a:t>2</a:t>
                      </a:r>
                      <a:r>
                        <a:rPr lang="en-US" sz="1800" dirty="0"/>
                        <a:t>(1-p)</a:t>
                      </a:r>
                    </a:p>
                  </a:txBody>
                  <a:tcPr/>
                </a:tc>
                <a:tc>
                  <a:txBody>
                    <a:bodyPr/>
                    <a:lstStyle/>
                    <a:p>
                      <a:pPr algn="ctr"/>
                      <a:r>
                        <a:rPr lang="en-US" sz="1800" dirty="0"/>
                        <a:t>p</a:t>
                      </a:r>
                      <a:r>
                        <a:rPr lang="en-US" sz="1800" baseline="30000" dirty="0"/>
                        <a:t>2</a:t>
                      </a:r>
                      <a:r>
                        <a:rPr lang="en-US" sz="1800" dirty="0"/>
                        <a:t>(1-p)</a:t>
                      </a:r>
                    </a:p>
                  </a:txBody>
                  <a:tcPr/>
                </a:tc>
                <a:tc>
                  <a:txBody>
                    <a:bodyPr/>
                    <a:lstStyle/>
                    <a:p>
                      <a:pPr algn="ctr"/>
                      <a:r>
                        <a:rPr lang="en-US" sz="1800" dirty="0"/>
                        <a:t>p</a:t>
                      </a:r>
                      <a:r>
                        <a:rPr lang="en-US" sz="1800" baseline="30000" dirty="0"/>
                        <a:t>3</a:t>
                      </a:r>
                      <a:endParaRPr lang="en-US" sz="1800" dirty="0"/>
                    </a:p>
                  </a:txBody>
                  <a:tcPr/>
                </a:tc>
                <a:extLst>
                  <a:ext uri="{0D108BD9-81ED-4DB2-BD59-A6C34878D82A}">
                    <a16:rowId xmlns:a16="http://schemas.microsoft.com/office/drawing/2014/main" val="3419760436"/>
                  </a:ext>
                </a:extLst>
              </a:tr>
            </a:tbl>
          </a:graphicData>
        </a:graphic>
      </p:graphicFrame>
      <p:graphicFrame>
        <p:nvGraphicFramePr>
          <p:cNvPr id="17" name="Table 13">
            <a:extLst>
              <a:ext uri="{FF2B5EF4-FFF2-40B4-BE49-F238E27FC236}">
                <a16:creationId xmlns:a16="http://schemas.microsoft.com/office/drawing/2014/main" id="{E4DF91AC-0DC4-4DC4-95C5-10A0668AEBB2}"/>
              </a:ext>
            </a:extLst>
          </p:cNvPr>
          <p:cNvGraphicFramePr>
            <a:graphicFrameLocks noGrp="1"/>
          </p:cNvGraphicFramePr>
          <p:nvPr>
            <p:extLst>
              <p:ext uri="{D42A27DB-BD31-4B8C-83A1-F6EECF244321}">
                <p14:modId xmlns:p14="http://schemas.microsoft.com/office/powerpoint/2010/main" val="2573733334"/>
              </p:ext>
            </p:extLst>
          </p:nvPr>
        </p:nvGraphicFramePr>
        <p:xfrm>
          <a:off x="1818044" y="3378581"/>
          <a:ext cx="6005155" cy="1145704"/>
        </p:xfrm>
        <a:graphic>
          <a:graphicData uri="http://schemas.openxmlformats.org/drawingml/2006/table">
            <a:tbl>
              <a:tblPr firstRow="1" bandRow="1">
                <a:tableStyleId>{F5AB1C69-6EDB-4FF4-983F-18BD219EF322}</a:tableStyleId>
              </a:tblPr>
              <a:tblGrid>
                <a:gridCol w="1201031">
                  <a:extLst>
                    <a:ext uri="{9D8B030D-6E8A-4147-A177-3AD203B41FA5}">
                      <a16:colId xmlns:a16="http://schemas.microsoft.com/office/drawing/2014/main" val="1734115031"/>
                    </a:ext>
                  </a:extLst>
                </a:gridCol>
                <a:gridCol w="1201031">
                  <a:extLst>
                    <a:ext uri="{9D8B030D-6E8A-4147-A177-3AD203B41FA5}">
                      <a16:colId xmlns:a16="http://schemas.microsoft.com/office/drawing/2014/main" val="4074957153"/>
                    </a:ext>
                  </a:extLst>
                </a:gridCol>
                <a:gridCol w="1201031">
                  <a:extLst>
                    <a:ext uri="{9D8B030D-6E8A-4147-A177-3AD203B41FA5}">
                      <a16:colId xmlns:a16="http://schemas.microsoft.com/office/drawing/2014/main" val="3868579666"/>
                    </a:ext>
                  </a:extLst>
                </a:gridCol>
                <a:gridCol w="1201031">
                  <a:extLst>
                    <a:ext uri="{9D8B030D-6E8A-4147-A177-3AD203B41FA5}">
                      <a16:colId xmlns:a16="http://schemas.microsoft.com/office/drawing/2014/main" val="2449683416"/>
                    </a:ext>
                  </a:extLst>
                </a:gridCol>
                <a:gridCol w="1201031">
                  <a:extLst>
                    <a:ext uri="{9D8B030D-6E8A-4147-A177-3AD203B41FA5}">
                      <a16:colId xmlns:a16="http://schemas.microsoft.com/office/drawing/2014/main" val="2229733503"/>
                    </a:ext>
                  </a:extLst>
                </a:gridCol>
              </a:tblGrid>
              <a:tr h="516581">
                <a:tc>
                  <a:txBody>
                    <a:bodyPr/>
                    <a:lstStyle/>
                    <a:p>
                      <a:pPr algn="ctr"/>
                      <a:r>
                        <a:rPr lang="en-US" sz="2400" dirty="0"/>
                        <a:t>a</a:t>
                      </a:r>
                    </a:p>
                  </a:txBody>
                  <a:tcPr anchor="ctr"/>
                </a:tc>
                <a:tc>
                  <a:txBody>
                    <a:bodyPr/>
                    <a:lstStyle/>
                    <a:p>
                      <a:pPr algn="ctr"/>
                      <a:r>
                        <a:rPr lang="en-US" sz="2400" dirty="0"/>
                        <a:t>0</a:t>
                      </a:r>
                    </a:p>
                  </a:txBody>
                  <a:tcPr anchor="ctr"/>
                </a:tc>
                <a:tc>
                  <a:txBody>
                    <a:bodyPr/>
                    <a:lstStyle/>
                    <a:p>
                      <a:pPr algn="ctr"/>
                      <a:r>
                        <a:rPr lang="en-US" sz="2400" dirty="0"/>
                        <a:t>1</a:t>
                      </a:r>
                    </a:p>
                  </a:txBody>
                  <a:tcPr anchor="ctr"/>
                </a:tc>
                <a:tc>
                  <a:txBody>
                    <a:bodyPr/>
                    <a:lstStyle/>
                    <a:p>
                      <a:pPr algn="ctr"/>
                      <a:r>
                        <a:rPr lang="en-US" sz="2400" dirty="0"/>
                        <a:t>2</a:t>
                      </a:r>
                    </a:p>
                  </a:txBody>
                  <a:tcPr anchor="ctr"/>
                </a:tc>
                <a:tc>
                  <a:txBody>
                    <a:bodyPr/>
                    <a:lstStyle/>
                    <a:p>
                      <a:pPr algn="ctr"/>
                      <a:r>
                        <a:rPr lang="en-US" sz="2400" dirty="0"/>
                        <a:t>3</a:t>
                      </a:r>
                    </a:p>
                  </a:txBody>
                  <a:tcPr anchor="ctr"/>
                </a:tc>
                <a:extLst>
                  <a:ext uri="{0D108BD9-81ED-4DB2-BD59-A6C34878D82A}">
                    <a16:rowId xmlns:a16="http://schemas.microsoft.com/office/drawing/2014/main" val="2189058876"/>
                  </a:ext>
                </a:extLst>
              </a:tr>
              <a:tr h="629123">
                <a:tc>
                  <a:txBody>
                    <a:bodyPr/>
                    <a:lstStyle/>
                    <a:p>
                      <a:pPr algn="ctr"/>
                      <a:r>
                        <a:rPr lang="en-US" sz="2400" dirty="0"/>
                        <a:t>p(a)</a:t>
                      </a:r>
                    </a:p>
                  </a:txBody>
                  <a:tcPr anchor="ctr"/>
                </a:tc>
                <a:tc>
                  <a:txBody>
                    <a:bodyPr/>
                    <a:lstStyle/>
                    <a:p>
                      <a:pPr algn="ctr"/>
                      <a:r>
                        <a:rPr lang="en-US" sz="2400" dirty="0"/>
                        <a:t>(1-p)</a:t>
                      </a:r>
                      <a:r>
                        <a:rPr lang="en-US" sz="2400" baseline="30000" dirty="0"/>
                        <a:t>3</a:t>
                      </a:r>
                    </a:p>
                  </a:txBody>
                  <a:tcPr anchor="ctr"/>
                </a:tc>
                <a:tc>
                  <a:txBody>
                    <a:bodyPr/>
                    <a:lstStyle/>
                    <a:p>
                      <a:pPr algn="ctr"/>
                      <a:r>
                        <a:rPr lang="en-US" sz="2400" dirty="0"/>
                        <a:t>3p(1-p)</a:t>
                      </a:r>
                      <a:r>
                        <a:rPr lang="en-US" sz="2400" baseline="30000" dirty="0"/>
                        <a:t>2</a:t>
                      </a:r>
                    </a:p>
                  </a:txBody>
                  <a:tcPr anchor="ctr"/>
                </a:tc>
                <a:tc>
                  <a:txBody>
                    <a:bodyPr/>
                    <a:lstStyle/>
                    <a:p>
                      <a:pPr algn="ctr"/>
                      <a:r>
                        <a:rPr lang="en-US" sz="2400" dirty="0"/>
                        <a:t>3p</a:t>
                      </a:r>
                      <a:r>
                        <a:rPr lang="en-US" sz="2400" baseline="30000" dirty="0"/>
                        <a:t>2</a:t>
                      </a:r>
                      <a:r>
                        <a:rPr lang="en-US" sz="2400" dirty="0"/>
                        <a:t>(1-p)</a:t>
                      </a:r>
                    </a:p>
                  </a:txBody>
                  <a:tcPr anchor="ctr"/>
                </a:tc>
                <a:tc>
                  <a:txBody>
                    <a:bodyPr/>
                    <a:lstStyle/>
                    <a:p>
                      <a:pPr algn="ctr"/>
                      <a:r>
                        <a:rPr lang="en-US" sz="2400" dirty="0"/>
                        <a:t>p</a:t>
                      </a:r>
                      <a:r>
                        <a:rPr lang="en-US" sz="2400" baseline="30000" dirty="0"/>
                        <a:t>3</a:t>
                      </a:r>
                      <a:endParaRPr lang="en-US" sz="2400" dirty="0"/>
                    </a:p>
                  </a:txBody>
                  <a:tcPr anchor="ctr"/>
                </a:tc>
                <a:extLst>
                  <a:ext uri="{0D108BD9-81ED-4DB2-BD59-A6C34878D82A}">
                    <a16:rowId xmlns:a16="http://schemas.microsoft.com/office/drawing/2014/main" val="3419760436"/>
                  </a:ext>
                </a:extLst>
              </a:tr>
            </a:tbl>
          </a:graphicData>
        </a:graphic>
      </p:graphicFrame>
      <p:sp>
        <p:nvSpPr>
          <p:cNvPr id="10" name="Content Placeholder 2">
            <a:extLst>
              <a:ext uri="{FF2B5EF4-FFF2-40B4-BE49-F238E27FC236}">
                <a16:creationId xmlns:a16="http://schemas.microsoft.com/office/drawing/2014/main" id="{EBE92BAC-5116-48B6-AEFD-73599FFD662A}"/>
              </a:ext>
            </a:extLst>
          </p:cNvPr>
          <p:cNvSpPr>
            <a:spLocks noGrp="1"/>
          </p:cNvSpPr>
          <p:nvPr>
            <p:ph idx="1"/>
          </p:nvPr>
        </p:nvSpPr>
        <p:spPr>
          <a:xfrm>
            <a:off x="563562" y="4807150"/>
            <a:ext cx="8961438" cy="1842442"/>
          </a:xfrm>
        </p:spPr>
        <p:txBody>
          <a:bodyPr>
            <a:noAutofit/>
          </a:bodyPr>
          <a:lstStyle/>
          <a:p>
            <a:pPr marL="38100" indent="0">
              <a:buNone/>
            </a:pPr>
            <a:r>
              <a:rPr lang="en-US" sz="3600" dirty="0"/>
              <a:t>In general</a:t>
            </a:r>
          </a:p>
          <a:p>
            <a:pPr marL="241298" lvl="1" indent="0">
              <a:buNone/>
            </a:pPr>
            <a:r>
              <a:rPr lang="en-US" sz="3600" dirty="0"/>
              <a:t>	p(k) = C(</a:t>
            </a:r>
            <a:r>
              <a:rPr lang="en-US" sz="3600" dirty="0" err="1"/>
              <a:t>n,k</a:t>
            </a:r>
            <a:r>
              <a:rPr lang="en-US" sz="3600" dirty="0"/>
              <a:t>)</a:t>
            </a:r>
            <a:r>
              <a:rPr lang="en-US" sz="3600" dirty="0" err="1"/>
              <a:t>p</a:t>
            </a:r>
            <a:r>
              <a:rPr lang="en-US" sz="3600" baseline="30000" dirty="0" err="1"/>
              <a:t>k</a:t>
            </a:r>
            <a:r>
              <a:rPr lang="en-US" sz="3600" dirty="0"/>
              <a:t>(1 − p)</a:t>
            </a:r>
            <a:r>
              <a:rPr lang="en-US" sz="3600" baseline="30000" dirty="0"/>
              <a:t>n-k</a:t>
            </a:r>
            <a:r>
              <a:rPr lang="en-US" sz="3600" dirty="0"/>
              <a:t>    for k = 0, 1, . . ., n</a:t>
            </a:r>
          </a:p>
          <a:p>
            <a:pPr marL="38100" indent="0">
              <a:buNone/>
            </a:pPr>
            <a:r>
              <a:rPr lang="en-US" sz="3600" dirty="0"/>
              <a:t>where   C(</a:t>
            </a:r>
            <a:r>
              <a:rPr lang="en-US" sz="3600" dirty="0" err="1"/>
              <a:t>n,k</a:t>
            </a:r>
            <a:r>
              <a:rPr lang="en-US" sz="3600" dirty="0"/>
              <a:t>) = n! / [k! (n − k)!]</a:t>
            </a:r>
          </a:p>
          <a:p>
            <a:pPr marL="38100" indent="0">
              <a:buNone/>
            </a:pPr>
            <a:endParaRPr lang="en-US" sz="3600" dirty="0"/>
          </a:p>
          <a:p>
            <a:pPr marL="38100" indent="0">
              <a:buNone/>
            </a:pPr>
            <a:endParaRPr lang="en-US" sz="3600" dirty="0"/>
          </a:p>
          <a:p>
            <a:pPr marL="38100" indent="0">
              <a:buNone/>
            </a:pPr>
            <a:endParaRPr lang="en-US" sz="3600" dirty="0"/>
          </a:p>
        </p:txBody>
      </p:sp>
    </p:spTree>
    <p:extLst>
      <p:ext uri="{BB962C8B-B14F-4D97-AF65-F5344CB8AC3E}">
        <p14:creationId xmlns:p14="http://schemas.microsoft.com/office/powerpoint/2010/main" val="18497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distribution examples</a:t>
            </a:r>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48</a:t>
            </a:fld>
            <a:endParaRPr lang="en-US" altLang="en-US"/>
          </a:p>
        </p:txBody>
      </p:sp>
      <p:pic>
        <p:nvPicPr>
          <p:cNvPr id="3" name="Picture 2"/>
          <p:cNvPicPr>
            <a:picLocks noChangeAspect="1"/>
          </p:cNvPicPr>
          <p:nvPr/>
        </p:nvPicPr>
        <p:blipFill>
          <a:blip r:embed="rId3"/>
          <a:stretch>
            <a:fillRect/>
          </a:stretch>
        </p:blipFill>
        <p:spPr>
          <a:xfrm>
            <a:off x="99395" y="2971800"/>
            <a:ext cx="10060605" cy="3836344"/>
          </a:xfrm>
          <a:prstGeom prst="rect">
            <a:avLst/>
          </a:prstGeom>
        </p:spPr>
      </p:pic>
      <p:sp>
        <p:nvSpPr>
          <p:cNvPr id="5" name="TextBox 4"/>
          <p:cNvSpPr txBox="1"/>
          <p:nvPr/>
        </p:nvSpPr>
        <p:spPr>
          <a:xfrm>
            <a:off x="431800" y="2404671"/>
            <a:ext cx="9448800" cy="584775"/>
          </a:xfrm>
          <a:prstGeom prst="rect">
            <a:avLst/>
          </a:prstGeom>
          <a:noFill/>
        </p:spPr>
        <p:txBody>
          <a:bodyPr wrap="square" rtlCol="0">
            <a:spAutoFit/>
          </a:bodyPr>
          <a:lstStyle/>
          <a:p>
            <a:r>
              <a:rPr lang="en-US" sz="3200" dirty="0">
                <a:latin typeface="+mn-lt"/>
              </a:rPr>
              <a:t>Bin(3, 1/2): tossing three fair coins, the number of heads</a:t>
            </a:r>
          </a:p>
        </p:txBody>
      </p:sp>
    </p:spTree>
    <p:extLst>
      <p:ext uri="{BB962C8B-B14F-4D97-AF65-F5344CB8AC3E}">
        <p14:creationId xmlns:p14="http://schemas.microsoft.com/office/powerpoint/2010/main" val="1626101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distribution examples (2)</a:t>
            </a:r>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7688" y="2514600"/>
            <a:ext cx="772428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0F0F318-8AC3-46DA-92A4-B320876F7F3E}" type="slidenum">
              <a:rPr lang="en-US" altLang="en-US" smtClean="0"/>
              <a:pPr/>
              <a:t>49</a:t>
            </a:fld>
            <a:endParaRPr lang="en-US" altLang="en-US" dirty="0"/>
          </a:p>
        </p:txBody>
      </p:sp>
    </p:spTree>
    <p:extLst>
      <p:ext uri="{BB962C8B-B14F-4D97-AF65-F5344CB8AC3E}">
        <p14:creationId xmlns:p14="http://schemas.microsoft.com/office/powerpoint/2010/main" val="30312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Discrete </a:t>
            </a:r>
            <a:r>
              <a:rPr lang="en-US" dirty="0"/>
              <a:t>random variables (2)</a:t>
            </a:r>
          </a:p>
        </p:txBody>
      </p:sp>
      <p:sp>
        <p:nvSpPr>
          <p:cNvPr id="3" name="Content Placeholder 2"/>
          <p:cNvSpPr>
            <a:spLocks noGrp="1"/>
          </p:cNvSpPr>
          <p:nvPr>
            <p:ph idx="1"/>
          </p:nvPr>
        </p:nvSpPr>
        <p:spPr>
          <a:xfrm>
            <a:off x="563562" y="2214882"/>
            <a:ext cx="8961438" cy="4643118"/>
          </a:xfrm>
        </p:spPr>
        <p:txBody>
          <a:bodyPr>
            <a:noAutofit/>
          </a:bodyPr>
          <a:lstStyle/>
          <a:p>
            <a:pPr marL="38100" indent="0">
              <a:buNone/>
            </a:pPr>
            <a:r>
              <a:rPr lang="en-US" sz="3600" dirty="0"/>
              <a:t>More examples:</a:t>
            </a:r>
          </a:p>
          <a:p>
            <a:pPr marL="609600" indent="-571500">
              <a:buFont typeface="Arial" panose="020B0604020202020204" pitchFamily="34" charset="0"/>
              <a:buChar char="•"/>
            </a:pPr>
            <a:r>
              <a:rPr lang="en-US" sz="3600" dirty="0"/>
              <a:t>Throwing a die twice, the sum of the two numbers</a:t>
            </a:r>
          </a:p>
          <a:p>
            <a:pPr marL="609600" indent="-571500">
              <a:buFont typeface="Arial" panose="020B0604020202020204" pitchFamily="34" charset="0"/>
              <a:buChar char="•"/>
            </a:pPr>
            <a:r>
              <a:rPr lang="en-US" sz="3600" dirty="0"/>
              <a:t>Throwing a die twice, the max of the two numbers</a:t>
            </a:r>
          </a:p>
          <a:p>
            <a:pPr marL="609600" indent="-571500">
              <a:buFont typeface="Arial" panose="020B0604020202020204" pitchFamily="34" charset="0"/>
              <a:buChar char="•"/>
            </a:pPr>
            <a:r>
              <a:rPr lang="en-US" sz="3600" dirty="0"/>
              <a:t>The number of tossing of a coin until the first head appears</a:t>
            </a:r>
          </a:p>
          <a:p>
            <a:pPr marL="609600" indent="-571500"/>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a:t>
            </a:fld>
            <a:endParaRPr lang="en-US" altLang="en-US"/>
          </a:p>
        </p:txBody>
      </p:sp>
    </p:spTree>
    <p:extLst>
      <p:ext uri="{BB962C8B-B14F-4D97-AF65-F5344CB8AC3E}">
        <p14:creationId xmlns:p14="http://schemas.microsoft.com/office/powerpoint/2010/main" val="36958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distribution as program</a:t>
            </a:r>
          </a:p>
        </p:txBody>
      </p:sp>
      <p:sp>
        <p:nvSpPr>
          <p:cNvPr id="3" name="Content Placeholder 2"/>
          <p:cNvSpPr>
            <a:spLocks noGrp="1"/>
          </p:cNvSpPr>
          <p:nvPr>
            <p:ph idx="1"/>
          </p:nvPr>
        </p:nvSpPr>
        <p:spPr>
          <a:xfrm>
            <a:off x="563562" y="2214882"/>
            <a:ext cx="8783638" cy="4566918"/>
          </a:xfrm>
        </p:spPr>
        <p:txBody>
          <a:bodyPr>
            <a:noAutofit/>
          </a:bodyPr>
          <a:lstStyle/>
          <a:p>
            <a:pPr marL="38100" indent="0">
              <a:buNone/>
            </a:pPr>
            <a:r>
              <a:rPr lang="en-US" sz="3600" dirty="0"/>
              <a:t>Bin(n, p) can be remembered as Ber(p) repeated n times, with their sum returned:</a:t>
            </a:r>
          </a:p>
          <a:p>
            <a:pPr marL="241298" lvl="1" indent="0">
              <a:buNone/>
            </a:pPr>
            <a:r>
              <a:rPr lang="en-US" sz="3600" dirty="0">
                <a:solidFill>
                  <a:srgbClr val="00B050"/>
                </a:solidFill>
              </a:rPr>
              <a:t>Bin(n, p) </a:t>
            </a:r>
          </a:p>
          <a:p>
            <a:pPr marL="241298" lvl="1" indent="0">
              <a:buNone/>
            </a:pPr>
            <a:r>
              <a:rPr lang="en-US" sz="3600" dirty="0">
                <a:solidFill>
                  <a:srgbClr val="00B050"/>
                </a:solidFill>
              </a:rPr>
              <a:t>    count = 0</a:t>
            </a:r>
          </a:p>
          <a:p>
            <a:pPr marL="241298" lvl="1" indent="0">
              <a:buNone/>
            </a:pPr>
            <a:r>
              <a:rPr lang="en-US" sz="3600" dirty="0">
                <a:solidFill>
                  <a:srgbClr val="00B050"/>
                </a:solidFill>
              </a:rPr>
              <a:t>    for (n)</a:t>
            </a:r>
          </a:p>
          <a:p>
            <a:pPr marL="241298" lvl="1" indent="0">
              <a:buNone/>
            </a:pPr>
            <a:r>
              <a:rPr lang="en-US" sz="3600" dirty="0">
                <a:solidFill>
                  <a:srgbClr val="00B050"/>
                </a:solidFill>
              </a:rPr>
              <a:t>        count = count + Ber(p)</a:t>
            </a:r>
          </a:p>
          <a:p>
            <a:pPr marL="241298" lvl="1" indent="0">
              <a:buNone/>
            </a:pPr>
            <a:r>
              <a:rPr lang="en-US" sz="3600" dirty="0">
                <a:solidFill>
                  <a:srgbClr val="00B050"/>
                </a:solidFill>
              </a:rPr>
              <a:t>    return count</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50</a:t>
            </a:fld>
            <a:endParaRPr lang="en-US" altLang="en-US" dirty="0"/>
          </a:p>
        </p:txBody>
      </p:sp>
    </p:spTree>
    <p:extLst>
      <p:ext uri="{BB962C8B-B14F-4D97-AF65-F5344CB8AC3E}">
        <p14:creationId xmlns:p14="http://schemas.microsoft.com/office/powerpoint/2010/main" val="15804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distribution features</a:t>
            </a:r>
          </a:p>
        </p:txBody>
      </p:sp>
      <p:sp>
        <p:nvSpPr>
          <p:cNvPr id="3" name="Content Placeholder 2"/>
          <p:cNvSpPr>
            <a:spLocks noGrp="1"/>
          </p:cNvSpPr>
          <p:nvPr>
            <p:ph idx="1"/>
          </p:nvPr>
        </p:nvSpPr>
        <p:spPr>
          <a:xfrm>
            <a:off x="563562" y="2214882"/>
            <a:ext cx="8783638" cy="4566918"/>
          </a:xfrm>
        </p:spPr>
        <p:txBody>
          <a:bodyPr>
            <a:noAutofit/>
          </a:bodyPr>
          <a:lstStyle/>
          <a:p>
            <a:pPr marL="38100" indent="0">
              <a:buNone/>
            </a:pPr>
            <a:r>
              <a:rPr lang="en-US" sz="3600" dirty="0"/>
              <a:t>If X has a Bin(n, p) distribution, then it can be written as X = R</a:t>
            </a:r>
            <a:r>
              <a:rPr lang="en-US" sz="3600" baseline="-25000" dirty="0"/>
              <a:t>1</a:t>
            </a:r>
            <a:r>
              <a:rPr lang="en-US" sz="3600" dirty="0"/>
              <a:t> + R</a:t>
            </a:r>
            <a:r>
              <a:rPr lang="en-US" sz="3600" baseline="-25000" dirty="0"/>
              <a:t>2</a:t>
            </a:r>
            <a:r>
              <a:rPr lang="en-US" sz="3600" dirty="0"/>
              <a:t> + ... + R</a:t>
            </a:r>
            <a:r>
              <a:rPr lang="en-US" sz="3600" baseline="-25000" dirty="0"/>
              <a:t>n</a:t>
            </a:r>
            <a:r>
              <a:rPr lang="en-US" sz="3600" dirty="0"/>
              <a:t>, where each </a:t>
            </a:r>
            <a:r>
              <a:rPr lang="en-US" sz="3600" dirty="0" err="1"/>
              <a:t>R</a:t>
            </a:r>
            <a:r>
              <a:rPr lang="en-US" sz="3600" baseline="-25000" dirty="0" err="1"/>
              <a:t>i</a:t>
            </a:r>
            <a:r>
              <a:rPr lang="en-US" sz="3600" dirty="0"/>
              <a:t> has a </a:t>
            </a:r>
            <a:r>
              <a:rPr lang="en-US" sz="3600" dirty="0" err="1"/>
              <a:t>Ber</a:t>
            </a:r>
            <a:r>
              <a:rPr lang="en-US" sz="3600" dirty="0"/>
              <a:t>(p) distribution, and is independent of the others</a:t>
            </a:r>
          </a:p>
          <a:p>
            <a:pPr marL="38100" indent="0">
              <a:buNone/>
            </a:pPr>
            <a:r>
              <a:rPr lang="en-US" sz="3600" dirty="0"/>
              <a:t>E[X] = E[R</a:t>
            </a:r>
            <a:r>
              <a:rPr lang="en-US" sz="3600" baseline="-25000" dirty="0"/>
              <a:t>1</a:t>
            </a:r>
            <a:r>
              <a:rPr lang="en-US" sz="3600" dirty="0"/>
              <a:t>] + E[R</a:t>
            </a:r>
            <a:r>
              <a:rPr lang="en-US" sz="3600" baseline="-25000" dirty="0"/>
              <a:t>2</a:t>
            </a:r>
            <a:r>
              <a:rPr lang="en-US" sz="3600" dirty="0"/>
              <a:t>] + ... + E[R</a:t>
            </a:r>
            <a:r>
              <a:rPr lang="en-US" sz="3600" baseline="-25000" dirty="0"/>
              <a:t>n</a:t>
            </a:r>
            <a:r>
              <a:rPr lang="en-US" sz="3600" dirty="0"/>
              <a:t>] = np</a:t>
            </a:r>
          </a:p>
          <a:p>
            <a:pPr marL="38100" indent="0">
              <a:buNone/>
            </a:pPr>
            <a:r>
              <a:rPr lang="en-US" sz="3600" dirty="0" err="1"/>
              <a:t>Var</a:t>
            </a:r>
            <a:r>
              <a:rPr lang="en-US" sz="3600" dirty="0"/>
              <a:t>(X) = </a:t>
            </a:r>
            <a:r>
              <a:rPr lang="en-US" sz="3600" dirty="0" err="1"/>
              <a:t>Var</a:t>
            </a:r>
            <a:r>
              <a:rPr lang="en-US" sz="3600" dirty="0"/>
              <a:t>(R</a:t>
            </a:r>
            <a:r>
              <a:rPr lang="en-US" sz="3600" baseline="-25000" dirty="0"/>
              <a:t>1</a:t>
            </a:r>
            <a:r>
              <a:rPr lang="en-US" sz="3600" dirty="0"/>
              <a:t>) + ... + Var(R</a:t>
            </a:r>
            <a:r>
              <a:rPr lang="en-US" sz="3600" baseline="-25000" dirty="0"/>
              <a:t>n</a:t>
            </a:r>
            <a:r>
              <a:rPr lang="en-US" sz="3600" dirty="0"/>
              <a:t>) = np(1−p)</a:t>
            </a:r>
          </a:p>
          <a:p>
            <a:pPr marL="38100" indent="0">
              <a:buNone/>
            </a:pPr>
            <a:r>
              <a:rPr lang="en-US" sz="3600" dirty="0"/>
              <a:t>Both are the feature of Ber(p) times n</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51</a:t>
            </a:fld>
            <a:endParaRPr lang="en-US" altLang="en-US" dirty="0"/>
          </a:p>
        </p:txBody>
      </p:sp>
    </p:spTree>
    <p:extLst>
      <p:ext uri="{BB962C8B-B14F-4D97-AF65-F5344CB8AC3E}">
        <p14:creationId xmlns:p14="http://schemas.microsoft.com/office/powerpoint/2010/main" val="29410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distribution</a:t>
            </a:r>
          </a:p>
        </p:txBody>
      </p:sp>
      <p:sp>
        <p:nvSpPr>
          <p:cNvPr id="3" name="Content Placeholder 2"/>
          <p:cNvSpPr>
            <a:spLocks noGrp="1"/>
          </p:cNvSpPr>
          <p:nvPr>
            <p:ph idx="1"/>
          </p:nvPr>
        </p:nvSpPr>
        <p:spPr>
          <a:xfrm>
            <a:off x="563562" y="2214882"/>
            <a:ext cx="8961438" cy="1595118"/>
          </a:xfrm>
        </p:spPr>
        <p:txBody>
          <a:bodyPr>
            <a:noAutofit/>
          </a:bodyPr>
          <a:lstStyle/>
          <a:p>
            <a:pPr marL="38100" indent="0">
              <a:buNone/>
            </a:pPr>
            <a:r>
              <a:rPr lang="en-US" sz="3600" dirty="0"/>
              <a:t>The number of Ber(p) needed to get the first 1 has Geometric distribution, Geo(p)</a:t>
            </a:r>
          </a:p>
          <a:p>
            <a:pPr marL="38100" indent="0">
              <a:buNone/>
            </a:pPr>
            <a:r>
              <a:rPr lang="en-US" sz="3600" dirty="0"/>
              <a:t>Example: Geo(0.6)</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52</a:t>
            </a:fld>
            <a:endParaRPr lang="en-US" altLang="en-US" dirty="0"/>
          </a:p>
        </p:txBody>
      </p:sp>
      <p:graphicFrame>
        <p:nvGraphicFramePr>
          <p:cNvPr id="6" name="Table 13">
            <a:extLst>
              <a:ext uri="{FF2B5EF4-FFF2-40B4-BE49-F238E27FC236}">
                <a16:creationId xmlns:a16="http://schemas.microsoft.com/office/drawing/2014/main" id="{9026B9D3-DFD3-4146-84B9-FE006B3F2335}"/>
              </a:ext>
            </a:extLst>
          </p:cNvPr>
          <p:cNvGraphicFramePr>
            <a:graphicFrameLocks noGrp="1"/>
          </p:cNvGraphicFramePr>
          <p:nvPr>
            <p:extLst>
              <p:ext uri="{D42A27DB-BD31-4B8C-83A1-F6EECF244321}">
                <p14:modId xmlns:p14="http://schemas.microsoft.com/office/powerpoint/2010/main" val="3360990263"/>
              </p:ext>
            </p:extLst>
          </p:nvPr>
        </p:nvGraphicFramePr>
        <p:xfrm>
          <a:off x="736600" y="3886200"/>
          <a:ext cx="8458200" cy="1476727"/>
        </p:xfrm>
        <a:graphic>
          <a:graphicData uri="http://schemas.openxmlformats.org/drawingml/2006/table">
            <a:tbl>
              <a:tblPr firstRow="1" bandRow="1">
                <a:tableStyleId>{F5AB1C69-6EDB-4FF4-983F-18BD219EF322}</a:tableStyleId>
              </a:tblPr>
              <a:tblGrid>
                <a:gridCol w="1409700">
                  <a:extLst>
                    <a:ext uri="{9D8B030D-6E8A-4147-A177-3AD203B41FA5}">
                      <a16:colId xmlns:a16="http://schemas.microsoft.com/office/drawing/2014/main" val="1734115031"/>
                    </a:ext>
                  </a:extLst>
                </a:gridCol>
                <a:gridCol w="1409700">
                  <a:extLst>
                    <a:ext uri="{9D8B030D-6E8A-4147-A177-3AD203B41FA5}">
                      <a16:colId xmlns:a16="http://schemas.microsoft.com/office/drawing/2014/main" val="4074957153"/>
                    </a:ext>
                  </a:extLst>
                </a:gridCol>
                <a:gridCol w="1409700">
                  <a:extLst>
                    <a:ext uri="{9D8B030D-6E8A-4147-A177-3AD203B41FA5}">
                      <a16:colId xmlns:a16="http://schemas.microsoft.com/office/drawing/2014/main" val="3868579666"/>
                    </a:ext>
                  </a:extLst>
                </a:gridCol>
                <a:gridCol w="1409700">
                  <a:extLst>
                    <a:ext uri="{9D8B030D-6E8A-4147-A177-3AD203B41FA5}">
                      <a16:colId xmlns:a16="http://schemas.microsoft.com/office/drawing/2014/main" val="1948006563"/>
                    </a:ext>
                  </a:extLst>
                </a:gridCol>
                <a:gridCol w="1409700">
                  <a:extLst>
                    <a:ext uri="{9D8B030D-6E8A-4147-A177-3AD203B41FA5}">
                      <a16:colId xmlns:a16="http://schemas.microsoft.com/office/drawing/2014/main" val="2449683416"/>
                    </a:ext>
                  </a:extLst>
                </a:gridCol>
                <a:gridCol w="1409700">
                  <a:extLst>
                    <a:ext uri="{9D8B030D-6E8A-4147-A177-3AD203B41FA5}">
                      <a16:colId xmlns:a16="http://schemas.microsoft.com/office/drawing/2014/main" val="552594758"/>
                    </a:ext>
                  </a:extLst>
                </a:gridCol>
              </a:tblGrid>
              <a:tr h="426286">
                <a:tc>
                  <a:txBody>
                    <a:bodyPr/>
                    <a:lstStyle/>
                    <a:p>
                      <a:pPr algn="ctr"/>
                      <a:r>
                        <a:rPr lang="en-US" sz="2400" dirty="0"/>
                        <a:t>w</a:t>
                      </a:r>
                    </a:p>
                  </a:txBody>
                  <a:tcPr/>
                </a:tc>
                <a:tc>
                  <a:txBody>
                    <a:bodyPr/>
                    <a:lstStyle/>
                    <a:p>
                      <a:pPr algn="ctr"/>
                      <a:r>
                        <a:rPr lang="en-US" sz="2400" dirty="0"/>
                        <a:t>1</a:t>
                      </a:r>
                    </a:p>
                  </a:txBody>
                  <a:tcPr/>
                </a:tc>
                <a:tc>
                  <a:txBody>
                    <a:bodyPr/>
                    <a:lstStyle/>
                    <a:p>
                      <a:pPr algn="ctr"/>
                      <a:r>
                        <a:rPr lang="en-US" sz="2400" dirty="0"/>
                        <a:t>01</a:t>
                      </a:r>
                    </a:p>
                  </a:txBody>
                  <a:tcPr/>
                </a:tc>
                <a:tc>
                  <a:txBody>
                    <a:bodyPr/>
                    <a:lstStyle/>
                    <a:p>
                      <a:pPr algn="ctr"/>
                      <a:r>
                        <a:rPr lang="en-US" sz="2400" dirty="0"/>
                        <a:t>001</a:t>
                      </a:r>
                    </a:p>
                  </a:txBody>
                  <a:tcPr/>
                </a:tc>
                <a:tc>
                  <a:txBody>
                    <a:bodyPr/>
                    <a:lstStyle/>
                    <a:p>
                      <a:pPr algn="ctr"/>
                      <a:r>
                        <a:rPr lang="en-US" sz="2400" dirty="0"/>
                        <a:t>0001</a:t>
                      </a:r>
                    </a:p>
                  </a:txBody>
                  <a:tcPr/>
                </a:tc>
                <a:tc>
                  <a:txBody>
                    <a:bodyPr/>
                    <a:lstStyle/>
                    <a:p>
                      <a:pPr algn="ctr"/>
                      <a:r>
                        <a:rPr lang="en-US" sz="2400" dirty="0"/>
                        <a:t>…</a:t>
                      </a:r>
                    </a:p>
                  </a:txBody>
                  <a:tcPr/>
                </a:tc>
                <a:extLst>
                  <a:ext uri="{0D108BD9-81ED-4DB2-BD59-A6C34878D82A}">
                    <a16:rowId xmlns:a16="http://schemas.microsoft.com/office/drawing/2014/main" val="2214380068"/>
                  </a:ext>
                </a:extLst>
              </a:tr>
              <a:tr h="426286">
                <a:tc>
                  <a:txBody>
                    <a:bodyPr/>
                    <a:lstStyle/>
                    <a:p>
                      <a:pPr algn="ctr"/>
                      <a:r>
                        <a:rPr lang="en-US" sz="2400" dirty="0"/>
                        <a:t>a</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tc>
                  <a:txBody>
                    <a:bodyPr/>
                    <a:lstStyle/>
                    <a:p>
                      <a:pPr algn="ctr"/>
                      <a:r>
                        <a:rPr lang="en-US" sz="2400" dirty="0"/>
                        <a:t>…</a:t>
                      </a:r>
                    </a:p>
                  </a:txBody>
                  <a:tcPr/>
                </a:tc>
                <a:extLst>
                  <a:ext uri="{0D108BD9-81ED-4DB2-BD59-A6C34878D82A}">
                    <a16:rowId xmlns:a16="http://schemas.microsoft.com/office/drawing/2014/main" val="2189058876"/>
                  </a:ext>
                </a:extLst>
              </a:tr>
              <a:tr h="562327">
                <a:tc>
                  <a:txBody>
                    <a:bodyPr/>
                    <a:lstStyle/>
                    <a:p>
                      <a:pPr algn="ctr"/>
                      <a:r>
                        <a:rPr lang="en-US" sz="2400" dirty="0"/>
                        <a:t>p(a)</a:t>
                      </a:r>
                    </a:p>
                  </a:txBody>
                  <a:tcPr/>
                </a:tc>
                <a:tc>
                  <a:txBody>
                    <a:bodyPr/>
                    <a:lstStyle/>
                    <a:p>
                      <a:pPr algn="ctr"/>
                      <a:r>
                        <a:rPr lang="en-US" sz="2400" dirty="0"/>
                        <a:t>0.6</a:t>
                      </a:r>
                      <a:endParaRPr lang="en-US" sz="2400" baseline="30000" dirty="0"/>
                    </a:p>
                  </a:txBody>
                  <a:tcPr/>
                </a:tc>
                <a:tc>
                  <a:txBody>
                    <a:bodyPr/>
                    <a:lstStyle/>
                    <a:p>
                      <a:pPr algn="ctr"/>
                      <a:r>
                        <a:rPr lang="en-US" sz="2400" dirty="0"/>
                        <a:t>0.4*0.6</a:t>
                      </a:r>
                      <a:endParaRPr lang="en-US" sz="2400" baseline="30000" dirty="0"/>
                    </a:p>
                  </a:txBody>
                  <a:tcP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400" dirty="0"/>
                        <a:t>0.4</a:t>
                      </a:r>
                      <a:r>
                        <a:rPr lang="en-US" sz="2400" baseline="30000" dirty="0"/>
                        <a:t>2</a:t>
                      </a:r>
                      <a:r>
                        <a:rPr lang="en-US" sz="2400" dirty="0"/>
                        <a:t>*0.6</a:t>
                      </a:r>
                      <a:endParaRPr lang="en-US" sz="2400" baseline="30000" dirty="0"/>
                    </a:p>
                  </a:txBody>
                  <a:tcP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400" dirty="0"/>
                        <a:t>0.4</a:t>
                      </a:r>
                      <a:r>
                        <a:rPr lang="en-US" sz="2400" baseline="30000" dirty="0"/>
                        <a:t>3</a:t>
                      </a:r>
                      <a:r>
                        <a:rPr lang="en-US" sz="2400" dirty="0"/>
                        <a:t>*0.6</a:t>
                      </a:r>
                      <a:endParaRPr lang="en-US" sz="2400" baseline="30000" dirty="0"/>
                    </a:p>
                  </a:txBody>
                  <a:tcPr/>
                </a:tc>
                <a:tc>
                  <a:txBody>
                    <a:bodyPr/>
                    <a:lstStyle/>
                    <a:p>
                      <a:pPr algn="ctr"/>
                      <a:r>
                        <a:rPr lang="en-US" sz="2400" dirty="0"/>
                        <a:t>…</a:t>
                      </a:r>
                      <a:endParaRPr lang="en-US" sz="2400" baseline="30000" dirty="0"/>
                    </a:p>
                  </a:txBody>
                  <a:tcPr/>
                </a:tc>
                <a:extLst>
                  <a:ext uri="{0D108BD9-81ED-4DB2-BD59-A6C34878D82A}">
                    <a16:rowId xmlns:a16="http://schemas.microsoft.com/office/drawing/2014/main" val="3419760436"/>
                  </a:ext>
                </a:extLst>
              </a:tr>
            </a:tbl>
          </a:graphicData>
        </a:graphic>
      </p:graphicFrame>
      <p:sp>
        <p:nvSpPr>
          <p:cNvPr id="9" name="Content Placeholder 2">
            <a:extLst>
              <a:ext uri="{FF2B5EF4-FFF2-40B4-BE49-F238E27FC236}">
                <a16:creationId xmlns:a16="http://schemas.microsoft.com/office/drawing/2014/main" id="{97228A42-9A65-4201-987B-4D589FC2D410}"/>
              </a:ext>
            </a:extLst>
          </p:cNvPr>
          <p:cNvSpPr txBox="1">
            <a:spLocks/>
          </p:cNvSpPr>
          <p:nvPr/>
        </p:nvSpPr>
        <p:spPr>
          <a:xfrm>
            <a:off x="563562" y="5562600"/>
            <a:ext cx="8961438" cy="1219200"/>
          </a:xfrm>
          <a:prstGeom prst="rect">
            <a:avLst/>
          </a:prstGeom>
        </p:spPr>
        <p:txBody>
          <a:bodyPr vert="horz" lIns="91440" tIns="45720" rIns="91440" bIns="45720" rtlCol="0">
            <a:noAutofit/>
          </a:bodyPr>
          <a:lstStyle>
            <a:lvl1pPr marL="101599" indent="-101599" algn="l" defTabSz="1015990" rtl="0" eaLnBrk="1" latinLnBrk="0" hangingPunct="1">
              <a:lnSpc>
                <a:spcPct val="85000"/>
              </a:lnSpc>
              <a:spcBef>
                <a:spcPts val="1444"/>
              </a:spcBef>
              <a:buFont typeface="Arial" pitchFamily="34" charset="0"/>
              <a:buChar char=" "/>
              <a:defRPr sz="2667" kern="1200">
                <a:solidFill>
                  <a:schemeClr val="tx1">
                    <a:lumMod val="85000"/>
                    <a:lumOff val="15000"/>
                  </a:schemeClr>
                </a:solidFill>
                <a:latin typeface="+mn-lt"/>
                <a:ea typeface="+mn-ea"/>
                <a:cs typeface="+mn-cs"/>
              </a:defRPr>
            </a:lvl1pPr>
            <a:lvl2pPr marL="304797" indent="-380996" algn="l" defTabSz="1015990" rtl="0" eaLnBrk="1" latinLnBrk="0" hangingPunct="1">
              <a:lnSpc>
                <a:spcPct val="85000"/>
              </a:lnSpc>
              <a:spcBef>
                <a:spcPts val="667"/>
              </a:spcBef>
              <a:buFont typeface="Arial" pitchFamily="34" charset="0"/>
              <a:buChar char=" "/>
              <a:defRPr sz="2667" kern="1200">
                <a:solidFill>
                  <a:schemeClr val="tx1">
                    <a:lumMod val="85000"/>
                    <a:lumOff val="15000"/>
                  </a:schemeClr>
                </a:solidFill>
                <a:latin typeface="+mn-lt"/>
                <a:ea typeface="+mn-ea"/>
                <a:cs typeface="+mn-cs"/>
              </a:defRPr>
            </a:lvl2pPr>
            <a:lvl3pPr marL="609594" indent="-609594" algn="l" defTabSz="1015990" rtl="0" eaLnBrk="1" latinLnBrk="0" hangingPunct="1">
              <a:lnSpc>
                <a:spcPct val="85000"/>
              </a:lnSpc>
              <a:spcBef>
                <a:spcPts val="667"/>
              </a:spcBef>
              <a:buFont typeface="Arial" pitchFamily="34" charset="0"/>
              <a:buChar char=" "/>
              <a:defRPr sz="2222" i="1" kern="1200">
                <a:solidFill>
                  <a:schemeClr val="tx1">
                    <a:lumMod val="85000"/>
                    <a:lumOff val="15000"/>
                  </a:schemeClr>
                </a:solidFill>
                <a:latin typeface="+mn-lt"/>
                <a:ea typeface="+mn-ea"/>
                <a:cs typeface="+mn-cs"/>
              </a:defRPr>
            </a:lvl3pPr>
            <a:lvl4pPr marL="914391" indent="-914391"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4pPr>
            <a:lvl5pPr marL="1219188" indent="-1219188"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5pPr>
            <a:lvl6pPr marL="133332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6pPr>
            <a:lvl7pPr marL="155554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7pPr>
            <a:lvl8pPr marL="177776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8pPr>
            <a:lvl9pPr marL="1999980" indent="-253997" algn="l" defTabSz="1015990" rtl="0" eaLnBrk="1" latinLnBrk="0" hangingPunct="1">
              <a:lnSpc>
                <a:spcPct val="85000"/>
              </a:lnSpc>
              <a:spcBef>
                <a:spcPts val="667"/>
              </a:spcBef>
              <a:buFont typeface="Arial" pitchFamily="34" charset="0"/>
              <a:buChar char=" "/>
              <a:defRPr sz="2000" kern="1200">
                <a:solidFill>
                  <a:schemeClr val="tx1">
                    <a:lumMod val="85000"/>
                    <a:lumOff val="15000"/>
                  </a:schemeClr>
                </a:solidFill>
                <a:latin typeface="+mn-lt"/>
                <a:ea typeface="+mn-ea"/>
                <a:cs typeface="+mn-cs"/>
              </a:defRPr>
            </a:lvl9pPr>
          </a:lstStyle>
          <a:p>
            <a:pPr marL="38100" indent="0" fontAlgn="auto">
              <a:spcAft>
                <a:spcPts val="0"/>
              </a:spcAft>
              <a:buFont typeface="Arial" pitchFamily="34" charset="0"/>
              <a:buNone/>
            </a:pPr>
            <a:r>
              <a:rPr lang="en-US" sz="3600" dirty="0"/>
              <a:t>Its probability mass function is given by</a:t>
            </a:r>
          </a:p>
          <a:p>
            <a:pPr marL="38100" indent="0" fontAlgn="auto">
              <a:spcAft>
                <a:spcPts val="0"/>
              </a:spcAft>
              <a:buFont typeface="Arial" pitchFamily="34" charset="0"/>
              <a:buNone/>
            </a:pPr>
            <a:r>
              <a:rPr lang="en-US" sz="3600" dirty="0"/>
              <a:t>	p(k) = (1 − p)</a:t>
            </a:r>
            <a:r>
              <a:rPr lang="en-US" sz="3600" baseline="30000" dirty="0"/>
              <a:t>k−1</a:t>
            </a:r>
            <a:r>
              <a:rPr lang="en-US" sz="3600" dirty="0"/>
              <a:t>p 	for k = 1, 2, . . . .</a:t>
            </a:r>
          </a:p>
          <a:p>
            <a:pPr marL="38100" indent="0" fontAlgn="auto">
              <a:spcAft>
                <a:spcPts val="0"/>
              </a:spcAft>
              <a:buFont typeface="Arial" pitchFamily="34" charset="0"/>
              <a:buNone/>
            </a:pPr>
            <a:r>
              <a:rPr lang="en-US" sz="3600" dirty="0"/>
              <a:t>         </a:t>
            </a:r>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a:p>
            <a:pPr marL="38100" indent="0" fontAlgn="auto">
              <a:spcAft>
                <a:spcPts val="0"/>
              </a:spcAft>
              <a:buFont typeface="Arial" pitchFamily="34" charset="0"/>
              <a:buNone/>
            </a:pPr>
            <a:endParaRPr lang="en-US" sz="3600" dirty="0"/>
          </a:p>
        </p:txBody>
      </p:sp>
    </p:spTree>
    <p:extLst>
      <p:ext uri="{BB962C8B-B14F-4D97-AF65-F5344CB8AC3E}">
        <p14:creationId xmlns:p14="http://schemas.microsoft.com/office/powerpoint/2010/main" val="23152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distribution example</a:t>
            </a:r>
          </a:p>
        </p:txBody>
      </p:sp>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0102" y="2214562"/>
            <a:ext cx="8164441"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0F0F318-8AC3-46DA-92A4-B320876F7F3E}" type="slidenum">
              <a:rPr lang="en-US" altLang="en-US" smtClean="0"/>
              <a:pPr/>
              <a:t>53</a:t>
            </a:fld>
            <a:endParaRPr lang="en-US" altLang="en-US" dirty="0"/>
          </a:p>
        </p:txBody>
      </p:sp>
    </p:spTree>
    <p:extLst>
      <p:ext uri="{BB962C8B-B14F-4D97-AF65-F5344CB8AC3E}">
        <p14:creationId xmlns:p14="http://schemas.microsoft.com/office/powerpoint/2010/main" val="301934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8" y="555037"/>
            <a:ext cx="9104312" cy="1842442"/>
          </a:xfrm>
        </p:spPr>
        <p:txBody>
          <a:bodyPr/>
          <a:lstStyle/>
          <a:p>
            <a:r>
              <a:rPr lang="en-US" dirty="0"/>
              <a:t>Geometric distribution as program</a:t>
            </a:r>
          </a:p>
        </p:txBody>
      </p:sp>
      <p:sp>
        <p:nvSpPr>
          <p:cNvPr id="3" name="Content Placeholder 2"/>
          <p:cNvSpPr>
            <a:spLocks noGrp="1"/>
          </p:cNvSpPr>
          <p:nvPr>
            <p:ph idx="1"/>
          </p:nvPr>
        </p:nvSpPr>
        <p:spPr>
          <a:xfrm>
            <a:off x="563562" y="2214882"/>
            <a:ext cx="8783638" cy="4566918"/>
          </a:xfrm>
        </p:spPr>
        <p:txBody>
          <a:bodyPr>
            <a:noAutofit/>
          </a:bodyPr>
          <a:lstStyle/>
          <a:p>
            <a:pPr marL="38100" indent="0">
              <a:buNone/>
            </a:pPr>
            <a:r>
              <a:rPr lang="en-US" sz="3600" dirty="0"/>
              <a:t>Geo(p) can be remembered as Ber(p) repeated until the first 1, with the number of repetition returned:</a:t>
            </a:r>
          </a:p>
          <a:p>
            <a:pPr marL="241298" lvl="1" indent="0">
              <a:buNone/>
            </a:pPr>
            <a:r>
              <a:rPr lang="en-US" sz="3600" dirty="0">
                <a:solidFill>
                  <a:srgbClr val="00B050"/>
                </a:solidFill>
              </a:rPr>
              <a:t>Geo(p) </a:t>
            </a:r>
          </a:p>
          <a:p>
            <a:pPr marL="241298" lvl="1" indent="0">
              <a:buNone/>
            </a:pPr>
            <a:r>
              <a:rPr lang="en-US" sz="3600" dirty="0">
                <a:solidFill>
                  <a:srgbClr val="00B050"/>
                </a:solidFill>
              </a:rPr>
              <a:t>    count = 1</a:t>
            </a:r>
          </a:p>
          <a:p>
            <a:pPr marL="241298" lvl="1" indent="0">
              <a:buNone/>
            </a:pPr>
            <a:r>
              <a:rPr lang="en-US" sz="3600" dirty="0">
                <a:solidFill>
                  <a:srgbClr val="00B050"/>
                </a:solidFill>
              </a:rPr>
              <a:t>    while (Ber(p) == 0)</a:t>
            </a:r>
          </a:p>
          <a:p>
            <a:pPr marL="241298" lvl="1" indent="0">
              <a:buNone/>
            </a:pPr>
            <a:r>
              <a:rPr lang="en-US" sz="3600" dirty="0">
                <a:solidFill>
                  <a:srgbClr val="00B050"/>
                </a:solidFill>
              </a:rPr>
              <a:t>        count = count + 1</a:t>
            </a:r>
          </a:p>
          <a:p>
            <a:pPr marL="241298" lvl="1" indent="0">
              <a:buNone/>
            </a:pPr>
            <a:r>
              <a:rPr lang="en-US" sz="3600" dirty="0">
                <a:solidFill>
                  <a:srgbClr val="00B050"/>
                </a:solidFill>
              </a:rPr>
              <a:t>    return count</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54</a:t>
            </a:fld>
            <a:endParaRPr lang="en-US" altLang="en-US" dirty="0"/>
          </a:p>
        </p:txBody>
      </p:sp>
    </p:spTree>
    <p:extLst>
      <p:ext uri="{BB962C8B-B14F-4D97-AF65-F5344CB8AC3E}">
        <p14:creationId xmlns:p14="http://schemas.microsoft.com/office/powerpoint/2010/main" val="23911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Geometric distribution features</a:t>
            </a:r>
          </a:p>
        </p:txBody>
      </p:sp>
      <p:sp>
        <p:nvSpPr>
          <p:cNvPr id="3" name="Content Placeholder 2"/>
          <p:cNvSpPr>
            <a:spLocks noGrp="1"/>
          </p:cNvSpPr>
          <p:nvPr>
            <p:ph idx="1"/>
          </p:nvPr>
        </p:nvSpPr>
        <p:spPr>
          <a:xfrm>
            <a:off x="563562" y="2214882"/>
            <a:ext cx="8961438" cy="4566918"/>
          </a:xfrm>
        </p:spPr>
        <p:txBody>
          <a:bodyPr>
            <a:noAutofit/>
          </a:bodyPr>
          <a:lstStyle/>
          <a:p>
            <a:pPr marL="38100" indent="0">
              <a:buNone/>
            </a:pPr>
            <a:r>
              <a:rPr lang="en-US" sz="3600" dirty="0"/>
              <a:t>The expectation and variance of Geo(p) are</a:t>
            </a:r>
          </a:p>
          <a:p>
            <a:pPr marL="38100" indent="0">
              <a:buNone/>
            </a:pPr>
            <a:r>
              <a:rPr lang="en-US" sz="3600" dirty="0"/>
              <a:t>         E[X] = 1/p</a:t>
            </a:r>
          </a:p>
          <a:p>
            <a:pPr marL="38100" indent="0">
              <a:buNone/>
            </a:pPr>
            <a:r>
              <a:rPr lang="en-US" sz="3600" dirty="0"/>
              <a:t>         Var(X) = (1 − p) / p</a:t>
            </a:r>
            <a:r>
              <a:rPr lang="en-US" sz="3600" baseline="30000" dirty="0"/>
              <a:t>2</a:t>
            </a:r>
          </a:p>
          <a:p>
            <a:pPr marL="38100" indent="0">
              <a:buNone/>
            </a:pPr>
            <a:endParaRPr lang="en-US" sz="3600" dirty="0"/>
          </a:p>
          <a:p>
            <a:pPr marL="38100" indent="0">
              <a:buNone/>
            </a:pPr>
            <a:r>
              <a:rPr lang="en-US" sz="3600" dirty="0"/>
              <a:t>Example: If a lottery ticket has a chance of 1/10000 of winning, the expected number of tickets to buy until a win is . . .</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55</a:t>
            </a:fld>
            <a:endParaRPr lang="en-US" altLang="en-US" dirty="0"/>
          </a:p>
        </p:txBody>
      </p:sp>
    </p:spTree>
    <p:extLst>
      <p:ext uri="{BB962C8B-B14F-4D97-AF65-F5344CB8AC3E}">
        <p14:creationId xmlns:p14="http://schemas.microsoft.com/office/powerpoint/2010/main" val="40450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binomial distribution</a:t>
            </a:r>
          </a:p>
        </p:txBody>
      </p:sp>
      <p:sp>
        <p:nvSpPr>
          <p:cNvPr id="3" name="Content Placeholder 2"/>
          <p:cNvSpPr>
            <a:spLocks noGrp="1"/>
          </p:cNvSpPr>
          <p:nvPr>
            <p:ph idx="1"/>
          </p:nvPr>
        </p:nvSpPr>
        <p:spPr>
          <a:xfrm>
            <a:off x="563562" y="2214882"/>
            <a:ext cx="8961438" cy="2163460"/>
          </a:xfrm>
        </p:spPr>
        <p:txBody>
          <a:bodyPr>
            <a:noAutofit/>
          </a:bodyPr>
          <a:lstStyle/>
          <a:p>
            <a:pPr marL="38100" indent="0">
              <a:buNone/>
            </a:pPr>
            <a:r>
              <a:rPr lang="en-US" sz="3600" dirty="0"/>
              <a:t>In a sequence of independent Ber(p), the number of trials needed to obtain n 1s has Negative Binomial distribution </a:t>
            </a:r>
            <a:r>
              <a:rPr lang="en-US" sz="3600" dirty="0" err="1"/>
              <a:t>NegBin</a:t>
            </a:r>
            <a:r>
              <a:rPr lang="en-US" sz="3600" dirty="0"/>
              <a:t>(n, p)</a:t>
            </a:r>
          </a:p>
          <a:p>
            <a:pPr marL="38100" indent="0">
              <a:buNone/>
            </a:pPr>
            <a:r>
              <a:rPr lang="en-US" sz="3600" dirty="0"/>
              <a:t>Example: </a:t>
            </a:r>
            <a:r>
              <a:rPr lang="en-US" sz="3600" dirty="0" err="1"/>
              <a:t>NegBin</a:t>
            </a:r>
            <a:r>
              <a:rPr lang="en-US" sz="3600" dirty="0"/>
              <a:t>(2, 0.6)</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56</a:t>
            </a:fld>
            <a:endParaRPr lang="en-US" altLang="en-US" dirty="0"/>
          </a:p>
        </p:txBody>
      </p:sp>
      <p:graphicFrame>
        <p:nvGraphicFramePr>
          <p:cNvPr id="6" name="Table 13">
            <a:extLst>
              <a:ext uri="{FF2B5EF4-FFF2-40B4-BE49-F238E27FC236}">
                <a16:creationId xmlns:a16="http://schemas.microsoft.com/office/drawing/2014/main" id="{98FCA81F-BB5B-40D2-B32E-3EE4AB99F860}"/>
              </a:ext>
            </a:extLst>
          </p:cNvPr>
          <p:cNvGraphicFramePr>
            <a:graphicFrameLocks noGrp="1"/>
          </p:cNvGraphicFramePr>
          <p:nvPr>
            <p:extLst>
              <p:ext uri="{D42A27DB-BD31-4B8C-83A1-F6EECF244321}">
                <p14:modId xmlns:p14="http://schemas.microsoft.com/office/powerpoint/2010/main" val="148094904"/>
              </p:ext>
            </p:extLst>
          </p:nvPr>
        </p:nvGraphicFramePr>
        <p:xfrm>
          <a:off x="736600" y="4469117"/>
          <a:ext cx="8382000" cy="1232813"/>
        </p:xfrm>
        <a:graphic>
          <a:graphicData uri="http://schemas.openxmlformats.org/drawingml/2006/table">
            <a:tbl>
              <a:tblPr firstRow="1" bandRow="1">
                <a:tableStyleId>{F5AB1C69-6EDB-4FF4-983F-18BD219EF322}</a:tableStyleId>
              </a:tblPr>
              <a:tblGrid>
                <a:gridCol w="1047750">
                  <a:extLst>
                    <a:ext uri="{9D8B030D-6E8A-4147-A177-3AD203B41FA5}">
                      <a16:colId xmlns:a16="http://schemas.microsoft.com/office/drawing/2014/main" val="1734115031"/>
                    </a:ext>
                  </a:extLst>
                </a:gridCol>
                <a:gridCol w="1047750">
                  <a:extLst>
                    <a:ext uri="{9D8B030D-6E8A-4147-A177-3AD203B41FA5}">
                      <a16:colId xmlns:a16="http://schemas.microsoft.com/office/drawing/2014/main" val="4074957153"/>
                    </a:ext>
                  </a:extLst>
                </a:gridCol>
                <a:gridCol w="1047750">
                  <a:extLst>
                    <a:ext uri="{9D8B030D-6E8A-4147-A177-3AD203B41FA5}">
                      <a16:colId xmlns:a16="http://schemas.microsoft.com/office/drawing/2014/main" val="3868579666"/>
                    </a:ext>
                  </a:extLst>
                </a:gridCol>
                <a:gridCol w="1047750">
                  <a:extLst>
                    <a:ext uri="{9D8B030D-6E8A-4147-A177-3AD203B41FA5}">
                      <a16:colId xmlns:a16="http://schemas.microsoft.com/office/drawing/2014/main" val="1948006563"/>
                    </a:ext>
                  </a:extLst>
                </a:gridCol>
                <a:gridCol w="1047750">
                  <a:extLst>
                    <a:ext uri="{9D8B030D-6E8A-4147-A177-3AD203B41FA5}">
                      <a16:colId xmlns:a16="http://schemas.microsoft.com/office/drawing/2014/main" val="2449683416"/>
                    </a:ext>
                  </a:extLst>
                </a:gridCol>
                <a:gridCol w="1047750">
                  <a:extLst>
                    <a:ext uri="{9D8B030D-6E8A-4147-A177-3AD203B41FA5}">
                      <a16:colId xmlns:a16="http://schemas.microsoft.com/office/drawing/2014/main" val="552594758"/>
                    </a:ext>
                  </a:extLst>
                </a:gridCol>
                <a:gridCol w="1047750">
                  <a:extLst>
                    <a:ext uri="{9D8B030D-6E8A-4147-A177-3AD203B41FA5}">
                      <a16:colId xmlns:a16="http://schemas.microsoft.com/office/drawing/2014/main" val="3749954262"/>
                    </a:ext>
                  </a:extLst>
                </a:gridCol>
                <a:gridCol w="1047750">
                  <a:extLst>
                    <a:ext uri="{9D8B030D-6E8A-4147-A177-3AD203B41FA5}">
                      <a16:colId xmlns:a16="http://schemas.microsoft.com/office/drawing/2014/main" val="2608903927"/>
                    </a:ext>
                  </a:extLst>
                </a:gridCol>
              </a:tblGrid>
              <a:tr h="334195">
                <a:tc>
                  <a:txBody>
                    <a:bodyPr/>
                    <a:lstStyle/>
                    <a:p>
                      <a:pPr algn="ctr"/>
                      <a:r>
                        <a:rPr lang="en-US" sz="1800" dirty="0"/>
                        <a:t>w</a:t>
                      </a:r>
                    </a:p>
                  </a:txBody>
                  <a:tcPr anchor="ctr"/>
                </a:tc>
                <a:tc>
                  <a:txBody>
                    <a:bodyPr/>
                    <a:lstStyle/>
                    <a:p>
                      <a:pPr algn="ctr"/>
                      <a:r>
                        <a:rPr lang="en-US" sz="1800" dirty="0"/>
                        <a:t>11</a:t>
                      </a:r>
                    </a:p>
                  </a:txBody>
                  <a:tcPr anchor="ctr"/>
                </a:tc>
                <a:tc>
                  <a:txBody>
                    <a:bodyPr/>
                    <a:lstStyle/>
                    <a:p>
                      <a:pPr algn="ctr"/>
                      <a:r>
                        <a:rPr lang="en-US" sz="1800" dirty="0"/>
                        <a:t>011</a:t>
                      </a:r>
                    </a:p>
                  </a:txBody>
                  <a:tcPr anchor="ctr"/>
                </a:tc>
                <a:tc>
                  <a:txBody>
                    <a:bodyPr/>
                    <a:lstStyle/>
                    <a:p>
                      <a:pPr algn="ctr"/>
                      <a:r>
                        <a:rPr lang="en-US" sz="1800" dirty="0"/>
                        <a:t>101</a:t>
                      </a:r>
                    </a:p>
                  </a:txBody>
                  <a:tcPr anchor="ctr"/>
                </a:tc>
                <a:tc>
                  <a:txBody>
                    <a:bodyPr/>
                    <a:lstStyle/>
                    <a:p>
                      <a:pPr algn="ctr"/>
                      <a:r>
                        <a:rPr lang="en-US" sz="1800" dirty="0"/>
                        <a:t>0011</a:t>
                      </a:r>
                    </a:p>
                  </a:txBody>
                  <a:tcPr anchor="ctr"/>
                </a:tc>
                <a:tc>
                  <a:txBody>
                    <a:bodyPr/>
                    <a:lstStyle/>
                    <a:p>
                      <a:pPr algn="ctr"/>
                      <a:r>
                        <a:rPr lang="en-US" sz="1800" dirty="0"/>
                        <a:t>0101</a:t>
                      </a:r>
                    </a:p>
                  </a:txBody>
                  <a:tcPr anchor="ctr"/>
                </a:tc>
                <a:tc>
                  <a:txBody>
                    <a:bodyPr/>
                    <a:lstStyle/>
                    <a:p>
                      <a:pPr algn="ctr"/>
                      <a:r>
                        <a:rPr lang="en-US" sz="1800" dirty="0"/>
                        <a:t>1001</a:t>
                      </a:r>
                    </a:p>
                  </a:txBody>
                  <a:tcPr anchor="ctr"/>
                </a:tc>
                <a:tc>
                  <a:txBody>
                    <a:bodyPr/>
                    <a:lstStyle/>
                    <a:p>
                      <a:pPr algn="ctr"/>
                      <a:r>
                        <a:rPr lang="en-US" sz="1800" dirty="0"/>
                        <a:t>…</a:t>
                      </a:r>
                    </a:p>
                  </a:txBody>
                  <a:tcPr anchor="ctr"/>
                </a:tc>
                <a:extLst>
                  <a:ext uri="{0D108BD9-81ED-4DB2-BD59-A6C34878D82A}">
                    <a16:rowId xmlns:a16="http://schemas.microsoft.com/office/drawing/2014/main" val="2214380068"/>
                  </a:ext>
                </a:extLst>
              </a:tr>
              <a:tr h="334195">
                <a:tc>
                  <a:txBody>
                    <a:bodyPr/>
                    <a:lstStyle/>
                    <a:p>
                      <a:pPr algn="ctr"/>
                      <a:r>
                        <a:rPr lang="en-US" sz="1800" dirty="0"/>
                        <a:t>X</a:t>
                      </a:r>
                    </a:p>
                  </a:txBody>
                  <a:tcPr anchor="ctr"/>
                </a:tc>
                <a:tc>
                  <a:txBody>
                    <a:bodyPr/>
                    <a:lstStyle/>
                    <a:p>
                      <a:pPr algn="ctr"/>
                      <a:r>
                        <a:rPr lang="en-US" sz="1800" dirty="0"/>
                        <a:t>2</a:t>
                      </a:r>
                    </a:p>
                  </a:txBody>
                  <a:tcPr anchor="ctr"/>
                </a:tc>
                <a:tc>
                  <a:txBody>
                    <a:bodyPr/>
                    <a:lstStyle/>
                    <a:p>
                      <a:pPr algn="ctr"/>
                      <a:r>
                        <a:rPr lang="en-US" sz="1800" dirty="0"/>
                        <a:t>3</a:t>
                      </a:r>
                    </a:p>
                  </a:txBody>
                  <a:tcPr anchor="ctr"/>
                </a:tc>
                <a:tc>
                  <a:txBody>
                    <a:bodyPr/>
                    <a:lstStyle/>
                    <a:p>
                      <a:pPr algn="ctr"/>
                      <a:r>
                        <a:rPr lang="en-US" sz="1800" dirty="0"/>
                        <a:t>3</a:t>
                      </a:r>
                    </a:p>
                  </a:txBody>
                  <a:tcPr anchor="ctr"/>
                </a:tc>
                <a:tc>
                  <a:txBody>
                    <a:bodyPr/>
                    <a:lstStyle/>
                    <a:p>
                      <a:pPr algn="ctr"/>
                      <a:r>
                        <a:rPr lang="en-US" sz="1800" dirty="0"/>
                        <a:t>4</a:t>
                      </a:r>
                    </a:p>
                  </a:txBody>
                  <a:tcPr anchor="ctr"/>
                </a:tc>
                <a:tc>
                  <a:txBody>
                    <a:bodyPr/>
                    <a:lstStyle/>
                    <a:p>
                      <a:pPr algn="ctr"/>
                      <a:r>
                        <a:rPr lang="en-US" sz="1800" dirty="0"/>
                        <a:t>4</a:t>
                      </a:r>
                    </a:p>
                  </a:txBody>
                  <a:tcPr anchor="ctr"/>
                </a:tc>
                <a:tc>
                  <a:txBody>
                    <a:bodyPr/>
                    <a:lstStyle/>
                    <a:p>
                      <a:pPr algn="ctr"/>
                      <a:r>
                        <a:rPr lang="en-US" sz="1800" dirty="0"/>
                        <a:t>4</a:t>
                      </a:r>
                    </a:p>
                  </a:txBody>
                  <a:tcPr anchor="ctr"/>
                </a:tc>
                <a:tc>
                  <a:txBody>
                    <a:bodyPr/>
                    <a:lstStyle/>
                    <a:p>
                      <a:pPr algn="ctr"/>
                      <a:r>
                        <a:rPr lang="en-US" sz="1800" dirty="0"/>
                        <a:t>…</a:t>
                      </a:r>
                    </a:p>
                  </a:txBody>
                  <a:tcPr anchor="ctr"/>
                </a:tc>
                <a:extLst>
                  <a:ext uri="{0D108BD9-81ED-4DB2-BD59-A6C34878D82A}">
                    <a16:rowId xmlns:a16="http://schemas.microsoft.com/office/drawing/2014/main" val="2189058876"/>
                  </a:ext>
                </a:extLst>
              </a:tr>
              <a:tr h="501293">
                <a:tc>
                  <a:txBody>
                    <a:bodyPr/>
                    <a:lstStyle/>
                    <a:p>
                      <a:pPr algn="ctr"/>
                      <a:r>
                        <a:rPr lang="en-US" sz="1800" dirty="0"/>
                        <a:t>P(w)</a:t>
                      </a:r>
                    </a:p>
                  </a:txBody>
                  <a:tcPr anchor="ctr"/>
                </a:tc>
                <a:tc>
                  <a:txBody>
                    <a:bodyPr/>
                    <a:lstStyle/>
                    <a:p>
                      <a:pPr algn="ctr"/>
                      <a:r>
                        <a:rPr lang="en-US" sz="1800" dirty="0"/>
                        <a:t>0.6</a:t>
                      </a:r>
                      <a:r>
                        <a:rPr lang="en-US" sz="1800" baseline="30000" dirty="0"/>
                        <a:t>2</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1800" dirty="0"/>
                        <a:t>0.6</a:t>
                      </a:r>
                      <a:r>
                        <a:rPr lang="en-US" sz="1800" baseline="30000" dirty="0"/>
                        <a:t>2</a:t>
                      </a:r>
                      <a:r>
                        <a:rPr lang="en-US" sz="1800" dirty="0"/>
                        <a:t>*0.4</a:t>
                      </a:r>
                      <a:endParaRPr lang="en-US" sz="1800" baseline="30000" dirty="0"/>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1800" dirty="0"/>
                        <a:t>0.6</a:t>
                      </a:r>
                      <a:r>
                        <a:rPr lang="en-US" sz="1800" baseline="30000" dirty="0"/>
                        <a:t>2</a:t>
                      </a:r>
                      <a:r>
                        <a:rPr lang="en-US" sz="1800" dirty="0"/>
                        <a:t>*0.4</a:t>
                      </a:r>
                      <a:endParaRPr lang="en-US" sz="1800" baseline="30000" dirty="0"/>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1800" dirty="0"/>
                        <a:t>0.6</a:t>
                      </a:r>
                      <a:r>
                        <a:rPr lang="en-US" sz="1800" baseline="30000" dirty="0"/>
                        <a:t>2</a:t>
                      </a:r>
                      <a:r>
                        <a:rPr lang="en-US" sz="1800" dirty="0"/>
                        <a:t>*0.4</a:t>
                      </a:r>
                      <a:r>
                        <a:rPr lang="en-US" sz="1800" baseline="30000" dirty="0"/>
                        <a:t>2</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1800" dirty="0"/>
                        <a:t>0.6</a:t>
                      </a:r>
                      <a:r>
                        <a:rPr lang="en-US" sz="1800" baseline="30000" dirty="0"/>
                        <a:t>2</a:t>
                      </a:r>
                      <a:r>
                        <a:rPr lang="en-US" sz="1800" dirty="0"/>
                        <a:t>*0.4</a:t>
                      </a:r>
                      <a:r>
                        <a:rPr lang="en-US" sz="1800" baseline="30000" dirty="0"/>
                        <a:t>2</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1800" dirty="0"/>
                        <a:t>0.6</a:t>
                      </a:r>
                      <a:r>
                        <a:rPr lang="en-US" sz="1800" baseline="30000" dirty="0"/>
                        <a:t>2</a:t>
                      </a:r>
                      <a:r>
                        <a:rPr lang="en-US" sz="1800" dirty="0"/>
                        <a:t>*0.4</a:t>
                      </a:r>
                      <a:r>
                        <a:rPr lang="en-US" sz="1800" baseline="30000" dirty="0"/>
                        <a:t>2</a:t>
                      </a:r>
                    </a:p>
                  </a:txBody>
                  <a:tcPr anchor="ctr"/>
                </a:tc>
                <a:tc>
                  <a:txBody>
                    <a:bodyPr/>
                    <a:lstStyle/>
                    <a:p>
                      <a:pPr algn="ctr"/>
                      <a:r>
                        <a:rPr lang="en-US" sz="1800" dirty="0"/>
                        <a:t>…</a:t>
                      </a:r>
                    </a:p>
                  </a:txBody>
                  <a:tcPr anchor="ctr"/>
                </a:tc>
                <a:extLst>
                  <a:ext uri="{0D108BD9-81ED-4DB2-BD59-A6C34878D82A}">
                    <a16:rowId xmlns:a16="http://schemas.microsoft.com/office/drawing/2014/main" val="3419760436"/>
                  </a:ext>
                </a:extLst>
              </a:tr>
            </a:tbl>
          </a:graphicData>
        </a:graphic>
      </p:graphicFrame>
      <p:graphicFrame>
        <p:nvGraphicFramePr>
          <p:cNvPr id="8" name="Table 13">
            <a:extLst>
              <a:ext uri="{FF2B5EF4-FFF2-40B4-BE49-F238E27FC236}">
                <a16:creationId xmlns:a16="http://schemas.microsoft.com/office/drawing/2014/main" id="{9A16F606-5E0D-4830-92DA-F377CC83F340}"/>
              </a:ext>
            </a:extLst>
          </p:cNvPr>
          <p:cNvGraphicFramePr>
            <a:graphicFrameLocks noGrp="1"/>
          </p:cNvGraphicFramePr>
          <p:nvPr>
            <p:extLst>
              <p:ext uri="{D42A27DB-BD31-4B8C-83A1-F6EECF244321}">
                <p14:modId xmlns:p14="http://schemas.microsoft.com/office/powerpoint/2010/main" val="4280689628"/>
              </p:ext>
            </p:extLst>
          </p:nvPr>
        </p:nvGraphicFramePr>
        <p:xfrm>
          <a:off x="736600" y="5867401"/>
          <a:ext cx="7239000" cy="1197562"/>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1734115031"/>
                    </a:ext>
                  </a:extLst>
                </a:gridCol>
                <a:gridCol w="1447800">
                  <a:extLst>
                    <a:ext uri="{9D8B030D-6E8A-4147-A177-3AD203B41FA5}">
                      <a16:colId xmlns:a16="http://schemas.microsoft.com/office/drawing/2014/main" val="4074957153"/>
                    </a:ext>
                  </a:extLst>
                </a:gridCol>
                <a:gridCol w="1447800">
                  <a:extLst>
                    <a:ext uri="{9D8B030D-6E8A-4147-A177-3AD203B41FA5}">
                      <a16:colId xmlns:a16="http://schemas.microsoft.com/office/drawing/2014/main" val="3868579666"/>
                    </a:ext>
                  </a:extLst>
                </a:gridCol>
                <a:gridCol w="1447800">
                  <a:extLst>
                    <a:ext uri="{9D8B030D-6E8A-4147-A177-3AD203B41FA5}">
                      <a16:colId xmlns:a16="http://schemas.microsoft.com/office/drawing/2014/main" val="2449683416"/>
                    </a:ext>
                  </a:extLst>
                </a:gridCol>
                <a:gridCol w="1447800">
                  <a:extLst>
                    <a:ext uri="{9D8B030D-6E8A-4147-A177-3AD203B41FA5}">
                      <a16:colId xmlns:a16="http://schemas.microsoft.com/office/drawing/2014/main" val="2229733503"/>
                    </a:ext>
                  </a:extLst>
                </a:gridCol>
              </a:tblGrid>
              <a:tr h="507558">
                <a:tc>
                  <a:txBody>
                    <a:bodyPr/>
                    <a:lstStyle/>
                    <a:p>
                      <a:pPr algn="ctr"/>
                      <a:r>
                        <a:rPr lang="en-US" sz="2000" dirty="0"/>
                        <a:t>a</a:t>
                      </a:r>
                    </a:p>
                  </a:txBody>
                  <a:tcPr anchor="ctr"/>
                </a:tc>
                <a:tc>
                  <a:txBody>
                    <a:bodyPr/>
                    <a:lstStyle/>
                    <a:p>
                      <a:pPr algn="ctr"/>
                      <a:r>
                        <a:rPr lang="en-US" sz="2000" dirty="0"/>
                        <a:t>2</a:t>
                      </a:r>
                    </a:p>
                  </a:txBody>
                  <a:tcPr anchor="ctr"/>
                </a:tc>
                <a:tc>
                  <a:txBody>
                    <a:bodyPr/>
                    <a:lstStyle/>
                    <a:p>
                      <a:pPr algn="ctr"/>
                      <a:r>
                        <a:rPr lang="en-US" sz="2000" dirty="0"/>
                        <a:t>3</a:t>
                      </a:r>
                    </a:p>
                  </a:txBody>
                  <a:tcPr anchor="ctr"/>
                </a:tc>
                <a:tc>
                  <a:txBody>
                    <a:bodyPr/>
                    <a:lstStyle/>
                    <a:p>
                      <a:pPr algn="ctr"/>
                      <a:r>
                        <a:rPr lang="en-US" sz="2000" dirty="0"/>
                        <a:t>4</a:t>
                      </a:r>
                    </a:p>
                  </a:txBody>
                  <a:tcPr anchor="ctr"/>
                </a:tc>
                <a:tc>
                  <a:txBody>
                    <a:bodyPr/>
                    <a:lstStyle/>
                    <a:p>
                      <a:pPr algn="ctr"/>
                      <a:r>
                        <a:rPr lang="en-US" sz="2000" dirty="0"/>
                        <a:t>…</a:t>
                      </a:r>
                    </a:p>
                  </a:txBody>
                  <a:tcPr anchor="ctr"/>
                </a:tc>
                <a:extLst>
                  <a:ext uri="{0D108BD9-81ED-4DB2-BD59-A6C34878D82A}">
                    <a16:rowId xmlns:a16="http://schemas.microsoft.com/office/drawing/2014/main" val="2189058876"/>
                  </a:ext>
                </a:extLst>
              </a:tr>
              <a:tr h="690004">
                <a:tc>
                  <a:txBody>
                    <a:bodyPr/>
                    <a:lstStyle/>
                    <a:p>
                      <a:pPr algn="ctr"/>
                      <a:r>
                        <a:rPr lang="en-US" sz="2000" dirty="0"/>
                        <a:t>p(a)</a:t>
                      </a:r>
                    </a:p>
                  </a:txBody>
                  <a:tcPr anchor="ctr"/>
                </a:tc>
                <a:tc>
                  <a:txBody>
                    <a:bodyPr/>
                    <a:lstStyle/>
                    <a:p>
                      <a:pPr algn="ctr"/>
                      <a:r>
                        <a:rPr lang="en-US" sz="2000" dirty="0"/>
                        <a:t>0.6</a:t>
                      </a:r>
                      <a:r>
                        <a:rPr lang="en-US" sz="2000" baseline="30000" dirty="0"/>
                        <a:t>2</a:t>
                      </a:r>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2*0.6</a:t>
                      </a:r>
                      <a:r>
                        <a:rPr lang="en-US" sz="2000" baseline="30000" dirty="0"/>
                        <a:t>2</a:t>
                      </a:r>
                      <a:r>
                        <a:rPr lang="en-US" sz="2000" dirty="0"/>
                        <a:t>*0.4</a:t>
                      </a:r>
                      <a:endParaRPr lang="en-US" sz="2000" baseline="30000" dirty="0"/>
                    </a:p>
                  </a:txBody>
                  <a:tcPr anchor="ctr"/>
                </a:tc>
                <a:tc>
                  <a:txBody>
                    <a:bodyPr/>
                    <a:lstStyle/>
                    <a:p>
                      <a:pPr marL="0" marR="0" lvl="0" indent="0" algn="ctr" defTabSz="1015990" rtl="0" eaLnBrk="1" fontAlgn="auto" latinLnBrk="0" hangingPunct="1">
                        <a:lnSpc>
                          <a:spcPct val="100000"/>
                        </a:lnSpc>
                        <a:spcBef>
                          <a:spcPts val="0"/>
                        </a:spcBef>
                        <a:spcAft>
                          <a:spcPts val="0"/>
                        </a:spcAft>
                        <a:buClrTx/>
                        <a:buSzTx/>
                        <a:buFontTx/>
                        <a:buNone/>
                        <a:tabLst/>
                        <a:defRPr/>
                      </a:pPr>
                      <a:r>
                        <a:rPr lang="en-US" sz="2000" dirty="0"/>
                        <a:t>3*0.6</a:t>
                      </a:r>
                      <a:r>
                        <a:rPr lang="en-US" sz="2000" baseline="30000" dirty="0"/>
                        <a:t>2</a:t>
                      </a:r>
                      <a:r>
                        <a:rPr lang="en-US" sz="2000" dirty="0"/>
                        <a:t>*0.4</a:t>
                      </a:r>
                      <a:r>
                        <a:rPr lang="en-US" sz="2000" baseline="30000" dirty="0"/>
                        <a:t>2</a:t>
                      </a:r>
                    </a:p>
                  </a:txBody>
                  <a:tcPr anchor="ctr"/>
                </a:tc>
                <a:tc>
                  <a:txBody>
                    <a:bodyPr/>
                    <a:lstStyle/>
                    <a:p>
                      <a:pPr algn="ctr"/>
                      <a:r>
                        <a:rPr lang="en-US" sz="2000" dirty="0"/>
                        <a:t>…</a:t>
                      </a:r>
                    </a:p>
                  </a:txBody>
                  <a:tcPr anchor="ctr"/>
                </a:tc>
                <a:extLst>
                  <a:ext uri="{0D108BD9-81ED-4DB2-BD59-A6C34878D82A}">
                    <a16:rowId xmlns:a16="http://schemas.microsoft.com/office/drawing/2014/main" val="3419760436"/>
                  </a:ext>
                </a:extLst>
              </a:tr>
            </a:tbl>
          </a:graphicData>
        </a:graphic>
      </p:graphicFrame>
    </p:spTree>
    <p:extLst>
      <p:ext uri="{BB962C8B-B14F-4D97-AF65-F5344CB8AC3E}">
        <p14:creationId xmlns:p14="http://schemas.microsoft.com/office/powerpoint/2010/main" val="32227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binomial distribution (2)</a:t>
            </a:r>
          </a:p>
        </p:txBody>
      </p:sp>
      <p:sp>
        <p:nvSpPr>
          <p:cNvPr id="3" name="Content Placeholder 2"/>
          <p:cNvSpPr>
            <a:spLocks noGrp="1"/>
          </p:cNvSpPr>
          <p:nvPr>
            <p:ph idx="1"/>
          </p:nvPr>
        </p:nvSpPr>
        <p:spPr>
          <a:xfrm>
            <a:off x="563562" y="2214882"/>
            <a:ext cx="8961438" cy="4338318"/>
          </a:xfrm>
        </p:spPr>
        <p:txBody>
          <a:bodyPr>
            <a:noAutofit/>
          </a:bodyPr>
          <a:lstStyle/>
          <a:p>
            <a:pPr marL="38100" indent="0">
              <a:buNone/>
            </a:pPr>
            <a:r>
              <a:rPr lang="en-US" sz="3600" dirty="0"/>
              <a:t>The </a:t>
            </a:r>
            <a:r>
              <a:rPr lang="en-US" sz="3600" dirty="0" err="1"/>
              <a:t>pmf</a:t>
            </a:r>
            <a:r>
              <a:rPr lang="en-US" sz="3600" dirty="0"/>
              <a:t> of </a:t>
            </a:r>
            <a:r>
              <a:rPr lang="en-US" sz="3600" dirty="0" err="1"/>
              <a:t>NegBin</a:t>
            </a:r>
            <a:r>
              <a:rPr lang="en-US" sz="3600" dirty="0"/>
              <a:t>(n, p) is</a:t>
            </a:r>
          </a:p>
          <a:p>
            <a:pPr marL="241298" lvl="1" indent="0">
              <a:buNone/>
            </a:pPr>
            <a:r>
              <a:rPr lang="en-US" sz="3600" dirty="0"/>
              <a:t> p(k) = C(k−1,n−1)</a:t>
            </a:r>
            <a:r>
              <a:rPr lang="en-US" sz="3600" dirty="0" err="1"/>
              <a:t>p</a:t>
            </a:r>
            <a:r>
              <a:rPr lang="en-US" sz="3600" baseline="30000" dirty="0" err="1"/>
              <a:t>n</a:t>
            </a:r>
            <a:r>
              <a:rPr lang="en-US" sz="3600" dirty="0"/>
              <a:t>(1−p)</a:t>
            </a:r>
            <a:r>
              <a:rPr lang="en-US" sz="3600" baseline="30000" dirty="0"/>
              <a:t>k-n</a:t>
            </a:r>
            <a:r>
              <a:rPr lang="en-US" sz="3600" dirty="0"/>
              <a:t>   for k = n, n+1, . . .</a:t>
            </a:r>
          </a:p>
          <a:p>
            <a:pPr marL="38100" indent="0">
              <a:buNone/>
            </a:pPr>
            <a:r>
              <a:rPr lang="en-US" sz="3600" dirty="0"/>
              <a:t>as the last Ber(p) must be 1</a:t>
            </a:r>
          </a:p>
          <a:p>
            <a:pPr marL="38100" indent="0">
              <a:buNone/>
            </a:pPr>
            <a:r>
              <a:rPr lang="en-US" sz="3600" dirty="0"/>
              <a:t>Since it can be seen Geo(p) repeating n times independently, its features are</a:t>
            </a:r>
          </a:p>
          <a:p>
            <a:pPr marL="38100" indent="0">
              <a:buNone/>
            </a:pPr>
            <a:r>
              <a:rPr lang="en-US" sz="3600"/>
              <a:t>   E</a:t>
            </a:r>
            <a:r>
              <a:rPr lang="en-US" sz="3600" dirty="0"/>
              <a:t>[X] = n/p, Var(X) = n(1−p)/p</a:t>
            </a:r>
            <a:r>
              <a:rPr lang="en-US" sz="3600" baseline="30000" dirty="0"/>
              <a:t>2</a:t>
            </a:r>
            <a:r>
              <a:rPr lang="en-US" sz="3600" dirty="0"/>
              <a:t> </a:t>
            </a:r>
          </a:p>
          <a:p>
            <a:pPr marL="38100" indent="0">
              <a:buNone/>
            </a:pPr>
            <a:r>
              <a:rPr lang="en-US" sz="3600" dirty="0"/>
              <a:t>As a special case, </a:t>
            </a:r>
            <a:r>
              <a:rPr lang="en-US" sz="3600" dirty="0" err="1"/>
              <a:t>NegBin</a:t>
            </a:r>
            <a:r>
              <a:rPr lang="en-US" sz="3600" dirty="0"/>
              <a:t>(1, p) = Geo(p)</a:t>
            </a:r>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57</a:t>
            </a:fld>
            <a:endParaRPr lang="en-US" altLang="en-US" dirty="0"/>
          </a:p>
        </p:txBody>
      </p:sp>
    </p:spTree>
    <p:extLst>
      <p:ext uri="{BB962C8B-B14F-4D97-AF65-F5344CB8AC3E}">
        <p14:creationId xmlns:p14="http://schemas.microsoft.com/office/powerpoint/2010/main" val="333097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Poisson distribution</a:t>
            </a:r>
          </a:p>
        </p:txBody>
      </p:sp>
      <p:sp>
        <p:nvSpPr>
          <p:cNvPr id="3" name="Content Placeholder 2"/>
          <p:cNvSpPr>
            <a:spLocks noGrp="1"/>
          </p:cNvSpPr>
          <p:nvPr>
            <p:ph idx="1"/>
          </p:nvPr>
        </p:nvSpPr>
        <p:spPr>
          <a:xfrm>
            <a:off x="563562" y="2214882"/>
            <a:ext cx="8961438" cy="4566918"/>
          </a:xfrm>
        </p:spPr>
        <p:txBody>
          <a:bodyPr>
            <a:noAutofit/>
          </a:bodyPr>
          <a:lstStyle/>
          <a:p>
            <a:pPr marL="38100" indent="0">
              <a:buNone/>
            </a:pPr>
            <a:r>
              <a:rPr lang="en-US" sz="3600" dirty="0"/>
              <a:t>Poisson process: a very large population of independent events, where each has a very small probability to occur, and the average occurrences in a range is roughly stable</a:t>
            </a:r>
          </a:p>
          <a:p>
            <a:pPr marL="38100" indent="0">
              <a:buNone/>
            </a:pPr>
            <a:r>
              <a:rPr lang="en-US" sz="3600" dirty="0"/>
              <a:t>Example: The expected number of telephone calls arriving at a telephone exchange during a time interval [0, t] is E[</a:t>
            </a:r>
            <a:r>
              <a:rPr lang="en-US" sz="3600" dirty="0" err="1"/>
              <a:t>N</a:t>
            </a:r>
            <a:r>
              <a:rPr lang="en-US" sz="3600" baseline="-25000" dirty="0" err="1"/>
              <a:t>t</a:t>
            </a:r>
            <a:r>
              <a:rPr lang="en-US" sz="3600" dirty="0"/>
              <a:t>] = </a:t>
            </a:r>
            <a:r>
              <a:rPr lang="el-GR" sz="3600" dirty="0"/>
              <a:t>λ</a:t>
            </a:r>
            <a:r>
              <a:rPr lang="en-US" sz="3600" dirty="0"/>
              <a:t>, where </a:t>
            </a:r>
            <a:r>
              <a:rPr lang="el-GR" sz="3600" dirty="0"/>
              <a:t>λ</a:t>
            </a:r>
            <a:r>
              <a:rPr lang="en-US" sz="3600" dirty="0"/>
              <a:t> is the frequency of the event in an interval of length t</a:t>
            </a:r>
          </a:p>
          <a:p>
            <a:pPr marL="38100" indent="0">
              <a:buNone/>
            </a:pPr>
            <a:endParaRPr lang="en-US" sz="3600" dirty="0"/>
          </a:p>
          <a:p>
            <a:pPr marL="38100" indent="0">
              <a:buNone/>
            </a:pPr>
            <a:endParaRPr lang="en-US" sz="3600" dirty="0"/>
          </a:p>
          <a:p>
            <a:pPr marL="38100" indent="0">
              <a:buNone/>
            </a:pPr>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58</a:t>
            </a:fld>
            <a:endParaRPr lang="en-US" altLang="en-US" dirty="0"/>
          </a:p>
        </p:txBody>
      </p:sp>
    </p:spTree>
    <p:extLst>
      <p:ext uri="{BB962C8B-B14F-4D97-AF65-F5344CB8AC3E}">
        <p14:creationId xmlns:p14="http://schemas.microsoft.com/office/powerpoint/2010/main" val="9200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Poisson distribution (2)</a:t>
            </a:r>
          </a:p>
        </p:txBody>
      </p:sp>
      <p:pic>
        <p:nvPicPr>
          <p:cNvPr id="8" name="Content Placeholder 7"/>
          <p:cNvPicPr>
            <a:picLocks noGrp="1" noChangeAspect="1"/>
          </p:cNvPicPr>
          <p:nvPr>
            <p:ph idx="1"/>
          </p:nvPr>
        </p:nvPicPr>
        <p:blipFill>
          <a:blip r:embed="rId3"/>
          <a:stretch>
            <a:fillRect/>
          </a:stretch>
        </p:blipFill>
        <p:spPr>
          <a:xfrm>
            <a:off x="1117600" y="5105400"/>
            <a:ext cx="5255620" cy="1600698"/>
          </a:xfrm>
          <a:prstGeom prst="rect">
            <a:avLst/>
          </a:prstGeom>
        </p:spPr>
      </p:pic>
      <p:sp>
        <p:nvSpPr>
          <p:cNvPr id="4" name="Slide Number Placeholder 3"/>
          <p:cNvSpPr>
            <a:spLocks noGrp="1"/>
          </p:cNvSpPr>
          <p:nvPr>
            <p:ph type="sldNum" sz="quarter" idx="12"/>
          </p:nvPr>
        </p:nvSpPr>
        <p:spPr/>
        <p:txBody>
          <a:bodyPr/>
          <a:lstStyle/>
          <a:p>
            <a:fld id="{B0F0F318-8AC3-46DA-92A4-B320876F7F3E}" type="slidenum">
              <a:rPr lang="en-US" altLang="en-US" smtClean="0"/>
              <a:pPr/>
              <a:t>59</a:t>
            </a:fld>
            <a:endParaRPr lang="en-US" altLang="en-US" dirty="0"/>
          </a:p>
        </p:txBody>
      </p:sp>
      <p:pic>
        <p:nvPicPr>
          <p:cNvPr id="6" name="Picture 5"/>
          <p:cNvPicPr>
            <a:picLocks noChangeAspect="1"/>
          </p:cNvPicPr>
          <p:nvPr/>
        </p:nvPicPr>
        <p:blipFill>
          <a:blip r:embed="rId4"/>
          <a:stretch>
            <a:fillRect/>
          </a:stretch>
        </p:blipFill>
        <p:spPr>
          <a:xfrm>
            <a:off x="812800" y="2241782"/>
            <a:ext cx="8001000" cy="2538320"/>
          </a:xfrm>
          <a:prstGeom prst="rect">
            <a:avLst/>
          </a:prstGeom>
        </p:spPr>
      </p:pic>
    </p:spTree>
    <p:extLst>
      <p:ext uri="{BB962C8B-B14F-4D97-AF65-F5344CB8AC3E}">
        <p14:creationId xmlns:p14="http://schemas.microsoft.com/office/powerpoint/2010/main" val="25294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1B4B4A-96F4-4E80-B6FF-DD9328953627}"/>
              </a:ext>
            </a:extLst>
          </p:cNvPr>
          <p:cNvSpPr>
            <a:spLocks noGrp="1"/>
          </p:cNvSpPr>
          <p:nvPr>
            <p:ph type="sldNum" sz="quarter" idx="12"/>
          </p:nvPr>
        </p:nvSpPr>
        <p:spPr/>
        <p:txBody>
          <a:bodyPr/>
          <a:lstStyle/>
          <a:p>
            <a:fld id="{B0F0F318-8AC3-46DA-92A4-B320876F7F3E}" type="slidenum">
              <a:rPr lang="en-US" altLang="en-US" smtClean="0"/>
              <a:pPr/>
              <a:t>6</a:t>
            </a:fld>
            <a:endParaRPr lang="en-US" altLang="en-US"/>
          </a:p>
        </p:txBody>
      </p:sp>
      <p:graphicFrame>
        <p:nvGraphicFramePr>
          <p:cNvPr id="2" name="Table 2">
            <a:extLst>
              <a:ext uri="{FF2B5EF4-FFF2-40B4-BE49-F238E27FC236}">
                <a16:creationId xmlns:a16="http://schemas.microsoft.com/office/drawing/2014/main" id="{6AFF3283-F334-4AAD-9D2A-4DEDF1C0CA2A}"/>
              </a:ext>
            </a:extLst>
          </p:cNvPr>
          <p:cNvGraphicFramePr>
            <a:graphicFrameLocks noGrp="1"/>
          </p:cNvGraphicFramePr>
          <p:nvPr>
            <p:extLst>
              <p:ext uri="{D42A27DB-BD31-4B8C-83A1-F6EECF244321}">
                <p14:modId xmlns:p14="http://schemas.microsoft.com/office/powerpoint/2010/main" val="586300619"/>
              </p:ext>
            </p:extLst>
          </p:nvPr>
        </p:nvGraphicFramePr>
        <p:xfrm>
          <a:off x="1286759" y="4190214"/>
          <a:ext cx="6756575" cy="2774464"/>
        </p:xfrm>
        <a:graphic>
          <a:graphicData uri="http://schemas.openxmlformats.org/drawingml/2006/table">
            <a:tbl>
              <a:tblPr firstRow="1" bandRow="1">
                <a:tableStyleId>{5C22544A-7EE6-4342-B048-85BDC9FD1C3A}</a:tableStyleId>
              </a:tblPr>
              <a:tblGrid>
                <a:gridCol w="965225">
                  <a:extLst>
                    <a:ext uri="{9D8B030D-6E8A-4147-A177-3AD203B41FA5}">
                      <a16:colId xmlns:a16="http://schemas.microsoft.com/office/drawing/2014/main" val="3649345391"/>
                    </a:ext>
                  </a:extLst>
                </a:gridCol>
                <a:gridCol w="965225">
                  <a:extLst>
                    <a:ext uri="{9D8B030D-6E8A-4147-A177-3AD203B41FA5}">
                      <a16:colId xmlns:a16="http://schemas.microsoft.com/office/drawing/2014/main" val="1604592216"/>
                    </a:ext>
                  </a:extLst>
                </a:gridCol>
                <a:gridCol w="965225">
                  <a:extLst>
                    <a:ext uri="{9D8B030D-6E8A-4147-A177-3AD203B41FA5}">
                      <a16:colId xmlns:a16="http://schemas.microsoft.com/office/drawing/2014/main" val="2411696654"/>
                    </a:ext>
                  </a:extLst>
                </a:gridCol>
                <a:gridCol w="965225">
                  <a:extLst>
                    <a:ext uri="{9D8B030D-6E8A-4147-A177-3AD203B41FA5}">
                      <a16:colId xmlns:a16="http://schemas.microsoft.com/office/drawing/2014/main" val="1256292519"/>
                    </a:ext>
                  </a:extLst>
                </a:gridCol>
                <a:gridCol w="965225">
                  <a:extLst>
                    <a:ext uri="{9D8B030D-6E8A-4147-A177-3AD203B41FA5}">
                      <a16:colId xmlns:a16="http://schemas.microsoft.com/office/drawing/2014/main" val="3862997956"/>
                    </a:ext>
                  </a:extLst>
                </a:gridCol>
                <a:gridCol w="965225">
                  <a:extLst>
                    <a:ext uri="{9D8B030D-6E8A-4147-A177-3AD203B41FA5}">
                      <a16:colId xmlns:a16="http://schemas.microsoft.com/office/drawing/2014/main" val="4088005271"/>
                    </a:ext>
                  </a:extLst>
                </a:gridCol>
                <a:gridCol w="965225">
                  <a:extLst>
                    <a:ext uri="{9D8B030D-6E8A-4147-A177-3AD203B41FA5}">
                      <a16:colId xmlns:a16="http://schemas.microsoft.com/office/drawing/2014/main" val="1530523174"/>
                    </a:ext>
                  </a:extLst>
                </a:gridCol>
              </a:tblGrid>
              <a:tr h="396352">
                <a:tc>
                  <a:txBody>
                    <a:bodyPr/>
                    <a:lstStyle/>
                    <a:p>
                      <a:pPr algn="ctr"/>
                      <a:r>
                        <a:rPr lang="en-US" dirty="0">
                          <a:effectLst>
                            <a:outerShdw blurRad="38100" dist="38100" dir="2700000" algn="tl">
                              <a:srgbClr val="000000">
                                <a:alpha val="43137"/>
                              </a:srgbClr>
                            </a:outerShdw>
                          </a:effectLst>
                        </a:rPr>
                        <a:t>max</a:t>
                      </a:r>
                    </a:p>
                  </a:txBody>
                  <a:tcPr anchor="ctr">
                    <a:solidFill>
                      <a:srgbClr val="00B050"/>
                    </a:solidFill>
                  </a:tcPr>
                </a:tc>
                <a:tc>
                  <a:txBody>
                    <a:bodyPr/>
                    <a:lstStyle/>
                    <a:p>
                      <a:pPr algn="ctr"/>
                      <a:r>
                        <a:rPr lang="en-US" dirty="0">
                          <a:effectLst>
                            <a:outerShdw blurRad="38100" dist="38100" dir="2700000" algn="tl">
                              <a:srgbClr val="000000">
                                <a:alpha val="43137"/>
                              </a:srgbClr>
                            </a:outerShdw>
                          </a:effectLst>
                        </a:rPr>
                        <a:t>1</a:t>
                      </a:r>
                    </a:p>
                  </a:txBody>
                  <a:tcPr anchor="ctr">
                    <a:solidFill>
                      <a:srgbClr val="00B050"/>
                    </a:solidFill>
                  </a:tcPr>
                </a:tc>
                <a:tc>
                  <a:txBody>
                    <a:bodyPr/>
                    <a:lstStyle/>
                    <a:p>
                      <a:pPr algn="ctr"/>
                      <a:r>
                        <a:rPr lang="en-US" dirty="0">
                          <a:effectLst>
                            <a:outerShdw blurRad="38100" dist="38100" dir="2700000" algn="tl">
                              <a:srgbClr val="000000">
                                <a:alpha val="43137"/>
                              </a:srgbClr>
                            </a:outerShdw>
                          </a:effectLst>
                        </a:rPr>
                        <a:t>2</a:t>
                      </a:r>
                    </a:p>
                  </a:txBody>
                  <a:tcPr anchor="ctr">
                    <a:solidFill>
                      <a:srgbClr val="00B050"/>
                    </a:solidFill>
                  </a:tcPr>
                </a:tc>
                <a:tc>
                  <a:txBody>
                    <a:bodyPr/>
                    <a:lstStyle/>
                    <a:p>
                      <a:pPr algn="ctr"/>
                      <a:r>
                        <a:rPr lang="en-US" dirty="0">
                          <a:effectLst>
                            <a:outerShdw blurRad="38100" dist="38100" dir="2700000" algn="tl">
                              <a:srgbClr val="000000">
                                <a:alpha val="43137"/>
                              </a:srgbClr>
                            </a:outerShdw>
                          </a:effectLst>
                        </a:rPr>
                        <a:t>3</a:t>
                      </a:r>
                    </a:p>
                  </a:txBody>
                  <a:tcPr anchor="ctr">
                    <a:solidFill>
                      <a:srgbClr val="00B050"/>
                    </a:solidFill>
                  </a:tcPr>
                </a:tc>
                <a:tc>
                  <a:txBody>
                    <a:bodyPr/>
                    <a:lstStyle/>
                    <a:p>
                      <a:pPr algn="ctr"/>
                      <a:r>
                        <a:rPr lang="en-US" dirty="0">
                          <a:effectLst>
                            <a:outerShdw blurRad="38100" dist="38100" dir="2700000" algn="tl">
                              <a:srgbClr val="000000">
                                <a:alpha val="43137"/>
                              </a:srgbClr>
                            </a:outerShdw>
                          </a:effectLst>
                        </a:rPr>
                        <a:t>4</a:t>
                      </a:r>
                    </a:p>
                  </a:txBody>
                  <a:tcPr anchor="ctr">
                    <a:solidFill>
                      <a:srgbClr val="00B050"/>
                    </a:solidFill>
                  </a:tcPr>
                </a:tc>
                <a:tc>
                  <a:txBody>
                    <a:bodyPr/>
                    <a:lstStyle/>
                    <a:p>
                      <a:pPr algn="ctr"/>
                      <a:r>
                        <a:rPr lang="en-US" dirty="0">
                          <a:effectLst>
                            <a:outerShdw blurRad="38100" dist="38100" dir="2700000" algn="tl">
                              <a:srgbClr val="000000">
                                <a:alpha val="43137"/>
                              </a:srgbClr>
                            </a:outerShdw>
                          </a:effectLst>
                        </a:rPr>
                        <a:t>5</a:t>
                      </a:r>
                    </a:p>
                  </a:txBody>
                  <a:tcPr anchor="ctr">
                    <a:solidFill>
                      <a:srgbClr val="00B050"/>
                    </a:solidFill>
                  </a:tcPr>
                </a:tc>
                <a:tc>
                  <a:txBody>
                    <a:bodyPr/>
                    <a:lstStyle/>
                    <a:p>
                      <a:pPr algn="ctr"/>
                      <a:r>
                        <a:rPr lang="en-US" dirty="0">
                          <a:effectLst>
                            <a:outerShdw blurRad="38100" dist="38100" dir="2700000" algn="tl">
                              <a:srgbClr val="000000">
                                <a:alpha val="43137"/>
                              </a:srgbClr>
                            </a:outerShdw>
                          </a:effectLst>
                        </a:rPr>
                        <a:t>6</a:t>
                      </a:r>
                    </a:p>
                  </a:txBody>
                  <a:tcPr anchor="ctr">
                    <a:solidFill>
                      <a:srgbClr val="00B050"/>
                    </a:solidFill>
                  </a:tcPr>
                </a:tc>
                <a:extLst>
                  <a:ext uri="{0D108BD9-81ED-4DB2-BD59-A6C34878D82A}">
                    <a16:rowId xmlns:a16="http://schemas.microsoft.com/office/drawing/2014/main" val="3025497729"/>
                  </a:ext>
                </a:extLst>
              </a:tr>
              <a:tr h="396352">
                <a:tc>
                  <a:txBody>
                    <a:bodyPr/>
                    <a:lstStyle/>
                    <a:p>
                      <a:pPr algn="ctr"/>
                      <a:r>
                        <a:rPr lang="en-US" dirty="0">
                          <a:effectLst>
                            <a:outerShdw blurRad="38100" dist="38100" dir="2700000" algn="tl">
                              <a:srgbClr val="000000">
                                <a:alpha val="43137"/>
                              </a:srgbClr>
                            </a:outerShdw>
                          </a:effectLst>
                        </a:rPr>
                        <a:t>1</a:t>
                      </a:r>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extLst>
                  <a:ext uri="{0D108BD9-81ED-4DB2-BD59-A6C34878D82A}">
                    <a16:rowId xmlns:a16="http://schemas.microsoft.com/office/drawing/2014/main" val="3047235354"/>
                  </a:ext>
                </a:extLst>
              </a:tr>
              <a:tr h="396352">
                <a:tc>
                  <a:txBody>
                    <a:bodyPr/>
                    <a:lstStyle/>
                    <a:p>
                      <a:pPr algn="ctr"/>
                      <a:r>
                        <a:rPr lang="en-US" dirty="0">
                          <a:effectLst>
                            <a:outerShdw blurRad="38100" dist="38100" dir="2700000" algn="tl">
                              <a:srgbClr val="000000">
                                <a:alpha val="43137"/>
                              </a:srgbClr>
                            </a:outerShdw>
                          </a:effectLst>
                        </a:rPr>
                        <a:t>2</a:t>
                      </a:r>
                    </a:p>
                  </a:txBody>
                  <a:tcPr anchor="ctr"/>
                </a:tc>
                <a:tc>
                  <a:txBody>
                    <a:bodyPr/>
                    <a:lstStyle/>
                    <a:p>
                      <a:pPr algn="ctr"/>
                      <a:r>
                        <a:rPr lang="en-US" dirty="0"/>
                        <a:t>2</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extLst>
                  <a:ext uri="{0D108BD9-81ED-4DB2-BD59-A6C34878D82A}">
                    <a16:rowId xmlns:a16="http://schemas.microsoft.com/office/drawing/2014/main" val="3139596166"/>
                  </a:ext>
                </a:extLst>
              </a:tr>
              <a:tr h="396352">
                <a:tc>
                  <a:txBody>
                    <a:bodyPr/>
                    <a:lstStyle/>
                    <a:p>
                      <a:pPr algn="ctr"/>
                      <a:r>
                        <a:rPr lang="en-US" dirty="0">
                          <a:effectLst>
                            <a:outerShdw blurRad="38100" dist="38100" dir="2700000" algn="tl">
                              <a:srgbClr val="000000">
                                <a:alpha val="43137"/>
                              </a:srgbClr>
                            </a:outerShdw>
                          </a:effectLst>
                        </a:rPr>
                        <a:t>3</a:t>
                      </a:r>
                    </a:p>
                  </a:txBody>
                  <a:tcPr anchor="ctr"/>
                </a:tc>
                <a:tc>
                  <a:txBody>
                    <a:bodyPr/>
                    <a:lstStyle/>
                    <a:p>
                      <a:pPr algn="ctr"/>
                      <a:r>
                        <a:rPr lang="en-US" dirty="0"/>
                        <a:t>3</a:t>
                      </a:r>
                    </a:p>
                  </a:txBody>
                  <a:tcPr anchor="ctr"/>
                </a:tc>
                <a:tc>
                  <a:txBody>
                    <a:bodyPr/>
                    <a:lstStyle/>
                    <a:p>
                      <a:pPr algn="ctr"/>
                      <a:r>
                        <a:rPr lang="en-US" dirty="0"/>
                        <a:t>3</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extLst>
                  <a:ext uri="{0D108BD9-81ED-4DB2-BD59-A6C34878D82A}">
                    <a16:rowId xmlns:a16="http://schemas.microsoft.com/office/drawing/2014/main" val="1306402781"/>
                  </a:ext>
                </a:extLst>
              </a:tr>
              <a:tr h="396352">
                <a:tc>
                  <a:txBody>
                    <a:bodyPr/>
                    <a:lstStyle/>
                    <a:p>
                      <a:pPr algn="ctr"/>
                      <a:r>
                        <a:rPr lang="en-US" dirty="0">
                          <a:effectLst>
                            <a:outerShdw blurRad="38100" dist="38100" dir="2700000" algn="tl">
                              <a:srgbClr val="000000">
                                <a:alpha val="43137"/>
                              </a:srgbClr>
                            </a:outerShdw>
                          </a:effectLst>
                        </a:rPr>
                        <a:t>4</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extLst>
                  <a:ext uri="{0D108BD9-81ED-4DB2-BD59-A6C34878D82A}">
                    <a16:rowId xmlns:a16="http://schemas.microsoft.com/office/drawing/2014/main" val="4239798741"/>
                  </a:ext>
                </a:extLst>
              </a:tr>
              <a:tr h="396352">
                <a:tc>
                  <a:txBody>
                    <a:bodyPr/>
                    <a:lstStyle/>
                    <a:p>
                      <a:pPr algn="ctr"/>
                      <a:r>
                        <a:rPr lang="en-US" dirty="0">
                          <a:effectLst>
                            <a:outerShdw blurRad="38100" dist="38100" dir="2700000" algn="tl">
                              <a:srgbClr val="000000">
                                <a:alpha val="43137"/>
                              </a:srgbClr>
                            </a:outerShdw>
                          </a:effectLst>
                        </a:rPr>
                        <a:t>5</a:t>
                      </a:r>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5</a:t>
                      </a:r>
                    </a:p>
                  </a:txBody>
                  <a:tcPr anchor="ctr"/>
                </a:tc>
                <a:tc>
                  <a:txBody>
                    <a:bodyPr/>
                    <a:lstStyle/>
                    <a:p>
                      <a:pPr algn="ctr"/>
                      <a:r>
                        <a:rPr lang="en-US" dirty="0"/>
                        <a:t>6</a:t>
                      </a:r>
                    </a:p>
                  </a:txBody>
                  <a:tcPr anchor="ctr"/>
                </a:tc>
                <a:extLst>
                  <a:ext uri="{0D108BD9-81ED-4DB2-BD59-A6C34878D82A}">
                    <a16:rowId xmlns:a16="http://schemas.microsoft.com/office/drawing/2014/main" val="1773353233"/>
                  </a:ext>
                </a:extLst>
              </a:tr>
              <a:tr h="396352">
                <a:tc>
                  <a:txBody>
                    <a:bodyPr/>
                    <a:lstStyle/>
                    <a:p>
                      <a:pPr algn="ctr"/>
                      <a:r>
                        <a:rPr lang="en-US" dirty="0">
                          <a:effectLst>
                            <a:outerShdw blurRad="38100" dist="38100" dir="2700000" algn="tl">
                              <a:srgbClr val="000000">
                                <a:alpha val="43137"/>
                              </a:srgbClr>
                            </a:outerShdw>
                          </a:effectLst>
                        </a:rPr>
                        <a:t>6</a:t>
                      </a:r>
                    </a:p>
                  </a:txBody>
                  <a:tcPr anchor="ctr"/>
                </a:tc>
                <a:tc>
                  <a:txBody>
                    <a:bodyPr/>
                    <a:lstStyle/>
                    <a:p>
                      <a:pPr algn="ctr"/>
                      <a:r>
                        <a:rPr lang="en-US" dirty="0"/>
                        <a:t>6</a:t>
                      </a:r>
                    </a:p>
                  </a:txBody>
                  <a:tcPr anchor="ctr"/>
                </a:tc>
                <a:tc>
                  <a:txBody>
                    <a:bodyPr/>
                    <a:lstStyle/>
                    <a:p>
                      <a:pPr algn="ctr"/>
                      <a:r>
                        <a:rPr lang="en-US" dirty="0"/>
                        <a:t>6</a:t>
                      </a:r>
                    </a:p>
                  </a:txBody>
                  <a:tcPr anchor="ctr"/>
                </a:tc>
                <a:tc>
                  <a:txBody>
                    <a:bodyPr/>
                    <a:lstStyle/>
                    <a:p>
                      <a:pPr algn="ctr"/>
                      <a:r>
                        <a:rPr lang="en-US" dirty="0"/>
                        <a:t>6</a:t>
                      </a:r>
                    </a:p>
                  </a:txBody>
                  <a:tcPr anchor="ctr"/>
                </a:tc>
                <a:tc>
                  <a:txBody>
                    <a:bodyPr/>
                    <a:lstStyle/>
                    <a:p>
                      <a:pPr algn="ctr"/>
                      <a:r>
                        <a:rPr lang="en-US" dirty="0"/>
                        <a:t>6</a:t>
                      </a:r>
                    </a:p>
                  </a:txBody>
                  <a:tcPr anchor="ctr"/>
                </a:tc>
                <a:tc>
                  <a:txBody>
                    <a:bodyPr/>
                    <a:lstStyle/>
                    <a:p>
                      <a:pPr algn="ctr"/>
                      <a:r>
                        <a:rPr lang="en-US" dirty="0"/>
                        <a:t>6</a:t>
                      </a:r>
                    </a:p>
                  </a:txBody>
                  <a:tcPr anchor="ctr"/>
                </a:tc>
                <a:tc>
                  <a:txBody>
                    <a:bodyPr/>
                    <a:lstStyle/>
                    <a:p>
                      <a:pPr algn="ctr"/>
                      <a:r>
                        <a:rPr lang="en-US" dirty="0"/>
                        <a:t>6</a:t>
                      </a:r>
                    </a:p>
                  </a:txBody>
                  <a:tcPr anchor="ctr"/>
                </a:tc>
                <a:extLst>
                  <a:ext uri="{0D108BD9-81ED-4DB2-BD59-A6C34878D82A}">
                    <a16:rowId xmlns:a16="http://schemas.microsoft.com/office/drawing/2014/main" val="3378037739"/>
                  </a:ext>
                </a:extLst>
              </a:tr>
            </a:tbl>
          </a:graphicData>
        </a:graphic>
      </p:graphicFrame>
      <p:graphicFrame>
        <p:nvGraphicFramePr>
          <p:cNvPr id="9" name="Table 2">
            <a:extLst>
              <a:ext uri="{FF2B5EF4-FFF2-40B4-BE49-F238E27FC236}">
                <a16:creationId xmlns:a16="http://schemas.microsoft.com/office/drawing/2014/main" id="{A1EEF929-2D23-4323-8491-0881F0D659D7}"/>
              </a:ext>
            </a:extLst>
          </p:cNvPr>
          <p:cNvGraphicFramePr>
            <a:graphicFrameLocks noGrp="1"/>
          </p:cNvGraphicFramePr>
          <p:nvPr>
            <p:extLst>
              <p:ext uri="{D42A27DB-BD31-4B8C-83A1-F6EECF244321}">
                <p14:modId xmlns:p14="http://schemas.microsoft.com/office/powerpoint/2010/main" val="3058115153"/>
              </p:ext>
            </p:extLst>
          </p:nvPr>
        </p:nvGraphicFramePr>
        <p:xfrm>
          <a:off x="1270000" y="1143000"/>
          <a:ext cx="6773333" cy="2773680"/>
        </p:xfrm>
        <a:graphic>
          <a:graphicData uri="http://schemas.openxmlformats.org/drawingml/2006/table">
            <a:tbl>
              <a:tblPr firstRow="1" bandRow="1">
                <a:tableStyleId>{5C22544A-7EE6-4342-B048-85BDC9FD1C3A}</a:tableStyleId>
              </a:tblPr>
              <a:tblGrid>
                <a:gridCol w="967619">
                  <a:extLst>
                    <a:ext uri="{9D8B030D-6E8A-4147-A177-3AD203B41FA5}">
                      <a16:colId xmlns:a16="http://schemas.microsoft.com/office/drawing/2014/main" val="3649345391"/>
                    </a:ext>
                  </a:extLst>
                </a:gridCol>
                <a:gridCol w="967619">
                  <a:extLst>
                    <a:ext uri="{9D8B030D-6E8A-4147-A177-3AD203B41FA5}">
                      <a16:colId xmlns:a16="http://schemas.microsoft.com/office/drawing/2014/main" val="1604592216"/>
                    </a:ext>
                  </a:extLst>
                </a:gridCol>
                <a:gridCol w="967619">
                  <a:extLst>
                    <a:ext uri="{9D8B030D-6E8A-4147-A177-3AD203B41FA5}">
                      <a16:colId xmlns:a16="http://schemas.microsoft.com/office/drawing/2014/main" val="2411696654"/>
                    </a:ext>
                  </a:extLst>
                </a:gridCol>
                <a:gridCol w="967619">
                  <a:extLst>
                    <a:ext uri="{9D8B030D-6E8A-4147-A177-3AD203B41FA5}">
                      <a16:colId xmlns:a16="http://schemas.microsoft.com/office/drawing/2014/main" val="1256292519"/>
                    </a:ext>
                  </a:extLst>
                </a:gridCol>
                <a:gridCol w="967619">
                  <a:extLst>
                    <a:ext uri="{9D8B030D-6E8A-4147-A177-3AD203B41FA5}">
                      <a16:colId xmlns:a16="http://schemas.microsoft.com/office/drawing/2014/main" val="3862997956"/>
                    </a:ext>
                  </a:extLst>
                </a:gridCol>
                <a:gridCol w="967619">
                  <a:extLst>
                    <a:ext uri="{9D8B030D-6E8A-4147-A177-3AD203B41FA5}">
                      <a16:colId xmlns:a16="http://schemas.microsoft.com/office/drawing/2014/main" val="4088005271"/>
                    </a:ext>
                  </a:extLst>
                </a:gridCol>
                <a:gridCol w="967619">
                  <a:extLst>
                    <a:ext uri="{9D8B030D-6E8A-4147-A177-3AD203B41FA5}">
                      <a16:colId xmlns:a16="http://schemas.microsoft.com/office/drawing/2014/main" val="1530523174"/>
                    </a:ext>
                  </a:extLst>
                </a:gridCol>
              </a:tblGrid>
              <a:tr h="370840">
                <a:tc>
                  <a:txBody>
                    <a:bodyPr/>
                    <a:lstStyle/>
                    <a:p>
                      <a:pPr algn="ctr"/>
                      <a:r>
                        <a:rPr lang="en-US" b="1" dirty="0">
                          <a:effectLst>
                            <a:outerShdw blurRad="38100" dist="38100" dir="2700000" algn="tl">
                              <a:srgbClr val="000000">
                                <a:alpha val="43137"/>
                              </a:srgbClr>
                            </a:outerShdw>
                          </a:effectLst>
                        </a:rPr>
                        <a:t>sum</a:t>
                      </a:r>
                    </a:p>
                  </a:txBody>
                  <a:tcPr anchor="ctr">
                    <a:solidFill>
                      <a:srgbClr val="7030A0"/>
                    </a:solidFill>
                  </a:tcPr>
                </a:tc>
                <a:tc>
                  <a:txBody>
                    <a:bodyPr/>
                    <a:lstStyle/>
                    <a:p>
                      <a:pPr algn="ctr"/>
                      <a:r>
                        <a:rPr lang="en-US" b="1" dirty="0">
                          <a:effectLst>
                            <a:outerShdw blurRad="38100" dist="38100" dir="2700000" algn="tl">
                              <a:srgbClr val="000000">
                                <a:alpha val="43137"/>
                              </a:srgbClr>
                            </a:outerShdw>
                          </a:effectLst>
                        </a:rPr>
                        <a:t>1</a:t>
                      </a:r>
                    </a:p>
                  </a:txBody>
                  <a:tcPr anchor="ctr">
                    <a:solidFill>
                      <a:srgbClr val="7030A0"/>
                    </a:solidFill>
                  </a:tcPr>
                </a:tc>
                <a:tc>
                  <a:txBody>
                    <a:bodyPr/>
                    <a:lstStyle/>
                    <a:p>
                      <a:pPr algn="ctr"/>
                      <a:r>
                        <a:rPr lang="en-US" b="1" dirty="0">
                          <a:effectLst>
                            <a:outerShdw blurRad="38100" dist="38100" dir="2700000" algn="tl">
                              <a:srgbClr val="000000">
                                <a:alpha val="43137"/>
                              </a:srgbClr>
                            </a:outerShdw>
                          </a:effectLst>
                        </a:rPr>
                        <a:t>2</a:t>
                      </a:r>
                    </a:p>
                  </a:txBody>
                  <a:tcPr anchor="ctr">
                    <a:solidFill>
                      <a:srgbClr val="7030A0"/>
                    </a:solidFill>
                  </a:tcPr>
                </a:tc>
                <a:tc>
                  <a:txBody>
                    <a:bodyPr/>
                    <a:lstStyle/>
                    <a:p>
                      <a:pPr algn="ctr"/>
                      <a:r>
                        <a:rPr lang="en-US" b="1" dirty="0">
                          <a:effectLst>
                            <a:outerShdw blurRad="38100" dist="38100" dir="2700000" algn="tl">
                              <a:srgbClr val="000000">
                                <a:alpha val="43137"/>
                              </a:srgbClr>
                            </a:outerShdw>
                          </a:effectLst>
                        </a:rPr>
                        <a:t>3</a:t>
                      </a:r>
                    </a:p>
                  </a:txBody>
                  <a:tcPr anchor="ctr">
                    <a:solidFill>
                      <a:srgbClr val="7030A0"/>
                    </a:solidFill>
                  </a:tcPr>
                </a:tc>
                <a:tc>
                  <a:txBody>
                    <a:bodyPr/>
                    <a:lstStyle/>
                    <a:p>
                      <a:pPr algn="ctr"/>
                      <a:r>
                        <a:rPr lang="en-US" b="1" dirty="0">
                          <a:effectLst>
                            <a:outerShdw blurRad="38100" dist="38100" dir="2700000" algn="tl">
                              <a:srgbClr val="000000">
                                <a:alpha val="43137"/>
                              </a:srgbClr>
                            </a:outerShdw>
                          </a:effectLst>
                        </a:rPr>
                        <a:t>4</a:t>
                      </a:r>
                    </a:p>
                  </a:txBody>
                  <a:tcPr anchor="ctr">
                    <a:solidFill>
                      <a:srgbClr val="7030A0"/>
                    </a:solidFill>
                  </a:tcPr>
                </a:tc>
                <a:tc>
                  <a:txBody>
                    <a:bodyPr/>
                    <a:lstStyle/>
                    <a:p>
                      <a:pPr algn="ctr"/>
                      <a:r>
                        <a:rPr lang="en-US" b="1" dirty="0">
                          <a:effectLst>
                            <a:outerShdw blurRad="38100" dist="38100" dir="2700000" algn="tl">
                              <a:srgbClr val="000000">
                                <a:alpha val="43137"/>
                              </a:srgbClr>
                            </a:outerShdw>
                          </a:effectLst>
                        </a:rPr>
                        <a:t>5</a:t>
                      </a:r>
                    </a:p>
                  </a:txBody>
                  <a:tcPr anchor="ctr">
                    <a:solidFill>
                      <a:srgbClr val="7030A0"/>
                    </a:solidFill>
                  </a:tcPr>
                </a:tc>
                <a:tc>
                  <a:txBody>
                    <a:bodyPr/>
                    <a:lstStyle/>
                    <a:p>
                      <a:pPr algn="ctr"/>
                      <a:r>
                        <a:rPr lang="en-US" b="1" dirty="0">
                          <a:effectLst>
                            <a:outerShdw blurRad="38100" dist="38100" dir="2700000" algn="tl">
                              <a:srgbClr val="000000">
                                <a:alpha val="43137"/>
                              </a:srgbClr>
                            </a:outerShdw>
                          </a:effectLst>
                        </a:rPr>
                        <a:t>6</a:t>
                      </a:r>
                    </a:p>
                  </a:txBody>
                  <a:tcPr anchor="ctr">
                    <a:solidFill>
                      <a:srgbClr val="7030A0"/>
                    </a:solidFill>
                  </a:tcPr>
                </a:tc>
                <a:extLst>
                  <a:ext uri="{0D108BD9-81ED-4DB2-BD59-A6C34878D82A}">
                    <a16:rowId xmlns:a16="http://schemas.microsoft.com/office/drawing/2014/main" val="3025497729"/>
                  </a:ext>
                </a:extLst>
              </a:tr>
              <a:tr h="370840">
                <a:tc>
                  <a:txBody>
                    <a:bodyPr/>
                    <a:lstStyle/>
                    <a:p>
                      <a:pPr algn="ctr"/>
                      <a:r>
                        <a:rPr lang="en-US" dirty="0">
                          <a:effectLst>
                            <a:outerShdw blurRad="38100" dist="38100" dir="2700000" algn="tl">
                              <a:srgbClr val="000000">
                                <a:alpha val="43137"/>
                              </a:srgbClr>
                            </a:outerShdw>
                          </a:effectLst>
                        </a:rPr>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tc>
                  <a:txBody>
                    <a:bodyPr/>
                    <a:lstStyle/>
                    <a:p>
                      <a:pPr algn="ctr"/>
                      <a:r>
                        <a:rPr lang="en-US" dirty="0"/>
                        <a:t>7</a:t>
                      </a:r>
                    </a:p>
                  </a:txBody>
                  <a:tcPr anchor="ctr"/>
                </a:tc>
                <a:extLst>
                  <a:ext uri="{0D108BD9-81ED-4DB2-BD59-A6C34878D82A}">
                    <a16:rowId xmlns:a16="http://schemas.microsoft.com/office/drawing/2014/main" val="3047235354"/>
                  </a:ext>
                </a:extLst>
              </a:tr>
              <a:tr h="370840">
                <a:tc>
                  <a:txBody>
                    <a:bodyPr/>
                    <a:lstStyle/>
                    <a:p>
                      <a:pPr algn="ctr"/>
                      <a:r>
                        <a:rPr lang="en-US" dirty="0">
                          <a:effectLst>
                            <a:outerShdw blurRad="38100" dist="38100" dir="2700000" algn="tl">
                              <a:srgbClr val="000000">
                                <a:alpha val="43137"/>
                              </a:srgbClr>
                            </a:outerShdw>
                          </a:effectLst>
                        </a:rPr>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tc>
                  <a:txBody>
                    <a:bodyPr/>
                    <a:lstStyle/>
                    <a:p>
                      <a:pPr algn="ctr"/>
                      <a:r>
                        <a:rPr lang="en-US" dirty="0"/>
                        <a:t>7</a:t>
                      </a:r>
                    </a:p>
                  </a:txBody>
                  <a:tcPr anchor="ctr"/>
                </a:tc>
                <a:tc>
                  <a:txBody>
                    <a:bodyPr/>
                    <a:lstStyle/>
                    <a:p>
                      <a:pPr algn="ctr"/>
                      <a:r>
                        <a:rPr lang="en-US" dirty="0"/>
                        <a:t>8</a:t>
                      </a:r>
                    </a:p>
                  </a:txBody>
                  <a:tcPr anchor="ctr"/>
                </a:tc>
                <a:extLst>
                  <a:ext uri="{0D108BD9-81ED-4DB2-BD59-A6C34878D82A}">
                    <a16:rowId xmlns:a16="http://schemas.microsoft.com/office/drawing/2014/main" val="3139596166"/>
                  </a:ext>
                </a:extLst>
              </a:tr>
              <a:tr h="370840">
                <a:tc>
                  <a:txBody>
                    <a:bodyPr/>
                    <a:lstStyle/>
                    <a:p>
                      <a:pPr algn="ctr"/>
                      <a:r>
                        <a:rPr lang="en-US" dirty="0">
                          <a:effectLst>
                            <a:outerShdw blurRad="38100" dist="38100" dir="2700000" algn="tl">
                              <a:srgbClr val="000000">
                                <a:alpha val="43137"/>
                              </a:srgbClr>
                            </a:outerShdw>
                          </a:effectLst>
                        </a:rPr>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tc>
                  <a:txBody>
                    <a:bodyPr/>
                    <a:lstStyle/>
                    <a:p>
                      <a:pPr algn="ctr"/>
                      <a:r>
                        <a:rPr lang="en-US" dirty="0"/>
                        <a:t>7</a:t>
                      </a:r>
                    </a:p>
                  </a:txBody>
                  <a:tcPr anchor="ctr"/>
                </a:tc>
                <a:tc>
                  <a:txBody>
                    <a:bodyPr/>
                    <a:lstStyle/>
                    <a:p>
                      <a:pPr algn="ctr"/>
                      <a:r>
                        <a:rPr lang="en-US" dirty="0"/>
                        <a:t>8</a:t>
                      </a:r>
                    </a:p>
                  </a:txBody>
                  <a:tcPr anchor="ctr"/>
                </a:tc>
                <a:tc>
                  <a:txBody>
                    <a:bodyPr/>
                    <a:lstStyle/>
                    <a:p>
                      <a:pPr algn="ctr"/>
                      <a:r>
                        <a:rPr lang="en-US" dirty="0"/>
                        <a:t>9</a:t>
                      </a:r>
                    </a:p>
                  </a:txBody>
                  <a:tcPr anchor="ctr"/>
                </a:tc>
                <a:extLst>
                  <a:ext uri="{0D108BD9-81ED-4DB2-BD59-A6C34878D82A}">
                    <a16:rowId xmlns:a16="http://schemas.microsoft.com/office/drawing/2014/main" val="1306402781"/>
                  </a:ext>
                </a:extLst>
              </a:tr>
              <a:tr h="370840">
                <a:tc>
                  <a:txBody>
                    <a:bodyPr/>
                    <a:lstStyle/>
                    <a:p>
                      <a:pPr algn="ctr"/>
                      <a:r>
                        <a:rPr lang="en-US" dirty="0">
                          <a:effectLst>
                            <a:outerShdw blurRad="38100" dist="38100" dir="2700000" algn="tl">
                              <a:srgbClr val="000000">
                                <a:alpha val="43137"/>
                              </a:srgbClr>
                            </a:outerShdw>
                          </a:effectLst>
                        </a:rPr>
                        <a:t>4</a:t>
                      </a:r>
                    </a:p>
                  </a:txBody>
                  <a:tcPr anchor="ctr"/>
                </a:tc>
                <a:tc>
                  <a:txBody>
                    <a:bodyPr/>
                    <a:lstStyle/>
                    <a:p>
                      <a:pPr algn="ctr"/>
                      <a:r>
                        <a:rPr lang="en-US" dirty="0"/>
                        <a:t>5</a:t>
                      </a:r>
                    </a:p>
                  </a:txBody>
                  <a:tcPr anchor="ctr"/>
                </a:tc>
                <a:tc>
                  <a:txBody>
                    <a:bodyPr/>
                    <a:lstStyle/>
                    <a:p>
                      <a:pPr algn="ctr"/>
                      <a:r>
                        <a:rPr lang="en-US" dirty="0"/>
                        <a:t>6</a:t>
                      </a:r>
                    </a:p>
                  </a:txBody>
                  <a:tcPr anchor="ctr"/>
                </a:tc>
                <a:tc>
                  <a:txBody>
                    <a:bodyPr/>
                    <a:lstStyle/>
                    <a:p>
                      <a:pPr algn="ctr"/>
                      <a:r>
                        <a:rPr lang="en-US" dirty="0"/>
                        <a:t>7</a:t>
                      </a:r>
                    </a:p>
                  </a:txBody>
                  <a:tcPr anchor="ctr"/>
                </a:tc>
                <a:tc>
                  <a:txBody>
                    <a:bodyPr/>
                    <a:lstStyle/>
                    <a:p>
                      <a:pPr algn="ctr"/>
                      <a:r>
                        <a:rPr lang="en-US" dirty="0"/>
                        <a:t>8</a:t>
                      </a:r>
                    </a:p>
                  </a:txBody>
                  <a:tcPr anchor="ctr"/>
                </a:tc>
                <a:tc>
                  <a:txBody>
                    <a:bodyPr/>
                    <a:lstStyle/>
                    <a:p>
                      <a:pPr algn="ctr"/>
                      <a:r>
                        <a:rPr lang="en-US" dirty="0"/>
                        <a:t>9</a:t>
                      </a:r>
                    </a:p>
                  </a:txBody>
                  <a:tcPr anchor="ctr"/>
                </a:tc>
                <a:tc>
                  <a:txBody>
                    <a:bodyPr/>
                    <a:lstStyle/>
                    <a:p>
                      <a:pPr algn="ctr"/>
                      <a:r>
                        <a:rPr lang="en-US" dirty="0"/>
                        <a:t>10</a:t>
                      </a:r>
                    </a:p>
                  </a:txBody>
                  <a:tcPr anchor="ctr"/>
                </a:tc>
                <a:extLst>
                  <a:ext uri="{0D108BD9-81ED-4DB2-BD59-A6C34878D82A}">
                    <a16:rowId xmlns:a16="http://schemas.microsoft.com/office/drawing/2014/main" val="4239798741"/>
                  </a:ext>
                </a:extLst>
              </a:tr>
              <a:tr h="370840">
                <a:tc>
                  <a:txBody>
                    <a:bodyPr/>
                    <a:lstStyle/>
                    <a:p>
                      <a:pPr algn="ctr"/>
                      <a:r>
                        <a:rPr lang="en-US" dirty="0">
                          <a:effectLst>
                            <a:outerShdw blurRad="38100" dist="38100" dir="2700000" algn="tl">
                              <a:srgbClr val="000000">
                                <a:alpha val="43137"/>
                              </a:srgbClr>
                            </a:outerShdw>
                          </a:effectLst>
                        </a:rPr>
                        <a:t>5</a:t>
                      </a:r>
                    </a:p>
                  </a:txBody>
                  <a:tcPr anchor="ctr"/>
                </a:tc>
                <a:tc>
                  <a:txBody>
                    <a:bodyPr/>
                    <a:lstStyle/>
                    <a:p>
                      <a:pPr algn="ctr"/>
                      <a:r>
                        <a:rPr lang="en-US" dirty="0"/>
                        <a:t>6</a:t>
                      </a:r>
                    </a:p>
                  </a:txBody>
                  <a:tcPr anchor="ctr"/>
                </a:tc>
                <a:tc>
                  <a:txBody>
                    <a:bodyPr/>
                    <a:lstStyle/>
                    <a:p>
                      <a:pPr algn="ctr"/>
                      <a:r>
                        <a:rPr lang="en-US" dirty="0"/>
                        <a:t>7</a:t>
                      </a:r>
                    </a:p>
                  </a:txBody>
                  <a:tcPr anchor="ctr"/>
                </a:tc>
                <a:tc>
                  <a:txBody>
                    <a:bodyPr/>
                    <a:lstStyle/>
                    <a:p>
                      <a:pPr algn="ctr"/>
                      <a:r>
                        <a:rPr lang="en-US" dirty="0"/>
                        <a:t>8</a:t>
                      </a:r>
                    </a:p>
                  </a:txBody>
                  <a:tcPr anchor="ctr"/>
                </a:tc>
                <a:tc>
                  <a:txBody>
                    <a:bodyPr/>
                    <a:lstStyle/>
                    <a:p>
                      <a:pPr algn="ctr"/>
                      <a:r>
                        <a:rPr lang="en-US" dirty="0"/>
                        <a:t>9</a:t>
                      </a:r>
                    </a:p>
                  </a:txBody>
                  <a:tcPr anchor="ctr"/>
                </a:tc>
                <a:tc>
                  <a:txBody>
                    <a:bodyPr/>
                    <a:lstStyle/>
                    <a:p>
                      <a:pPr algn="ctr"/>
                      <a:r>
                        <a:rPr lang="en-US" dirty="0"/>
                        <a:t>10</a:t>
                      </a:r>
                    </a:p>
                  </a:txBody>
                  <a:tcPr anchor="ctr"/>
                </a:tc>
                <a:tc>
                  <a:txBody>
                    <a:bodyPr/>
                    <a:lstStyle/>
                    <a:p>
                      <a:pPr algn="ctr"/>
                      <a:r>
                        <a:rPr lang="en-US" dirty="0"/>
                        <a:t>11</a:t>
                      </a:r>
                    </a:p>
                  </a:txBody>
                  <a:tcPr anchor="ctr"/>
                </a:tc>
                <a:extLst>
                  <a:ext uri="{0D108BD9-81ED-4DB2-BD59-A6C34878D82A}">
                    <a16:rowId xmlns:a16="http://schemas.microsoft.com/office/drawing/2014/main" val="1773353233"/>
                  </a:ext>
                </a:extLst>
              </a:tr>
              <a:tr h="370840">
                <a:tc>
                  <a:txBody>
                    <a:bodyPr/>
                    <a:lstStyle/>
                    <a:p>
                      <a:pPr algn="ctr"/>
                      <a:r>
                        <a:rPr lang="en-US" dirty="0">
                          <a:effectLst>
                            <a:outerShdw blurRad="38100" dist="38100" dir="2700000" algn="tl">
                              <a:srgbClr val="000000">
                                <a:alpha val="43137"/>
                              </a:srgbClr>
                            </a:outerShdw>
                          </a:effectLst>
                        </a:rPr>
                        <a:t>6</a:t>
                      </a:r>
                    </a:p>
                  </a:txBody>
                  <a:tcPr anchor="ctr"/>
                </a:tc>
                <a:tc>
                  <a:txBody>
                    <a:bodyPr/>
                    <a:lstStyle/>
                    <a:p>
                      <a:pPr algn="ctr"/>
                      <a:r>
                        <a:rPr lang="en-US" dirty="0"/>
                        <a:t>7</a:t>
                      </a:r>
                    </a:p>
                  </a:txBody>
                  <a:tcPr anchor="ctr"/>
                </a:tc>
                <a:tc>
                  <a:txBody>
                    <a:bodyPr/>
                    <a:lstStyle/>
                    <a:p>
                      <a:pPr algn="ctr"/>
                      <a:r>
                        <a:rPr lang="en-US" dirty="0"/>
                        <a:t>8</a:t>
                      </a:r>
                    </a:p>
                  </a:txBody>
                  <a:tcPr anchor="ctr"/>
                </a:tc>
                <a:tc>
                  <a:txBody>
                    <a:bodyPr/>
                    <a:lstStyle/>
                    <a:p>
                      <a:pPr algn="ctr"/>
                      <a:r>
                        <a:rPr lang="en-US" dirty="0"/>
                        <a:t>9</a:t>
                      </a:r>
                    </a:p>
                  </a:txBody>
                  <a:tcPr anchor="ctr"/>
                </a:tc>
                <a:tc>
                  <a:txBody>
                    <a:bodyPr/>
                    <a:lstStyle/>
                    <a:p>
                      <a:pPr algn="ctr"/>
                      <a:r>
                        <a:rPr lang="en-US" dirty="0"/>
                        <a:t>10</a:t>
                      </a:r>
                    </a:p>
                  </a:txBody>
                  <a:tcPr anchor="ctr"/>
                </a:tc>
                <a:tc>
                  <a:txBody>
                    <a:bodyPr/>
                    <a:lstStyle/>
                    <a:p>
                      <a:pPr algn="ctr"/>
                      <a:r>
                        <a:rPr lang="en-US" dirty="0"/>
                        <a:t>11</a:t>
                      </a:r>
                    </a:p>
                  </a:txBody>
                  <a:tcPr anchor="ctr"/>
                </a:tc>
                <a:tc>
                  <a:txBody>
                    <a:bodyPr/>
                    <a:lstStyle/>
                    <a:p>
                      <a:pPr algn="ctr"/>
                      <a:r>
                        <a:rPr lang="en-US" dirty="0"/>
                        <a:t>12</a:t>
                      </a:r>
                    </a:p>
                  </a:txBody>
                  <a:tcPr anchor="ctr"/>
                </a:tc>
                <a:extLst>
                  <a:ext uri="{0D108BD9-81ED-4DB2-BD59-A6C34878D82A}">
                    <a16:rowId xmlns:a16="http://schemas.microsoft.com/office/drawing/2014/main" val="3378037739"/>
                  </a:ext>
                </a:extLst>
              </a:tr>
            </a:tbl>
          </a:graphicData>
        </a:graphic>
      </p:graphicFrame>
    </p:spTree>
    <p:extLst>
      <p:ext uri="{BB962C8B-B14F-4D97-AF65-F5344CB8AC3E}">
        <p14:creationId xmlns:p14="http://schemas.microsoft.com/office/powerpoint/2010/main" val="3749005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Poisson distribution (3)</a:t>
            </a:r>
          </a:p>
        </p:txBody>
      </p:sp>
      <p:pic>
        <p:nvPicPr>
          <p:cNvPr id="7"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3574" y="2214562"/>
            <a:ext cx="8558393"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0F0F318-8AC3-46DA-92A4-B320876F7F3E}" type="slidenum">
              <a:rPr lang="en-US" altLang="en-US" smtClean="0"/>
              <a:pPr/>
              <a:t>60</a:t>
            </a:fld>
            <a:endParaRPr lang="en-US" altLang="en-US" dirty="0"/>
          </a:p>
        </p:txBody>
      </p:sp>
    </p:spTree>
    <p:extLst>
      <p:ext uri="{BB962C8B-B14F-4D97-AF65-F5344CB8AC3E}">
        <p14:creationId xmlns:p14="http://schemas.microsoft.com/office/powerpoint/2010/main" val="3649388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A256-00C3-41FB-8857-9D6E2ACF0D4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38B83AF-9EA0-4C8E-9887-7CEF6198ABE6}"/>
              </a:ext>
            </a:extLst>
          </p:cNvPr>
          <p:cNvSpPr>
            <a:spLocks noGrp="1"/>
          </p:cNvSpPr>
          <p:nvPr>
            <p:ph idx="1"/>
          </p:nvPr>
        </p:nvSpPr>
        <p:spPr>
          <a:xfrm>
            <a:off x="563562" y="2214882"/>
            <a:ext cx="8961438" cy="4719318"/>
          </a:xfrm>
        </p:spPr>
        <p:txBody>
          <a:bodyPr>
            <a:normAutofit lnSpcReduction="10000"/>
          </a:bodyPr>
          <a:lstStyle/>
          <a:p>
            <a:pPr marL="0" indent="0">
              <a:buNone/>
            </a:pPr>
            <a:r>
              <a:rPr lang="en-US" sz="3600" dirty="0"/>
              <a:t>1. </a:t>
            </a:r>
            <a:r>
              <a:rPr lang="en-US" sz="3600" b="1" dirty="0"/>
              <a:t>Discrete random variable X</a:t>
            </a:r>
          </a:p>
          <a:p>
            <a:pPr marL="0" indent="0">
              <a:buNone/>
            </a:pPr>
            <a:r>
              <a:rPr lang="en-US" sz="3600" dirty="0"/>
              <a:t>    </a:t>
            </a:r>
            <a:r>
              <a:rPr lang="en-US" sz="3600" dirty="0" err="1"/>
              <a:t>p</a:t>
            </a:r>
            <a:r>
              <a:rPr lang="en-US" sz="3600" baseline="-25000" dirty="0" err="1"/>
              <a:t>X</a:t>
            </a:r>
            <a:r>
              <a:rPr lang="en-US" sz="3600" dirty="0"/>
              <a:t> and F</a:t>
            </a:r>
            <a:r>
              <a:rPr lang="en-US" sz="3600" baseline="-25000" dirty="0"/>
              <a:t>X</a:t>
            </a:r>
          </a:p>
          <a:p>
            <a:pPr marL="0" indent="0">
              <a:buNone/>
            </a:pPr>
            <a:r>
              <a:rPr lang="en-US" sz="3600" dirty="0"/>
              <a:t>2. </a:t>
            </a:r>
            <a:r>
              <a:rPr lang="en-US" sz="3600" b="1" dirty="0"/>
              <a:t>Random vector (X, Y)</a:t>
            </a:r>
          </a:p>
          <a:p>
            <a:pPr marL="0" indent="0">
              <a:buNone/>
            </a:pPr>
            <a:r>
              <a:rPr lang="en-US" sz="3600" dirty="0"/>
              <a:t>    p</a:t>
            </a:r>
            <a:r>
              <a:rPr lang="en-US" sz="3600" baseline="-25000" dirty="0"/>
              <a:t>(X,Y)</a:t>
            </a:r>
            <a:r>
              <a:rPr lang="en-US" sz="3600" dirty="0"/>
              <a:t> and F</a:t>
            </a:r>
            <a:r>
              <a:rPr lang="en-US" sz="3600" baseline="-25000" dirty="0"/>
              <a:t>(X,Y)</a:t>
            </a:r>
          </a:p>
          <a:p>
            <a:pPr marL="0" indent="0">
              <a:buNone/>
            </a:pPr>
            <a:r>
              <a:rPr lang="en-US" sz="3600" dirty="0"/>
              <a:t>3. </a:t>
            </a:r>
            <a:r>
              <a:rPr lang="en-US" sz="3600" b="1" dirty="0"/>
              <a:t>Features</a:t>
            </a:r>
          </a:p>
          <a:p>
            <a:pPr marL="0" indent="0">
              <a:buNone/>
            </a:pPr>
            <a:r>
              <a:rPr lang="en-US" sz="3600" dirty="0"/>
              <a:t>    E[X], Var(X), Std(X), </a:t>
            </a:r>
            <a:r>
              <a:rPr lang="en-US" sz="3600" dirty="0" err="1"/>
              <a:t>Cov</a:t>
            </a:r>
            <a:r>
              <a:rPr lang="en-US" sz="3600" dirty="0"/>
              <a:t>(X,Y)</a:t>
            </a:r>
          </a:p>
          <a:p>
            <a:pPr marL="0" indent="0">
              <a:buNone/>
            </a:pPr>
            <a:r>
              <a:rPr lang="en-US" sz="3600" dirty="0"/>
              <a:t>4. </a:t>
            </a:r>
            <a:r>
              <a:rPr lang="en-US" sz="3600" b="1" dirty="0"/>
              <a:t>Families</a:t>
            </a:r>
          </a:p>
          <a:p>
            <a:pPr marL="0" indent="0">
              <a:buNone/>
            </a:pPr>
            <a:r>
              <a:rPr lang="en-US" sz="3600" dirty="0"/>
              <a:t>    Ber(p), Bin(</a:t>
            </a:r>
            <a:r>
              <a:rPr lang="en-US" sz="3600" dirty="0" err="1"/>
              <a:t>n,p</a:t>
            </a:r>
            <a:r>
              <a:rPr lang="en-US" sz="3600" dirty="0"/>
              <a:t>), Geo(p), </a:t>
            </a:r>
            <a:r>
              <a:rPr lang="en-US" sz="3600" dirty="0" err="1"/>
              <a:t>NegBin</a:t>
            </a:r>
            <a:r>
              <a:rPr lang="en-US" sz="3600" dirty="0"/>
              <a:t>(n, p), Pois(</a:t>
            </a:r>
            <a:r>
              <a:rPr lang="el-GR" sz="3600" dirty="0"/>
              <a:t>λ</a:t>
            </a:r>
            <a:r>
              <a:rPr lang="en-US" sz="3600" dirty="0"/>
              <a:t>)</a:t>
            </a:r>
            <a:endParaRPr lang="en-US" sz="3600" baseline="-25000" dirty="0"/>
          </a:p>
        </p:txBody>
      </p:sp>
      <p:sp>
        <p:nvSpPr>
          <p:cNvPr id="4" name="Slide Number Placeholder 3">
            <a:extLst>
              <a:ext uri="{FF2B5EF4-FFF2-40B4-BE49-F238E27FC236}">
                <a16:creationId xmlns:a16="http://schemas.microsoft.com/office/drawing/2014/main" id="{8C1D2870-20D5-495A-82EE-8E1EAE92A5A2}"/>
              </a:ext>
            </a:extLst>
          </p:cNvPr>
          <p:cNvSpPr>
            <a:spLocks noGrp="1"/>
          </p:cNvSpPr>
          <p:nvPr>
            <p:ph type="sldNum" sz="quarter" idx="12"/>
          </p:nvPr>
        </p:nvSpPr>
        <p:spPr/>
        <p:txBody>
          <a:bodyPr/>
          <a:lstStyle/>
          <a:p>
            <a:fld id="{B0F0F318-8AC3-46DA-92A4-B320876F7F3E}" type="slidenum">
              <a:rPr lang="en-US" altLang="en-US" smtClean="0"/>
              <a:pPr/>
              <a:t>61</a:t>
            </a:fld>
            <a:endParaRPr lang="en-US" altLang="en-US"/>
          </a:p>
        </p:txBody>
      </p:sp>
    </p:spTree>
    <p:extLst>
      <p:ext uri="{BB962C8B-B14F-4D97-AF65-F5344CB8AC3E}">
        <p14:creationId xmlns:p14="http://schemas.microsoft.com/office/powerpoint/2010/main" val="3346768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A256-00C3-41FB-8857-9D6E2ACF0D4B}"/>
              </a:ext>
            </a:extLst>
          </p:cNvPr>
          <p:cNvSpPr>
            <a:spLocks noGrp="1"/>
          </p:cNvSpPr>
          <p:nvPr>
            <p:ph type="title"/>
          </p:nvPr>
        </p:nvSpPr>
        <p:spPr/>
        <p:txBody>
          <a:bodyPr/>
          <a:lstStyle/>
          <a:p>
            <a:r>
              <a:rPr lang="en-US" dirty="0"/>
              <a:t>Summary (2)</a:t>
            </a:r>
          </a:p>
        </p:txBody>
      </p:sp>
      <p:sp>
        <p:nvSpPr>
          <p:cNvPr id="3" name="Content Placeholder 2">
            <a:extLst>
              <a:ext uri="{FF2B5EF4-FFF2-40B4-BE49-F238E27FC236}">
                <a16:creationId xmlns:a16="http://schemas.microsoft.com/office/drawing/2014/main" id="{938B83AF-9EA0-4C8E-9887-7CEF6198ABE6}"/>
              </a:ext>
            </a:extLst>
          </p:cNvPr>
          <p:cNvSpPr>
            <a:spLocks noGrp="1"/>
          </p:cNvSpPr>
          <p:nvPr>
            <p:ph idx="1"/>
          </p:nvPr>
        </p:nvSpPr>
        <p:spPr>
          <a:xfrm>
            <a:off x="563562" y="2214882"/>
            <a:ext cx="8961438" cy="4719318"/>
          </a:xfrm>
        </p:spPr>
        <p:txBody>
          <a:bodyPr>
            <a:normAutofit/>
          </a:bodyPr>
          <a:lstStyle/>
          <a:p>
            <a:pPr marL="0" indent="0">
              <a:buNone/>
            </a:pPr>
            <a:r>
              <a:rPr lang="en-US" sz="3600" dirty="0"/>
              <a:t> </a:t>
            </a:r>
            <a:endParaRPr lang="en-US" sz="3600" baseline="-25000" dirty="0"/>
          </a:p>
        </p:txBody>
      </p:sp>
      <p:sp>
        <p:nvSpPr>
          <p:cNvPr id="4" name="Slide Number Placeholder 3">
            <a:extLst>
              <a:ext uri="{FF2B5EF4-FFF2-40B4-BE49-F238E27FC236}">
                <a16:creationId xmlns:a16="http://schemas.microsoft.com/office/drawing/2014/main" id="{8C1D2870-20D5-495A-82EE-8E1EAE92A5A2}"/>
              </a:ext>
            </a:extLst>
          </p:cNvPr>
          <p:cNvSpPr>
            <a:spLocks noGrp="1"/>
          </p:cNvSpPr>
          <p:nvPr>
            <p:ph type="sldNum" sz="quarter" idx="12"/>
          </p:nvPr>
        </p:nvSpPr>
        <p:spPr/>
        <p:txBody>
          <a:bodyPr/>
          <a:lstStyle/>
          <a:p>
            <a:fld id="{B0F0F318-8AC3-46DA-92A4-B320876F7F3E}" type="slidenum">
              <a:rPr lang="en-US" altLang="en-US" smtClean="0"/>
              <a:pPr/>
              <a:t>62</a:t>
            </a:fld>
            <a:endParaRPr lang="en-US" altLang="en-US"/>
          </a:p>
        </p:txBody>
      </p:sp>
      <p:graphicFrame>
        <p:nvGraphicFramePr>
          <p:cNvPr id="5" name="Table 5">
            <a:extLst>
              <a:ext uri="{FF2B5EF4-FFF2-40B4-BE49-F238E27FC236}">
                <a16:creationId xmlns:a16="http://schemas.microsoft.com/office/drawing/2014/main" id="{52BAE74F-BE4D-4E70-A404-5FB387897BC0}"/>
              </a:ext>
            </a:extLst>
          </p:cNvPr>
          <p:cNvGraphicFramePr>
            <a:graphicFrameLocks noGrp="1"/>
          </p:cNvGraphicFramePr>
          <p:nvPr>
            <p:extLst>
              <p:ext uri="{D42A27DB-BD31-4B8C-83A1-F6EECF244321}">
                <p14:modId xmlns:p14="http://schemas.microsoft.com/office/powerpoint/2010/main" val="1106438825"/>
              </p:ext>
            </p:extLst>
          </p:nvPr>
        </p:nvGraphicFramePr>
        <p:xfrm>
          <a:off x="635000" y="2286000"/>
          <a:ext cx="8864601" cy="434340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val="749688615"/>
                    </a:ext>
                  </a:extLst>
                </a:gridCol>
                <a:gridCol w="4114800">
                  <a:extLst>
                    <a:ext uri="{9D8B030D-6E8A-4147-A177-3AD203B41FA5}">
                      <a16:colId xmlns:a16="http://schemas.microsoft.com/office/drawing/2014/main" val="1611910369"/>
                    </a:ext>
                  </a:extLst>
                </a:gridCol>
                <a:gridCol w="959142">
                  <a:extLst>
                    <a:ext uri="{9D8B030D-6E8A-4147-A177-3AD203B41FA5}">
                      <a16:colId xmlns:a16="http://schemas.microsoft.com/office/drawing/2014/main" val="1870500194"/>
                    </a:ext>
                  </a:extLst>
                </a:gridCol>
                <a:gridCol w="1707859">
                  <a:extLst>
                    <a:ext uri="{9D8B030D-6E8A-4147-A177-3AD203B41FA5}">
                      <a16:colId xmlns:a16="http://schemas.microsoft.com/office/drawing/2014/main" val="525140901"/>
                    </a:ext>
                  </a:extLst>
                </a:gridCol>
              </a:tblGrid>
              <a:tr h="723900">
                <a:tc>
                  <a:txBody>
                    <a:bodyPr/>
                    <a:lstStyle/>
                    <a:p>
                      <a:pPr algn="r"/>
                      <a:r>
                        <a:rPr lang="en-US" sz="2800" dirty="0"/>
                        <a:t>FAMILY</a:t>
                      </a:r>
                    </a:p>
                  </a:txBody>
                  <a:tcPr anchor="ctr"/>
                </a:tc>
                <a:tc>
                  <a:txBody>
                    <a:bodyPr/>
                    <a:lstStyle/>
                    <a:p>
                      <a:pPr algn="r"/>
                      <a:r>
                        <a:rPr lang="en-US" sz="2800" dirty="0" err="1"/>
                        <a:t>p</a:t>
                      </a:r>
                      <a:r>
                        <a:rPr lang="en-US" sz="2800" baseline="-25000" dirty="0" err="1"/>
                        <a:t>X</a:t>
                      </a:r>
                      <a:r>
                        <a:rPr lang="en-US" sz="2800" dirty="0"/>
                        <a:t>(k)</a:t>
                      </a:r>
                      <a:endParaRPr lang="en-US" sz="2800" baseline="-25000" dirty="0"/>
                    </a:p>
                  </a:txBody>
                  <a:tcPr anchor="ctr"/>
                </a:tc>
                <a:tc>
                  <a:txBody>
                    <a:bodyPr/>
                    <a:lstStyle/>
                    <a:p>
                      <a:pPr algn="r"/>
                      <a:r>
                        <a:rPr lang="en-US" sz="2800" dirty="0"/>
                        <a:t>E[X]</a:t>
                      </a:r>
                    </a:p>
                  </a:txBody>
                  <a:tcPr anchor="ctr"/>
                </a:tc>
                <a:tc>
                  <a:txBody>
                    <a:bodyPr/>
                    <a:lstStyle/>
                    <a:p>
                      <a:pPr algn="r"/>
                      <a:r>
                        <a:rPr lang="en-US" sz="2800" dirty="0"/>
                        <a:t>Var(X)</a:t>
                      </a:r>
                    </a:p>
                  </a:txBody>
                  <a:tcPr anchor="ctr"/>
                </a:tc>
                <a:extLst>
                  <a:ext uri="{0D108BD9-81ED-4DB2-BD59-A6C34878D82A}">
                    <a16:rowId xmlns:a16="http://schemas.microsoft.com/office/drawing/2014/main" val="1642013034"/>
                  </a:ext>
                </a:extLst>
              </a:tr>
              <a:tr h="723900">
                <a:tc>
                  <a:txBody>
                    <a:bodyPr/>
                    <a:lstStyle/>
                    <a:p>
                      <a:pPr algn="r"/>
                      <a:r>
                        <a:rPr lang="en-US" sz="2800" dirty="0"/>
                        <a:t>Ber(p)</a:t>
                      </a:r>
                    </a:p>
                  </a:txBody>
                  <a:tcPr anchor="ctr"/>
                </a:tc>
                <a:tc>
                  <a:txBody>
                    <a:bodyPr/>
                    <a:lstStyle/>
                    <a:p>
                      <a:pPr algn="r"/>
                      <a:r>
                        <a:rPr lang="en-US" sz="2800" dirty="0"/>
                        <a:t>p(0) = 1−p;  p(1) = p  </a:t>
                      </a:r>
                    </a:p>
                  </a:txBody>
                  <a:tcPr anchor="ctr"/>
                </a:tc>
                <a:tc>
                  <a:txBody>
                    <a:bodyPr/>
                    <a:lstStyle/>
                    <a:p>
                      <a:pPr algn="r"/>
                      <a:r>
                        <a:rPr lang="en-US" sz="2800" dirty="0"/>
                        <a:t>p</a:t>
                      </a:r>
                    </a:p>
                  </a:txBody>
                  <a:tcPr anchor="ctr"/>
                </a:tc>
                <a:tc>
                  <a:txBody>
                    <a:bodyPr/>
                    <a:lstStyle/>
                    <a:p>
                      <a:pPr algn="r"/>
                      <a:r>
                        <a:rPr lang="en-US" sz="2800" dirty="0"/>
                        <a:t>p(1−p)</a:t>
                      </a:r>
                    </a:p>
                  </a:txBody>
                  <a:tcPr anchor="ctr"/>
                </a:tc>
                <a:extLst>
                  <a:ext uri="{0D108BD9-81ED-4DB2-BD59-A6C34878D82A}">
                    <a16:rowId xmlns:a16="http://schemas.microsoft.com/office/drawing/2014/main" val="1403926715"/>
                  </a:ext>
                </a:extLst>
              </a:tr>
              <a:tr h="723900">
                <a:tc>
                  <a:txBody>
                    <a:bodyPr/>
                    <a:lstStyle/>
                    <a:p>
                      <a:pPr algn="r"/>
                      <a:r>
                        <a:rPr lang="en-US" sz="2800" dirty="0"/>
                        <a:t>Bin(n, p)</a:t>
                      </a:r>
                    </a:p>
                  </a:txBody>
                  <a:tcPr anchor="ctr"/>
                </a:tc>
                <a:tc>
                  <a:txBody>
                    <a:bodyPr/>
                    <a:lstStyle/>
                    <a:p>
                      <a:pPr algn="r"/>
                      <a:r>
                        <a:rPr lang="en-US" sz="2800"/>
                        <a:t>C</a:t>
                      </a:r>
                      <a:r>
                        <a:rPr lang="en-US" sz="2800" dirty="0"/>
                        <a:t>(</a:t>
                      </a:r>
                      <a:r>
                        <a:rPr lang="en-US" sz="2800" dirty="0" err="1"/>
                        <a:t>n,k</a:t>
                      </a:r>
                      <a:r>
                        <a:rPr lang="en-US" sz="2800" dirty="0"/>
                        <a:t>)p</a:t>
                      </a:r>
                      <a:r>
                        <a:rPr lang="en-US" sz="2800" baseline="30000" dirty="0"/>
                        <a:t>k</a:t>
                      </a:r>
                      <a:r>
                        <a:rPr lang="en-US" sz="2800" dirty="0"/>
                        <a:t>(1−p)</a:t>
                      </a:r>
                      <a:r>
                        <a:rPr lang="en-US" sz="2800" baseline="30000" dirty="0"/>
                        <a:t>n-k</a:t>
                      </a:r>
                      <a:r>
                        <a:rPr lang="en-US" sz="2800" dirty="0"/>
                        <a:t>   n ≥ k ≥ 0</a:t>
                      </a:r>
                    </a:p>
                  </a:txBody>
                  <a:tcPr anchor="ctr"/>
                </a:tc>
                <a:tc>
                  <a:txBody>
                    <a:bodyPr/>
                    <a:lstStyle/>
                    <a:p>
                      <a:pPr algn="r"/>
                      <a:r>
                        <a:rPr lang="en-US" sz="2800" dirty="0"/>
                        <a:t>np</a:t>
                      </a:r>
                    </a:p>
                  </a:txBody>
                  <a:tcPr anchor="ctr"/>
                </a:tc>
                <a:tc>
                  <a:txBody>
                    <a:bodyPr/>
                    <a:lstStyle/>
                    <a:p>
                      <a:pPr algn="r"/>
                      <a:r>
                        <a:rPr lang="en-US" sz="2800" dirty="0"/>
                        <a:t>np(1−p)</a:t>
                      </a:r>
                    </a:p>
                  </a:txBody>
                  <a:tcPr anchor="ctr"/>
                </a:tc>
                <a:extLst>
                  <a:ext uri="{0D108BD9-81ED-4DB2-BD59-A6C34878D82A}">
                    <a16:rowId xmlns:a16="http://schemas.microsoft.com/office/drawing/2014/main" val="3521947045"/>
                  </a:ext>
                </a:extLst>
              </a:tr>
              <a:tr h="723900">
                <a:tc>
                  <a:txBody>
                    <a:bodyPr/>
                    <a:lstStyle/>
                    <a:p>
                      <a:pPr algn="r"/>
                      <a:r>
                        <a:rPr lang="en-US" sz="2800" dirty="0"/>
                        <a:t>Geo(p)</a:t>
                      </a:r>
                    </a:p>
                  </a:txBody>
                  <a:tcPr anchor="ctr"/>
                </a:tc>
                <a:tc>
                  <a:txBody>
                    <a:bodyPr/>
                    <a:lstStyle/>
                    <a:p>
                      <a:pPr algn="r"/>
                      <a:r>
                        <a:rPr lang="en-US" sz="2800" dirty="0"/>
                        <a:t>p(1−p)</a:t>
                      </a:r>
                      <a:r>
                        <a:rPr lang="en-US" sz="2800" baseline="30000" dirty="0"/>
                        <a:t>k-1</a:t>
                      </a:r>
                      <a:r>
                        <a:rPr lang="en-US" sz="2800" dirty="0"/>
                        <a:t>   k ≥ 1</a:t>
                      </a:r>
                    </a:p>
                  </a:txBody>
                  <a:tcPr anchor="ctr"/>
                </a:tc>
                <a:tc>
                  <a:txBody>
                    <a:bodyPr/>
                    <a:lstStyle/>
                    <a:p>
                      <a:pPr algn="r"/>
                      <a:r>
                        <a:rPr lang="en-US" sz="2800" dirty="0"/>
                        <a:t>1/p</a:t>
                      </a:r>
                    </a:p>
                  </a:txBody>
                  <a:tcPr anchor="ctr"/>
                </a:tc>
                <a:tc>
                  <a:txBody>
                    <a:bodyPr/>
                    <a:lstStyle/>
                    <a:p>
                      <a:pPr algn="r"/>
                      <a:r>
                        <a:rPr lang="en-US" sz="2800" dirty="0"/>
                        <a:t>(1−p)/p</a:t>
                      </a:r>
                      <a:r>
                        <a:rPr lang="en-US" sz="2800" baseline="30000" dirty="0"/>
                        <a:t>2</a:t>
                      </a:r>
                      <a:r>
                        <a:rPr lang="en-US" sz="2800" dirty="0"/>
                        <a:t> </a:t>
                      </a:r>
                    </a:p>
                  </a:txBody>
                  <a:tcPr anchor="ctr"/>
                </a:tc>
                <a:extLst>
                  <a:ext uri="{0D108BD9-81ED-4DB2-BD59-A6C34878D82A}">
                    <a16:rowId xmlns:a16="http://schemas.microsoft.com/office/drawing/2014/main" val="1594238992"/>
                  </a:ext>
                </a:extLst>
              </a:tr>
              <a:tr h="723900">
                <a:tc>
                  <a:txBody>
                    <a:bodyPr/>
                    <a:lstStyle/>
                    <a:p>
                      <a:pPr algn="r"/>
                      <a:r>
                        <a:rPr lang="en-US" sz="2800" dirty="0" err="1"/>
                        <a:t>NegBin</a:t>
                      </a:r>
                      <a:r>
                        <a:rPr lang="en-US" sz="2800" dirty="0"/>
                        <a:t>(n, p)</a:t>
                      </a:r>
                    </a:p>
                  </a:txBody>
                  <a:tcPr anchor="ctr"/>
                </a:tc>
                <a:tc>
                  <a:txBody>
                    <a:bodyPr/>
                    <a:lstStyle/>
                    <a:p>
                      <a:pPr algn="r"/>
                      <a:r>
                        <a:rPr lang="en-US" sz="2800" dirty="0"/>
                        <a:t>C(k−1,n−1)</a:t>
                      </a:r>
                      <a:r>
                        <a:rPr lang="en-US" sz="2800" dirty="0" err="1"/>
                        <a:t>p</a:t>
                      </a:r>
                      <a:r>
                        <a:rPr lang="en-US" sz="2800" baseline="30000" dirty="0" err="1"/>
                        <a:t>n</a:t>
                      </a:r>
                      <a:r>
                        <a:rPr lang="en-US" sz="2800" dirty="0"/>
                        <a:t>(1−p)</a:t>
                      </a:r>
                      <a:r>
                        <a:rPr lang="en-US" sz="2800" baseline="30000" dirty="0"/>
                        <a:t>k-n</a:t>
                      </a:r>
                      <a:r>
                        <a:rPr lang="en-US" sz="2800" dirty="0"/>
                        <a:t>   k ≥ n</a:t>
                      </a:r>
                    </a:p>
                  </a:txBody>
                  <a:tcPr anchor="ctr"/>
                </a:tc>
                <a:tc>
                  <a:txBody>
                    <a:bodyPr/>
                    <a:lstStyle/>
                    <a:p>
                      <a:pPr algn="r"/>
                      <a:r>
                        <a:rPr lang="en-US" sz="2800" dirty="0"/>
                        <a:t>n/p</a:t>
                      </a:r>
                    </a:p>
                  </a:txBody>
                  <a:tcPr anchor="ctr"/>
                </a:tc>
                <a:tc>
                  <a:txBody>
                    <a:bodyPr/>
                    <a:lstStyle/>
                    <a:p>
                      <a:pPr algn="r"/>
                      <a:r>
                        <a:rPr lang="en-US" sz="2800" dirty="0"/>
                        <a:t>n(1−p)/p</a:t>
                      </a:r>
                      <a:r>
                        <a:rPr lang="en-US" sz="2800" baseline="30000" dirty="0"/>
                        <a:t>2</a:t>
                      </a:r>
                      <a:r>
                        <a:rPr lang="en-US" sz="2800" dirty="0"/>
                        <a:t> </a:t>
                      </a:r>
                    </a:p>
                  </a:txBody>
                  <a:tcPr anchor="ctr"/>
                </a:tc>
                <a:extLst>
                  <a:ext uri="{0D108BD9-81ED-4DB2-BD59-A6C34878D82A}">
                    <a16:rowId xmlns:a16="http://schemas.microsoft.com/office/drawing/2014/main" val="1278558617"/>
                  </a:ext>
                </a:extLst>
              </a:tr>
              <a:tr h="723900">
                <a:tc>
                  <a:txBody>
                    <a:bodyPr/>
                    <a:lstStyle/>
                    <a:p>
                      <a:pPr algn="r"/>
                      <a:r>
                        <a:rPr lang="en-US" sz="2800" dirty="0"/>
                        <a:t>Pois(</a:t>
                      </a:r>
                      <a:r>
                        <a:rPr lang="el-GR" sz="2800" dirty="0"/>
                        <a:t>λ</a:t>
                      </a:r>
                      <a:r>
                        <a:rPr lang="en-US" sz="2800" dirty="0"/>
                        <a:t>)</a:t>
                      </a:r>
                    </a:p>
                  </a:txBody>
                  <a:tcPr anchor="ctr"/>
                </a:tc>
                <a:tc>
                  <a:txBody>
                    <a:bodyPr/>
                    <a:lstStyle/>
                    <a:p>
                      <a:pPr algn="r"/>
                      <a:r>
                        <a:rPr lang="en-US" sz="2800" dirty="0"/>
                        <a:t>e</a:t>
                      </a:r>
                      <a:r>
                        <a:rPr lang="en-US" sz="2800" baseline="30000" dirty="0"/>
                        <a:t>-</a:t>
                      </a:r>
                      <a:r>
                        <a:rPr lang="el-GR" sz="2800" baseline="30000" dirty="0"/>
                        <a:t>λ</a:t>
                      </a:r>
                      <a:r>
                        <a:rPr lang="el-GR" sz="2800" dirty="0"/>
                        <a:t>λ</a:t>
                      </a:r>
                      <a:r>
                        <a:rPr lang="en-US" sz="2800" baseline="30000" dirty="0"/>
                        <a:t>k</a:t>
                      </a:r>
                      <a:r>
                        <a:rPr lang="en-US" sz="2800" dirty="0"/>
                        <a:t>/k!   k ≥ 0</a:t>
                      </a:r>
                    </a:p>
                  </a:txBody>
                  <a:tcPr anchor="ctr"/>
                </a:tc>
                <a:tc>
                  <a:txBody>
                    <a:bodyPr/>
                    <a:lstStyle/>
                    <a:p>
                      <a:pPr algn="r"/>
                      <a:r>
                        <a:rPr lang="el-GR" sz="2800" dirty="0"/>
                        <a:t>λ</a:t>
                      </a:r>
                      <a:endParaRPr lang="en-US" sz="2800" dirty="0"/>
                    </a:p>
                  </a:txBody>
                  <a:tcPr anchor="ctr"/>
                </a:tc>
                <a:tc>
                  <a:txBody>
                    <a:bodyPr/>
                    <a:lstStyle/>
                    <a:p>
                      <a:pPr algn="r"/>
                      <a:r>
                        <a:rPr lang="el-GR" sz="2800" dirty="0"/>
                        <a:t>λ</a:t>
                      </a:r>
                      <a:endParaRPr lang="en-US" sz="2800" dirty="0"/>
                    </a:p>
                  </a:txBody>
                  <a:tcPr anchor="ctr"/>
                </a:tc>
                <a:extLst>
                  <a:ext uri="{0D108BD9-81ED-4DB2-BD59-A6C34878D82A}">
                    <a16:rowId xmlns:a16="http://schemas.microsoft.com/office/drawing/2014/main" val="4129244281"/>
                  </a:ext>
                </a:extLst>
              </a:tr>
            </a:tbl>
          </a:graphicData>
        </a:graphic>
      </p:graphicFrame>
    </p:spTree>
    <p:extLst>
      <p:ext uri="{BB962C8B-B14F-4D97-AF65-F5344CB8AC3E}">
        <p14:creationId xmlns:p14="http://schemas.microsoft.com/office/powerpoint/2010/main" val="29651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mass function</a:t>
            </a:r>
          </a:p>
        </p:txBody>
      </p:sp>
      <p:sp>
        <p:nvSpPr>
          <p:cNvPr id="3" name="Content Placeholder 2"/>
          <p:cNvSpPr>
            <a:spLocks noGrp="1"/>
          </p:cNvSpPr>
          <p:nvPr>
            <p:ph idx="1"/>
          </p:nvPr>
        </p:nvSpPr>
        <p:spPr>
          <a:xfrm>
            <a:off x="563562" y="2214882"/>
            <a:ext cx="8961438" cy="4795518"/>
          </a:xfrm>
        </p:spPr>
        <p:txBody>
          <a:bodyPr>
            <a:noAutofit/>
          </a:bodyPr>
          <a:lstStyle/>
          <a:p>
            <a:pPr marL="38100" indent="0">
              <a:buNone/>
            </a:pPr>
            <a:r>
              <a:rPr lang="en-US" sz="3600" dirty="0"/>
              <a:t>The </a:t>
            </a:r>
            <a:r>
              <a:rPr lang="en-US" sz="3600" i="1" dirty="0"/>
              <a:t>probability mass function </a:t>
            </a:r>
            <a:r>
              <a:rPr lang="en-US" sz="3600" dirty="0"/>
              <a:t>(</a:t>
            </a:r>
            <a:r>
              <a:rPr lang="en-US" sz="3600" i="1" dirty="0" err="1"/>
              <a:t>pmf</a:t>
            </a:r>
            <a:r>
              <a:rPr lang="en-US" sz="3600" dirty="0"/>
              <a:t>) </a:t>
            </a:r>
            <a:r>
              <a:rPr lang="en-US" sz="3600" i="1" dirty="0"/>
              <a:t>p</a:t>
            </a:r>
            <a:r>
              <a:rPr lang="en-US" sz="3600" dirty="0"/>
              <a:t> of a discrete random variable X is the function      </a:t>
            </a:r>
            <a:r>
              <a:rPr lang="en-US" sz="3600" i="1" dirty="0" err="1"/>
              <a:t>p</a:t>
            </a:r>
            <a:r>
              <a:rPr lang="en-US" sz="3600" baseline="-25000" dirty="0" err="1"/>
              <a:t>X</a:t>
            </a:r>
            <a:r>
              <a:rPr lang="en-US" sz="3600" dirty="0" err="1"/>
              <a:t>:R</a:t>
            </a:r>
            <a:r>
              <a:rPr lang="en-US" sz="3600" dirty="0">
                <a:sym typeface="Symbol" panose="05050102010706020507" pitchFamily="18" charset="2"/>
              </a:rPr>
              <a:t></a:t>
            </a:r>
            <a:r>
              <a:rPr lang="en-US" sz="3600" dirty="0"/>
              <a:t>[0, 1] defined by </a:t>
            </a:r>
          </a:p>
          <a:p>
            <a:pPr marL="38100" indent="0">
              <a:buNone/>
            </a:pPr>
            <a:r>
              <a:rPr lang="en-US" sz="3600" dirty="0"/>
              <a:t>	</a:t>
            </a:r>
            <a:r>
              <a:rPr lang="en-US" sz="3600" i="1" dirty="0" err="1"/>
              <a:t>p</a:t>
            </a:r>
            <a:r>
              <a:rPr lang="en-US" sz="3600" baseline="-25000" dirty="0" err="1"/>
              <a:t>X</a:t>
            </a:r>
            <a:r>
              <a:rPr lang="en-US" sz="3600" dirty="0"/>
              <a:t>(</a:t>
            </a:r>
            <a:r>
              <a:rPr lang="en-US" sz="3600" i="1" dirty="0"/>
              <a:t>a</a:t>
            </a:r>
            <a:r>
              <a:rPr lang="en-US" sz="3600" dirty="0"/>
              <a:t>) = P(X = </a:t>
            </a:r>
            <a:r>
              <a:rPr lang="en-US" sz="3600" i="1" dirty="0"/>
              <a:t>a</a:t>
            </a:r>
            <a:r>
              <a:rPr lang="en-US" sz="3600" dirty="0"/>
              <a:t>)  	for -∞ &lt; </a:t>
            </a:r>
            <a:r>
              <a:rPr lang="en-US" sz="3600" i="1" dirty="0"/>
              <a:t>a</a:t>
            </a:r>
            <a:r>
              <a:rPr lang="en-US" sz="3600" dirty="0"/>
              <a:t> &lt; ∞</a:t>
            </a:r>
          </a:p>
          <a:p>
            <a:pPr marL="38100" indent="0">
              <a:buNone/>
            </a:pPr>
            <a:r>
              <a:rPr lang="en-US" sz="3600" dirty="0"/>
              <a:t>If X is a discrete random variable that takes on the values a</a:t>
            </a:r>
            <a:r>
              <a:rPr lang="en-US" sz="3600" baseline="-25000" dirty="0"/>
              <a:t>1</a:t>
            </a:r>
            <a:r>
              <a:rPr lang="en-US" sz="3600" dirty="0"/>
              <a:t>, a</a:t>
            </a:r>
            <a:r>
              <a:rPr lang="en-US" sz="3600" baseline="-25000" dirty="0"/>
              <a:t>2</a:t>
            </a:r>
            <a:r>
              <a:rPr lang="en-US" sz="3600" dirty="0"/>
              <a:t>, . . ., then </a:t>
            </a:r>
          </a:p>
          <a:p>
            <a:pPr marL="241298" lvl="1" indent="0">
              <a:buNone/>
            </a:pPr>
            <a:r>
              <a:rPr lang="en-US" sz="3600" i="1" dirty="0" err="1"/>
              <a:t>p</a:t>
            </a:r>
            <a:r>
              <a:rPr lang="en-US" sz="3600" baseline="-25000" dirty="0" err="1"/>
              <a:t>X</a:t>
            </a:r>
            <a:r>
              <a:rPr lang="en-US" sz="3600" dirty="0"/>
              <a:t>(</a:t>
            </a:r>
            <a:r>
              <a:rPr lang="en-US" sz="3600" i="1" dirty="0"/>
              <a:t>a</a:t>
            </a:r>
            <a:r>
              <a:rPr lang="en-US" sz="3600" baseline="-25000" dirty="0"/>
              <a:t>i</a:t>
            </a:r>
            <a:r>
              <a:rPr lang="en-US" sz="3600" dirty="0"/>
              <a:t>) &gt; 0,  </a:t>
            </a:r>
            <a:r>
              <a:rPr lang="en-US" sz="3600" i="1" dirty="0" err="1"/>
              <a:t>p</a:t>
            </a:r>
            <a:r>
              <a:rPr lang="en-US" sz="3600" baseline="-25000" dirty="0" err="1"/>
              <a:t>X</a:t>
            </a:r>
            <a:r>
              <a:rPr lang="en-US" sz="3600" dirty="0"/>
              <a:t>(</a:t>
            </a:r>
            <a:r>
              <a:rPr lang="en-US" sz="3600" i="1" dirty="0"/>
              <a:t>a</a:t>
            </a:r>
            <a:r>
              <a:rPr lang="en-US" sz="3600" baseline="-25000" dirty="0"/>
              <a:t>1</a:t>
            </a:r>
            <a:r>
              <a:rPr lang="en-US" sz="3600" dirty="0"/>
              <a:t>) + </a:t>
            </a:r>
            <a:r>
              <a:rPr lang="en-US" sz="3600" i="1" dirty="0" err="1"/>
              <a:t>p</a:t>
            </a:r>
            <a:r>
              <a:rPr lang="en-US" sz="3600" baseline="-25000" dirty="0" err="1"/>
              <a:t>X</a:t>
            </a:r>
            <a:r>
              <a:rPr lang="en-US" sz="3600" dirty="0"/>
              <a:t>(</a:t>
            </a:r>
            <a:r>
              <a:rPr lang="en-US" sz="3600" i="1" dirty="0"/>
              <a:t>a</a:t>
            </a:r>
            <a:r>
              <a:rPr lang="en-US" sz="3600" baseline="-25000" dirty="0"/>
              <a:t>2</a:t>
            </a:r>
            <a:r>
              <a:rPr lang="en-US" sz="3600" dirty="0"/>
              <a:t>) + · · · = 1</a:t>
            </a:r>
          </a:p>
          <a:p>
            <a:pPr marL="241298" lvl="1" indent="0">
              <a:buNone/>
            </a:pPr>
            <a:r>
              <a:rPr lang="en-US" sz="3600" i="1" dirty="0" err="1"/>
              <a:t>p</a:t>
            </a:r>
            <a:r>
              <a:rPr lang="en-US" sz="3600" baseline="-25000" dirty="0" err="1"/>
              <a:t>X</a:t>
            </a:r>
            <a:r>
              <a:rPr lang="en-US" sz="3600" dirty="0"/>
              <a:t>(</a:t>
            </a:r>
            <a:r>
              <a:rPr lang="en-US" sz="3600" i="1" dirty="0"/>
              <a:t>a</a:t>
            </a:r>
            <a:r>
              <a:rPr lang="en-US" sz="3600" dirty="0"/>
              <a:t>) = 0 for all the other values of </a:t>
            </a:r>
            <a:r>
              <a:rPr lang="en-US" sz="3600" i="1" dirty="0"/>
              <a:t>a</a:t>
            </a:r>
          </a:p>
          <a:p>
            <a:pPr marL="609600" indent="-571500"/>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7</a:t>
            </a:fld>
            <a:endParaRPr lang="en-US" altLang="en-US" dirty="0"/>
          </a:p>
        </p:txBody>
      </p:sp>
    </p:spTree>
    <p:extLst>
      <p:ext uri="{BB962C8B-B14F-4D97-AF65-F5344CB8AC3E}">
        <p14:creationId xmlns:p14="http://schemas.microsoft.com/office/powerpoint/2010/main" val="21038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mass function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3562" y="2214882"/>
                <a:ext cx="8961438" cy="4719318"/>
              </a:xfrm>
            </p:spPr>
            <p:txBody>
              <a:bodyPr>
                <a:noAutofit/>
              </a:bodyPr>
              <a:lstStyle/>
              <a:p>
                <a:pPr marL="38100" indent="0">
                  <a:buNone/>
                </a:pPr>
                <a:r>
                  <a:rPr lang="en-US" sz="3600" dirty="0"/>
                  <a:t>Example: The </a:t>
                </a:r>
                <a:r>
                  <a:rPr lang="en-US" sz="3600" dirty="0" err="1"/>
                  <a:t>pmf</a:t>
                </a:r>
                <a:r>
                  <a:rPr lang="en-US" sz="3600" dirty="0"/>
                  <a:t> for the maximum of two independent throws of a fair die</a:t>
                </a:r>
              </a:p>
              <a:p>
                <a:pPr marL="609600" indent="-571500"/>
                <a:endParaRPr lang="en-US" sz="3600" dirty="0"/>
              </a:p>
              <a:p>
                <a:pPr marL="609600" indent="-571500"/>
                <a:endParaRPr lang="en-US" sz="3600" dirty="0"/>
              </a:p>
              <a:p>
                <a:pPr marL="38100" indent="0">
                  <a:buNone/>
                </a:pPr>
                <a:r>
                  <a:rPr lang="en-US" sz="3600" dirty="0"/>
                  <a:t>As a formula, it is</a:t>
                </a:r>
              </a:p>
              <a:p>
                <a:pPr marL="38100" indent="0">
                  <a:buNone/>
                </a:pPr>
                <a:r>
                  <a:rPr lang="en-US" sz="3600" dirty="0"/>
                  <a:t>    </a:t>
                </a:r>
                <a:r>
                  <a:rPr lang="en-US" sz="3600" i="1" dirty="0" err="1"/>
                  <a:t>p</a:t>
                </a:r>
                <a:r>
                  <a:rPr lang="en-US" sz="3600" baseline="-25000" dirty="0" err="1"/>
                  <a:t>X</a:t>
                </a:r>
                <a:r>
                  <a:rPr lang="en-US" sz="3600" dirty="0"/>
                  <a:t>(</a:t>
                </a:r>
                <a:r>
                  <a:rPr lang="en-US" sz="3600" i="1" dirty="0"/>
                  <a:t>a</a:t>
                </a:r>
                <a:r>
                  <a:rPr lang="en-US" sz="3600" dirty="0"/>
                  <a:t>) = (2</a:t>
                </a:r>
                <a:r>
                  <a:rPr lang="en-US" sz="3600" i="1" dirty="0"/>
                  <a:t>a</a:t>
                </a:r>
                <a:r>
                  <a:rPr lang="en-US" sz="3600" dirty="0"/>
                  <a:t> – 1) / 36   (for </a:t>
                </a:r>
                <a:r>
                  <a:rPr lang="en-US" sz="3600" i="1" dirty="0"/>
                  <a:t>a</a:t>
                </a:r>
                <a:r>
                  <a:rPr lang="en-US" sz="3600" dirty="0"/>
                  <a:t>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a:t> {1,2,3,4,5,6})</a:t>
                </a:r>
              </a:p>
              <a:p>
                <a:pPr marL="38100" indent="0">
                  <a:buNone/>
                </a:pPr>
                <a:r>
                  <a:rPr lang="en-US" sz="3600" dirty="0"/>
                  <a:t>	    = 0                      (otherwise)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3562" y="2214882"/>
                <a:ext cx="8961438" cy="4719318"/>
              </a:xfrm>
              <a:blipFill>
                <a:blip r:embed="rId3"/>
                <a:stretch>
                  <a:fillRect l="-1632" t="-36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0F0F318-8AC3-46DA-92A4-B320876F7F3E}" type="slidenum">
              <a:rPr lang="en-US" altLang="en-US" smtClean="0"/>
              <a:pPr/>
              <a:t>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097105493"/>
              </p:ext>
            </p:extLst>
          </p:nvPr>
        </p:nvGraphicFramePr>
        <p:xfrm>
          <a:off x="1270000" y="3276600"/>
          <a:ext cx="7467599" cy="990600"/>
        </p:xfrm>
        <a:graphic>
          <a:graphicData uri="http://schemas.openxmlformats.org/drawingml/2006/table">
            <a:tbl>
              <a:tblPr firstRow="1" bandRow="1">
                <a:tableStyleId>{7DF18680-E054-41AD-8BC1-D1AEF772440D}</a:tableStyleId>
              </a:tblPr>
              <a:tblGrid>
                <a:gridCol w="1342433">
                  <a:extLst>
                    <a:ext uri="{9D8B030D-6E8A-4147-A177-3AD203B41FA5}">
                      <a16:colId xmlns:a16="http://schemas.microsoft.com/office/drawing/2014/main" val="20000"/>
                    </a:ext>
                  </a:extLst>
                </a:gridCol>
                <a:gridCol w="1020861">
                  <a:extLst>
                    <a:ext uri="{9D8B030D-6E8A-4147-A177-3AD203B41FA5}">
                      <a16:colId xmlns:a16="http://schemas.microsoft.com/office/drawing/2014/main" val="20001"/>
                    </a:ext>
                  </a:extLst>
                </a:gridCol>
                <a:gridCol w="1020861">
                  <a:extLst>
                    <a:ext uri="{9D8B030D-6E8A-4147-A177-3AD203B41FA5}">
                      <a16:colId xmlns:a16="http://schemas.microsoft.com/office/drawing/2014/main" val="20002"/>
                    </a:ext>
                  </a:extLst>
                </a:gridCol>
                <a:gridCol w="1020861">
                  <a:extLst>
                    <a:ext uri="{9D8B030D-6E8A-4147-A177-3AD203B41FA5}">
                      <a16:colId xmlns:a16="http://schemas.microsoft.com/office/drawing/2014/main" val="20003"/>
                    </a:ext>
                  </a:extLst>
                </a:gridCol>
                <a:gridCol w="1020861">
                  <a:extLst>
                    <a:ext uri="{9D8B030D-6E8A-4147-A177-3AD203B41FA5}">
                      <a16:colId xmlns:a16="http://schemas.microsoft.com/office/drawing/2014/main" val="20004"/>
                    </a:ext>
                  </a:extLst>
                </a:gridCol>
                <a:gridCol w="1020861">
                  <a:extLst>
                    <a:ext uri="{9D8B030D-6E8A-4147-A177-3AD203B41FA5}">
                      <a16:colId xmlns:a16="http://schemas.microsoft.com/office/drawing/2014/main" val="20005"/>
                    </a:ext>
                  </a:extLst>
                </a:gridCol>
                <a:gridCol w="1020861">
                  <a:extLst>
                    <a:ext uri="{9D8B030D-6E8A-4147-A177-3AD203B41FA5}">
                      <a16:colId xmlns:a16="http://schemas.microsoft.com/office/drawing/2014/main" val="20006"/>
                    </a:ext>
                  </a:extLst>
                </a:gridCol>
              </a:tblGrid>
              <a:tr h="495300">
                <a:tc>
                  <a:txBody>
                    <a:bodyPr/>
                    <a:lstStyle/>
                    <a:p>
                      <a:pPr algn="ctr"/>
                      <a:r>
                        <a:rPr lang="en-US" b="1" dirty="0"/>
                        <a:t>a</a:t>
                      </a:r>
                    </a:p>
                  </a:txBody>
                  <a:tcPr anchor="ct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6</a:t>
                      </a:r>
                    </a:p>
                  </a:txBody>
                  <a:tcPr anchor="ctr"/>
                </a:tc>
                <a:extLst>
                  <a:ext uri="{0D108BD9-81ED-4DB2-BD59-A6C34878D82A}">
                    <a16:rowId xmlns:a16="http://schemas.microsoft.com/office/drawing/2014/main" val="10000"/>
                  </a:ext>
                </a:extLst>
              </a:tr>
              <a:tr h="495300">
                <a:tc>
                  <a:txBody>
                    <a:bodyPr/>
                    <a:lstStyle/>
                    <a:p>
                      <a:pPr algn="ctr"/>
                      <a:r>
                        <a:rPr lang="en-US" b="1" i="1" dirty="0"/>
                        <a:t>p</a:t>
                      </a:r>
                      <a:r>
                        <a:rPr lang="en-US" b="1" dirty="0"/>
                        <a:t>(</a:t>
                      </a:r>
                      <a:r>
                        <a:rPr lang="en-US" b="1" i="1" dirty="0"/>
                        <a:t>a</a:t>
                      </a:r>
                      <a:r>
                        <a:rPr lang="en-US" b="1" dirty="0"/>
                        <a:t>)</a:t>
                      </a:r>
                    </a:p>
                  </a:txBody>
                  <a:tcPr anchor="ctr"/>
                </a:tc>
                <a:tc>
                  <a:txBody>
                    <a:bodyPr/>
                    <a:lstStyle/>
                    <a:p>
                      <a:pPr algn="ctr"/>
                      <a:r>
                        <a:rPr lang="en-US" dirty="0"/>
                        <a:t>1/36</a:t>
                      </a:r>
                    </a:p>
                  </a:txBody>
                  <a:tcPr anchor="ctr"/>
                </a:tc>
                <a:tc>
                  <a:txBody>
                    <a:bodyPr/>
                    <a:lstStyle/>
                    <a:p>
                      <a:pPr algn="ctr"/>
                      <a:r>
                        <a:rPr lang="en-US" dirty="0"/>
                        <a:t>3/36</a:t>
                      </a:r>
                    </a:p>
                  </a:txBody>
                  <a:tcPr anchor="ctr"/>
                </a:tc>
                <a:tc>
                  <a:txBody>
                    <a:bodyPr/>
                    <a:lstStyle/>
                    <a:p>
                      <a:pPr algn="ctr"/>
                      <a:r>
                        <a:rPr lang="en-US" dirty="0"/>
                        <a:t>5/36</a:t>
                      </a:r>
                    </a:p>
                  </a:txBody>
                  <a:tcPr anchor="ctr"/>
                </a:tc>
                <a:tc>
                  <a:txBody>
                    <a:bodyPr/>
                    <a:lstStyle/>
                    <a:p>
                      <a:pPr algn="ctr"/>
                      <a:r>
                        <a:rPr lang="en-US" dirty="0"/>
                        <a:t>7/36</a:t>
                      </a:r>
                    </a:p>
                  </a:txBody>
                  <a:tcPr anchor="ctr"/>
                </a:tc>
                <a:tc>
                  <a:txBody>
                    <a:bodyPr/>
                    <a:lstStyle/>
                    <a:p>
                      <a:pPr algn="ctr"/>
                      <a:r>
                        <a:rPr lang="en-US" dirty="0"/>
                        <a:t>9/36</a:t>
                      </a:r>
                    </a:p>
                  </a:txBody>
                  <a:tcPr anchor="ctr"/>
                </a:tc>
                <a:tc>
                  <a:txBody>
                    <a:bodyPr/>
                    <a:lstStyle/>
                    <a:p>
                      <a:pPr algn="ctr"/>
                      <a:r>
                        <a:rPr lang="en-US" dirty="0"/>
                        <a:t>11/36</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07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distribution function</a:t>
            </a:r>
          </a:p>
        </p:txBody>
      </p:sp>
      <p:sp>
        <p:nvSpPr>
          <p:cNvPr id="3" name="Content Placeholder 2"/>
          <p:cNvSpPr>
            <a:spLocks noGrp="1"/>
          </p:cNvSpPr>
          <p:nvPr>
            <p:ph idx="1"/>
          </p:nvPr>
        </p:nvSpPr>
        <p:spPr>
          <a:xfrm>
            <a:off x="563562" y="2214882"/>
            <a:ext cx="8859838" cy="4719318"/>
          </a:xfrm>
        </p:spPr>
        <p:txBody>
          <a:bodyPr>
            <a:noAutofit/>
          </a:bodyPr>
          <a:lstStyle/>
          <a:p>
            <a:pPr marL="38100" indent="0">
              <a:buNone/>
            </a:pPr>
            <a:r>
              <a:rPr lang="en-US" sz="3600" dirty="0"/>
              <a:t>The </a:t>
            </a:r>
            <a:r>
              <a:rPr lang="en-US" sz="3600" i="1" dirty="0"/>
              <a:t>cumulative distribution function </a:t>
            </a:r>
            <a:r>
              <a:rPr lang="en-US" sz="3600" dirty="0"/>
              <a:t>(</a:t>
            </a:r>
            <a:r>
              <a:rPr lang="en-US" sz="3600" dirty="0" err="1"/>
              <a:t>cdf</a:t>
            </a:r>
            <a:r>
              <a:rPr lang="en-US" sz="3600" dirty="0"/>
              <a:t>) F of a discrete random variable X is the function         F</a:t>
            </a:r>
            <a:r>
              <a:rPr lang="en-US" sz="3600" baseline="-25000" dirty="0"/>
              <a:t>X</a:t>
            </a:r>
            <a:r>
              <a:rPr lang="en-US" sz="3600" dirty="0"/>
              <a:t>:R</a:t>
            </a:r>
            <a:r>
              <a:rPr lang="en-US" sz="3600" dirty="0">
                <a:sym typeface="Symbol" panose="05050102010706020507" pitchFamily="18" charset="2"/>
              </a:rPr>
              <a:t></a:t>
            </a:r>
            <a:r>
              <a:rPr lang="en-US" sz="3600" dirty="0"/>
              <a:t>[0, 1] defined by </a:t>
            </a:r>
          </a:p>
          <a:p>
            <a:pPr marL="38100" indent="0">
              <a:buNone/>
            </a:pPr>
            <a:r>
              <a:rPr lang="en-US" sz="3600" dirty="0"/>
              <a:t>	F</a:t>
            </a:r>
            <a:r>
              <a:rPr lang="en-US" sz="3600" baseline="-25000" dirty="0"/>
              <a:t>X</a:t>
            </a:r>
            <a:r>
              <a:rPr lang="en-US" sz="3600" dirty="0"/>
              <a:t>(</a:t>
            </a:r>
            <a:r>
              <a:rPr lang="en-US" sz="3600" i="1" dirty="0"/>
              <a:t>a</a:t>
            </a:r>
            <a:r>
              <a:rPr lang="en-US" sz="3600" dirty="0"/>
              <a:t>) = P(X ≤ </a:t>
            </a:r>
            <a:r>
              <a:rPr lang="en-US" sz="3600" i="1" dirty="0"/>
              <a:t>a</a:t>
            </a:r>
            <a:r>
              <a:rPr lang="en-US" sz="3600" dirty="0"/>
              <a:t>)   for  -∞ &lt; </a:t>
            </a:r>
            <a:r>
              <a:rPr lang="en-US" sz="3600" i="1" dirty="0"/>
              <a:t>a</a:t>
            </a:r>
            <a:r>
              <a:rPr lang="en-US" sz="3600" dirty="0"/>
              <a:t> &lt; ∞</a:t>
            </a:r>
          </a:p>
          <a:p>
            <a:pPr marL="38100" indent="0">
              <a:buNone/>
            </a:pPr>
            <a:r>
              <a:rPr lang="en-US" sz="3600" dirty="0"/>
              <a:t>This function is also called </a:t>
            </a:r>
            <a:r>
              <a:rPr lang="en-US" sz="3600" i="1" dirty="0"/>
              <a:t>distribution function</a:t>
            </a:r>
            <a:r>
              <a:rPr lang="en-US" sz="3600" dirty="0"/>
              <a:t> </a:t>
            </a:r>
          </a:p>
          <a:p>
            <a:pPr marL="38100" indent="0">
              <a:buNone/>
            </a:pPr>
            <a:r>
              <a:rPr lang="en-US" sz="3600" dirty="0"/>
              <a:t>F(</a:t>
            </a:r>
            <a:r>
              <a:rPr lang="en-US" sz="3600" i="1" dirty="0"/>
              <a:t>a</a:t>
            </a:r>
            <a:r>
              <a:rPr lang="en-US" sz="3600" dirty="0"/>
              <a:t>) can be obtained as </a:t>
            </a:r>
            <a:r>
              <a:rPr lang="en-US" sz="3600" dirty="0" err="1"/>
              <a:t>Ʃ</a:t>
            </a:r>
            <a:r>
              <a:rPr lang="en-US" sz="3600" i="1" dirty="0" err="1"/>
              <a:t>p</a:t>
            </a:r>
            <a:r>
              <a:rPr lang="en-US" sz="3600" dirty="0"/>
              <a:t>(</a:t>
            </a:r>
            <a:r>
              <a:rPr lang="en-US" sz="3600" i="1" dirty="0"/>
              <a:t>a</a:t>
            </a:r>
            <a:r>
              <a:rPr lang="en-US" sz="3600" dirty="0"/>
              <a:t>’) for all </a:t>
            </a:r>
            <a:r>
              <a:rPr lang="en-US" sz="3600" i="1" dirty="0"/>
              <a:t>a</a:t>
            </a:r>
            <a:r>
              <a:rPr lang="en-US" sz="3600" dirty="0"/>
              <a:t>’ ≤ </a:t>
            </a:r>
            <a:r>
              <a:rPr lang="en-US" sz="3600" i="1" dirty="0"/>
              <a:t>a</a:t>
            </a:r>
          </a:p>
          <a:p>
            <a:pPr marL="38100" indent="0">
              <a:buNone/>
            </a:pPr>
            <a:r>
              <a:rPr lang="en-US" sz="3600" dirty="0"/>
              <a:t>Also,	P(</a:t>
            </a:r>
            <a:r>
              <a:rPr lang="en-US" sz="3600" i="1" dirty="0"/>
              <a:t>a</a:t>
            </a:r>
            <a:r>
              <a:rPr lang="en-US" sz="3600" dirty="0"/>
              <a:t> &lt; X ≤ </a:t>
            </a:r>
            <a:r>
              <a:rPr lang="en-US" sz="3600" i="1" dirty="0"/>
              <a:t>b</a:t>
            </a:r>
            <a:r>
              <a:rPr lang="en-US" sz="3600" dirty="0"/>
              <a:t>) = F(</a:t>
            </a:r>
            <a:r>
              <a:rPr lang="en-US" sz="3600" i="1" dirty="0"/>
              <a:t>b</a:t>
            </a:r>
            <a:r>
              <a:rPr lang="en-US" sz="3600" dirty="0"/>
              <a:t>) – F(</a:t>
            </a:r>
            <a:r>
              <a:rPr lang="en-US" sz="3600" i="1" dirty="0"/>
              <a:t>a</a:t>
            </a:r>
            <a:r>
              <a:rPr lang="en-US" sz="3600" dirty="0"/>
              <a:t>)</a:t>
            </a:r>
          </a:p>
          <a:p>
            <a:pPr marL="38100" indent="0">
              <a:buNone/>
            </a:pPr>
            <a:r>
              <a:rPr lang="en-US" sz="3600" dirty="0"/>
              <a:t> </a:t>
            </a:r>
          </a:p>
          <a:p>
            <a:pPr marL="609600" indent="-571500"/>
            <a:endParaRPr lang="en-US" sz="3600" dirty="0"/>
          </a:p>
          <a:p>
            <a:pPr marL="38100" indent="0">
              <a:buNone/>
            </a:pPr>
            <a:endParaRPr lang="en-US" sz="3600" dirty="0"/>
          </a:p>
        </p:txBody>
      </p:sp>
      <p:sp>
        <p:nvSpPr>
          <p:cNvPr id="4" name="Slide Number Placeholder 3"/>
          <p:cNvSpPr>
            <a:spLocks noGrp="1"/>
          </p:cNvSpPr>
          <p:nvPr>
            <p:ph type="sldNum" sz="quarter" idx="12"/>
          </p:nvPr>
        </p:nvSpPr>
        <p:spPr/>
        <p:txBody>
          <a:bodyPr/>
          <a:lstStyle/>
          <a:p>
            <a:fld id="{B0F0F318-8AC3-46DA-92A4-B320876F7F3E}" type="slidenum">
              <a:rPr lang="en-US" altLang="en-US" smtClean="0"/>
              <a:pPr/>
              <a:t>9</a:t>
            </a:fld>
            <a:endParaRPr lang="en-US" altLang="en-US"/>
          </a:p>
        </p:txBody>
      </p:sp>
    </p:spTree>
    <p:extLst>
      <p:ext uri="{BB962C8B-B14F-4D97-AF65-F5344CB8AC3E}">
        <p14:creationId xmlns:p14="http://schemas.microsoft.com/office/powerpoint/2010/main" val="833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8672</TotalTime>
  <Words>4901</Words>
  <Application>Microsoft Office PowerPoint</Application>
  <PresentationFormat>Custom</PresentationFormat>
  <Paragraphs>1152</Paragraphs>
  <Slides>62</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宋体</vt:lpstr>
      <vt:lpstr>Arial</vt:lpstr>
      <vt:lpstr>Calibri</vt:lpstr>
      <vt:lpstr>Calibri Light</vt:lpstr>
      <vt:lpstr>Cambria Math</vt:lpstr>
      <vt:lpstr>Symbol</vt:lpstr>
      <vt:lpstr>Times New Roman</vt:lpstr>
      <vt:lpstr>Metropolitan</vt:lpstr>
      <vt:lpstr>Probability and Statistics for Computer Scientists Third Edition, By Michael Baron  Chapter 3: Discrete Random Variables and Their Distributions   CIS 2033. Computational Probability and Statistics       Pei Wang</vt:lpstr>
      <vt:lpstr>Sample space and probability</vt:lpstr>
      <vt:lpstr>Random variables</vt:lpstr>
      <vt:lpstr>Discrete random variables</vt:lpstr>
      <vt:lpstr>Discrete random variables (2)</vt:lpstr>
      <vt:lpstr>PowerPoint Presentation</vt:lpstr>
      <vt:lpstr>Probability mass function</vt:lpstr>
      <vt:lpstr>Probability mass function (2)</vt:lpstr>
      <vt:lpstr>Cumulative distribution function</vt:lpstr>
      <vt:lpstr>Distribution function (2)</vt:lpstr>
      <vt:lpstr>Distribution function (3)</vt:lpstr>
      <vt:lpstr>To specify a random variable X</vt:lpstr>
      <vt:lpstr>Multiple random variables</vt:lpstr>
      <vt:lpstr>Joint functions</vt:lpstr>
      <vt:lpstr>Random vector example</vt:lpstr>
      <vt:lpstr>Random vector example (2)</vt:lpstr>
      <vt:lpstr>Relations among the functions</vt:lpstr>
      <vt:lpstr>Relations among the functions (2)</vt:lpstr>
      <vt:lpstr>Independent random variables</vt:lpstr>
      <vt:lpstr>An example</vt:lpstr>
      <vt:lpstr>An example (2)</vt:lpstr>
      <vt:lpstr>Expectation</vt:lpstr>
      <vt:lpstr>Expectation (2)</vt:lpstr>
      <vt:lpstr>Expectation (3)</vt:lpstr>
      <vt:lpstr>Expectation of a lottery</vt:lpstr>
      <vt:lpstr>Expectation of a lottery (2)</vt:lpstr>
      <vt:lpstr>Properties of expectation</vt:lpstr>
      <vt:lpstr>St. Petersburg paradox</vt:lpstr>
      <vt:lpstr>Expectation of a function</vt:lpstr>
      <vt:lpstr>Variance</vt:lpstr>
      <vt:lpstr>Variance and standard deviation</vt:lpstr>
      <vt:lpstr>Var and std: example</vt:lpstr>
      <vt:lpstr>Var and std: example (2)</vt:lpstr>
      <vt:lpstr>Covariance and correlation</vt:lpstr>
      <vt:lpstr>Covariance and correlation (2)</vt:lpstr>
      <vt:lpstr>An example (continued)</vt:lpstr>
      <vt:lpstr>Another example</vt:lpstr>
      <vt:lpstr>Correlation coefficient</vt:lpstr>
      <vt:lpstr>Covariance and variance</vt:lpstr>
      <vt:lpstr>Chebyshev's inequality</vt:lpstr>
      <vt:lpstr>Chebyshev's inequality (2)</vt:lpstr>
      <vt:lpstr>Financial application (1)</vt:lpstr>
      <vt:lpstr>Financial application (2)</vt:lpstr>
      <vt:lpstr>Financial application (3)</vt:lpstr>
      <vt:lpstr>Bernoulli distribution</vt:lpstr>
      <vt:lpstr>Binomial distribution</vt:lpstr>
      <vt:lpstr>Binomial distribution (2)</vt:lpstr>
      <vt:lpstr>Binomial distribution examples</vt:lpstr>
      <vt:lpstr>Binomial distribution examples (2)</vt:lpstr>
      <vt:lpstr>Binomial distribution as program</vt:lpstr>
      <vt:lpstr>Binomial distribution features</vt:lpstr>
      <vt:lpstr>Geometric distribution</vt:lpstr>
      <vt:lpstr>Geometric distribution example</vt:lpstr>
      <vt:lpstr>Geometric distribution as program</vt:lpstr>
      <vt:lpstr>Geometric distribution features</vt:lpstr>
      <vt:lpstr>Negative binomial distribution</vt:lpstr>
      <vt:lpstr>Negative binomial distribution (2)</vt:lpstr>
      <vt:lpstr>Poisson distribution</vt:lpstr>
      <vt:lpstr>Poisson distribution (2)</vt:lpstr>
      <vt:lpstr>Poisson distribution (3)</vt:lpstr>
      <vt:lpstr>Summary</vt:lpstr>
      <vt:lpstr>Summary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Pei Wang</cp:lastModifiedBy>
  <cp:revision>438</cp:revision>
  <dcterms:created xsi:type="dcterms:W3CDTF">2004-05-06T09:28:21Z</dcterms:created>
  <dcterms:modified xsi:type="dcterms:W3CDTF">2021-10-05T16:19:03Z</dcterms:modified>
</cp:coreProperties>
</file>