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7" r:id="rId1"/>
  </p:sldMasterIdLst>
  <p:notesMasterIdLst>
    <p:notesMasterId r:id="rId39"/>
  </p:notesMasterIdLst>
  <p:sldIdLst>
    <p:sldId id="256" r:id="rId2"/>
    <p:sldId id="273" r:id="rId3"/>
    <p:sldId id="272" r:id="rId4"/>
    <p:sldId id="275" r:id="rId5"/>
    <p:sldId id="276" r:id="rId6"/>
    <p:sldId id="278" r:id="rId7"/>
    <p:sldId id="279" r:id="rId8"/>
    <p:sldId id="304" r:id="rId9"/>
    <p:sldId id="280" r:id="rId10"/>
    <p:sldId id="281" r:id="rId11"/>
    <p:sldId id="282" r:id="rId12"/>
    <p:sldId id="285" r:id="rId13"/>
    <p:sldId id="287" r:id="rId14"/>
    <p:sldId id="283" r:id="rId15"/>
    <p:sldId id="284" r:id="rId16"/>
    <p:sldId id="286" r:id="rId17"/>
    <p:sldId id="288" r:id="rId18"/>
    <p:sldId id="289" r:id="rId19"/>
    <p:sldId id="291" r:id="rId20"/>
    <p:sldId id="290" r:id="rId21"/>
    <p:sldId id="292" r:id="rId22"/>
    <p:sldId id="293" r:id="rId23"/>
    <p:sldId id="295" r:id="rId24"/>
    <p:sldId id="305" r:id="rId25"/>
    <p:sldId id="294" r:id="rId26"/>
    <p:sldId id="296" r:id="rId27"/>
    <p:sldId id="306" r:id="rId28"/>
    <p:sldId id="297" r:id="rId29"/>
    <p:sldId id="298" r:id="rId30"/>
    <p:sldId id="307" r:id="rId31"/>
    <p:sldId id="301" r:id="rId32"/>
    <p:sldId id="299" r:id="rId33"/>
    <p:sldId id="308" r:id="rId34"/>
    <p:sldId id="300" r:id="rId35"/>
    <p:sldId id="303" r:id="rId36"/>
    <p:sldId id="302" r:id="rId37"/>
    <p:sldId id="309" r:id="rId38"/>
  </p:sldIdLst>
  <p:sldSz cx="10160000" cy="762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5BD55-B8E5-4328-865C-0ECE8C77D256}" v="8" dt="2021-08-28T17:25:20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37" autoAdjust="0"/>
    <p:restoredTop sz="95657" autoAdjust="0"/>
  </p:normalViewPr>
  <p:slideViewPr>
    <p:cSldViewPr>
      <p:cViewPr varScale="1">
        <p:scale>
          <a:sx n="68" d="100"/>
          <a:sy n="68" d="100"/>
        </p:scale>
        <p:origin x="16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6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 Wang" userId="efced5f0-5fb3-403a-87a2-185169d47240" providerId="ADAL" clId="{245C7696-1E37-4E3A-B35D-9581112B2767}"/>
    <pc:docChg chg="modSld sldOrd">
      <pc:chgData name="Pei Wang" userId="efced5f0-5fb3-403a-87a2-185169d47240" providerId="ADAL" clId="{245C7696-1E37-4E3A-B35D-9581112B2767}" dt="2021-08-26T14:29:44.232" v="15"/>
      <pc:docMkLst>
        <pc:docMk/>
      </pc:docMkLst>
      <pc:sldChg chg="modSp">
        <pc:chgData name="Pei Wang" userId="efced5f0-5fb3-403a-87a2-185169d47240" providerId="ADAL" clId="{245C7696-1E37-4E3A-B35D-9581112B2767}" dt="2021-08-26T14:19:33.785" v="13" actId="20577"/>
        <pc:sldMkLst>
          <pc:docMk/>
          <pc:sldMk cId="3740646922" sldId="278"/>
        </pc:sldMkLst>
        <pc:spChg chg="mod">
          <ac:chgData name="Pei Wang" userId="efced5f0-5fb3-403a-87a2-185169d47240" providerId="ADAL" clId="{245C7696-1E37-4E3A-B35D-9581112B2767}" dt="2021-08-26T14:19:33.785" v="13" actId="20577"/>
          <ac:spMkLst>
            <pc:docMk/>
            <pc:sldMk cId="3740646922" sldId="278"/>
            <ac:spMk id="7" creationId="{00000000-0000-0000-0000-000000000000}"/>
          </ac:spMkLst>
        </pc:spChg>
      </pc:sldChg>
      <pc:sldChg chg="ord">
        <pc:chgData name="Pei Wang" userId="efced5f0-5fb3-403a-87a2-185169d47240" providerId="ADAL" clId="{245C7696-1E37-4E3A-B35D-9581112B2767}" dt="2021-08-26T14:29:44.232" v="15"/>
        <pc:sldMkLst>
          <pc:docMk/>
          <pc:sldMk cId="4192113206" sldId="287"/>
        </pc:sldMkLst>
      </pc:sldChg>
      <pc:sldChg chg="ord">
        <pc:chgData name="Pei Wang" userId="efced5f0-5fb3-403a-87a2-185169d47240" providerId="ADAL" clId="{245C7696-1E37-4E3A-B35D-9581112B2767}" dt="2021-08-26T14:26:18.079" v="14"/>
        <pc:sldMkLst>
          <pc:docMk/>
          <pc:sldMk cId="2611366828" sldId="304"/>
        </pc:sldMkLst>
      </pc:sldChg>
    </pc:docChg>
  </pc:docChgLst>
  <pc:docChgLst>
    <pc:chgData name="Pei Wang" userId="efced5f0-5fb3-403a-87a2-185169d47240" providerId="ADAL" clId="{7ED5BD55-B8E5-4328-865C-0ECE8C77D256}"/>
    <pc:docChg chg="modSld">
      <pc:chgData name="Pei Wang" userId="efced5f0-5fb3-403a-87a2-185169d47240" providerId="ADAL" clId="{7ED5BD55-B8E5-4328-865C-0ECE8C77D256}" dt="2021-08-28T17:25:20.270" v="29" actId="14100"/>
      <pc:docMkLst>
        <pc:docMk/>
      </pc:docMkLst>
      <pc:sldChg chg="modSp">
        <pc:chgData name="Pei Wang" userId="efced5f0-5fb3-403a-87a2-185169d47240" providerId="ADAL" clId="{7ED5BD55-B8E5-4328-865C-0ECE8C77D256}" dt="2021-08-28T17:12:52.644" v="5" actId="207"/>
        <pc:sldMkLst>
          <pc:docMk/>
          <pc:sldMk cId="209285325" sldId="282"/>
        </pc:sldMkLst>
        <pc:spChg chg="mod">
          <ac:chgData name="Pei Wang" userId="efced5f0-5fb3-403a-87a2-185169d47240" providerId="ADAL" clId="{7ED5BD55-B8E5-4328-865C-0ECE8C77D256}" dt="2021-08-28T17:12:52.644" v="5" actId="207"/>
          <ac:spMkLst>
            <pc:docMk/>
            <pc:sldMk cId="209285325" sldId="282"/>
            <ac:spMk id="3" creationId="{00000000-0000-0000-0000-000000000000}"/>
          </ac:spMkLst>
        </pc:spChg>
      </pc:sldChg>
      <pc:sldChg chg="modSp mod">
        <pc:chgData name="Pei Wang" userId="efced5f0-5fb3-403a-87a2-185169d47240" providerId="ADAL" clId="{7ED5BD55-B8E5-4328-865C-0ECE8C77D256}" dt="2021-08-28T17:20:15.960" v="26" actId="1076"/>
        <pc:sldMkLst>
          <pc:docMk/>
          <pc:sldMk cId="1214407220" sldId="283"/>
        </pc:sldMkLst>
        <pc:graphicFrameChg chg="mod">
          <ac:chgData name="Pei Wang" userId="efced5f0-5fb3-403a-87a2-185169d47240" providerId="ADAL" clId="{7ED5BD55-B8E5-4328-865C-0ECE8C77D256}" dt="2021-08-28T17:20:15.960" v="26" actId="1076"/>
          <ac:graphicFrameMkLst>
            <pc:docMk/>
            <pc:sldMk cId="1214407220" sldId="283"/>
            <ac:graphicFrameMk id="5" creationId="{366965BF-418E-49A4-BD7B-5619674D3818}"/>
          </ac:graphicFrameMkLst>
        </pc:graphicFrameChg>
      </pc:sldChg>
      <pc:sldChg chg="modSp modAnim">
        <pc:chgData name="Pei Wang" userId="efced5f0-5fb3-403a-87a2-185169d47240" providerId="ADAL" clId="{7ED5BD55-B8E5-4328-865C-0ECE8C77D256}" dt="2021-08-28T17:20:49.822" v="27" actId="20577"/>
        <pc:sldMkLst>
          <pc:docMk/>
          <pc:sldMk cId="255340169" sldId="284"/>
        </pc:sldMkLst>
        <pc:spChg chg="mod">
          <ac:chgData name="Pei Wang" userId="efced5f0-5fb3-403a-87a2-185169d47240" providerId="ADAL" clId="{7ED5BD55-B8E5-4328-865C-0ECE8C77D256}" dt="2021-08-28T17:20:49.822" v="27" actId="20577"/>
          <ac:spMkLst>
            <pc:docMk/>
            <pc:sldMk cId="255340169" sldId="284"/>
            <ac:spMk id="3" creationId="{00000000-0000-0000-0000-000000000000}"/>
          </ac:spMkLst>
        </pc:spChg>
      </pc:sldChg>
      <pc:sldChg chg="modSp mod">
        <pc:chgData name="Pei Wang" userId="efced5f0-5fb3-403a-87a2-185169d47240" providerId="ADAL" clId="{7ED5BD55-B8E5-4328-865C-0ECE8C77D256}" dt="2021-08-28T17:18:11.299" v="24" actId="113"/>
        <pc:sldMkLst>
          <pc:docMk/>
          <pc:sldMk cId="3799877499" sldId="285"/>
        </pc:sldMkLst>
        <pc:graphicFrameChg chg="modGraphic">
          <ac:chgData name="Pei Wang" userId="efced5f0-5fb3-403a-87a2-185169d47240" providerId="ADAL" clId="{7ED5BD55-B8E5-4328-865C-0ECE8C77D256}" dt="2021-08-28T17:18:11.299" v="24" actId="113"/>
          <ac:graphicFrameMkLst>
            <pc:docMk/>
            <pc:sldMk cId="3799877499" sldId="285"/>
            <ac:graphicFrameMk id="5" creationId="{B099E727-3B66-4541-8ACE-1DD81D9B5DD0}"/>
          </ac:graphicFrameMkLst>
        </pc:graphicFrameChg>
      </pc:sldChg>
      <pc:sldChg chg="modSp mod">
        <pc:chgData name="Pei Wang" userId="efced5f0-5fb3-403a-87a2-185169d47240" providerId="ADAL" clId="{7ED5BD55-B8E5-4328-865C-0ECE8C77D256}" dt="2021-08-28T17:18:36.519" v="25" actId="113"/>
        <pc:sldMkLst>
          <pc:docMk/>
          <pc:sldMk cId="4192113206" sldId="287"/>
        </pc:sldMkLst>
        <pc:graphicFrameChg chg="modGraphic">
          <ac:chgData name="Pei Wang" userId="efced5f0-5fb3-403a-87a2-185169d47240" providerId="ADAL" clId="{7ED5BD55-B8E5-4328-865C-0ECE8C77D256}" dt="2021-08-28T17:18:36.519" v="25" actId="113"/>
          <ac:graphicFrameMkLst>
            <pc:docMk/>
            <pc:sldMk cId="4192113206" sldId="287"/>
            <ac:graphicFrameMk id="6" creationId="{20F6E046-3EA9-43B3-868A-4B936EF47CBD}"/>
          </ac:graphicFrameMkLst>
        </pc:graphicFrameChg>
      </pc:sldChg>
      <pc:sldChg chg="modSp mod">
        <pc:chgData name="Pei Wang" userId="efced5f0-5fb3-403a-87a2-185169d47240" providerId="ADAL" clId="{7ED5BD55-B8E5-4328-865C-0ECE8C77D256}" dt="2021-08-28T17:22:30.905" v="28" actId="14100"/>
        <pc:sldMkLst>
          <pc:docMk/>
          <pc:sldMk cId="443989956" sldId="288"/>
        </pc:sldMkLst>
        <pc:spChg chg="mod">
          <ac:chgData name="Pei Wang" userId="efced5f0-5fb3-403a-87a2-185169d47240" providerId="ADAL" clId="{7ED5BD55-B8E5-4328-865C-0ECE8C77D256}" dt="2021-08-28T17:22:30.905" v="28" actId="14100"/>
          <ac:spMkLst>
            <pc:docMk/>
            <pc:sldMk cId="443989956" sldId="288"/>
            <ac:spMk id="3" creationId="{00000000-0000-0000-0000-000000000000}"/>
          </ac:spMkLst>
        </pc:spChg>
      </pc:sldChg>
      <pc:sldChg chg="modSp">
        <pc:chgData name="Pei Wang" userId="efced5f0-5fb3-403a-87a2-185169d47240" providerId="ADAL" clId="{7ED5BD55-B8E5-4328-865C-0ECE8C77D256}" dt="2021-08-28T17:25:20.270" v="29" actId="14100"/>
        <pc:sldMkLst>
          <pc:docMk/>
          <pc:sldMk cId="1026534" sldId="290"/>
        </pc:sldMkLst>
        <pc:picChg chg="mod">
          <ac:chgData name="Pei Wang" userId="efced5f0-5fb3-403a-87a2-185169d47240" providerId="ADAL" clId="{7ED5BD55-B8E5-4328-865C-0ECE8C77D256}" dt="2021-08-28T17:25:20.270" v="29" actId="14100"/>
          <ac:picMkLst>
            <pc:docMk/>
            <pc:sldMk cId="1026534" sldId="290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3827-BC05-4F29-BA53-1047CF336D9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8A18-B701-4B31-91F4-475F0878D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9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1" y="856075"/>
            <a:ext cx="8985250" cy="372533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89" spc="-133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" y="4664899"/>
            <a:ext cx="7690168" cy="1828800"/>
          </a:xfrm>
        </p:spPr>
        <p:txBody>
          <a:bodyPr>
            <a:normAutofit/>
          </a:bodyPr>
          <a:lstStyle>
            <a:lvl1pPr marL="0" indent="0" algn="l">
              <a:buNone/>
              <a:defRPr sz="3111">
                <a:solidFill>
                  <a:srgbClr val="262626"/>
                </a:solidFill>
                <a:latin typeface="+mj-lt"/>
              </a:defRPr>
            </a:lvl1pPr>
            <a:lvl2pPr marL="507995" indent="0" algn="ctr">
              <a:buNone/>
              <a:defRPr sz="3111"/>
            </a:lvl2pPr>
            <a:lvl3pPr marL="1015990" indent="0" algn="ctr">
              <a:buNone/>
              <a:defRPr sz="2667"/>
            </a:lvl3pPr>
            <a:lvl4pPr marL="1523985" indent="0" algn="ctr">
              <a:buNone/>
              <a:defRPr sz="2222"/>
            </a:lvl4pPr>
            <a:lvl5pPr marL="2031980" indent="0" algn="ctr">
              <a:buNone/>
              <a:defRPr sz="2222"/>
            </a:lvl5pPr>
            <a:lvl6pPr marL="2539975" indent="0" algn="ctr">
              <a:buNone/>
              <a:defRPr sz="2222"/>
            </a:lvl6pPr>
            <a:lvl7pPr marL="3047970" indent="0" algn="ctr">
              <a:buNone/>
              <a:defRPr sz="2222"/>
            </a:lvl7pPr>
            <a:lvl8pPr marL="3555964" indent="0" algn="ctr">
              <a:buNone/>
              <a:defRPr sz="2222"/>
            </a:lvl8pPr>
            <a:lvl9pPr marL="4063959" indent="0" algn="ctr">
              <a:buNone/>
              <a:defRPr sz="22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85D2A1B-5C3B-41A5-9B61-186A87329E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18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60DB-032D-4DAF-AEF1-ABFFC23C69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6626" y="772583"/>
            <a:ext cx="21907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793752"/>
            <a:ext cx="6445250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4852-EEF3-4FF0-9C1E-880E87DA96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10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96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52688"/>
            <a:ext cx="8983980" cy="372872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89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260" y="4652528"/>
            <a:ext cx="7688580" cy="1828800"/>
          </a:xfrm>
        </p:spPr>
        <p:txBody>
          <a:bodyPr anchor="t">
            <a:normAutofit/>
          </a:bodyPr>
          <a:lstStyle>
            <a:lvl1pPr marL="0" indent="0">
              <a:buNone/>
              <a:defRPr sz="3111">
                <a:solidFill>
                  <a:schemeClr val="tx1"/>
                </a:solidFill>
                <a:latin typeface="+mj-lt"/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A89-3198-4BD1-8869-2326672B81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47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80" y="2214880"/>
            <a:ext cx="4229100" cy="4185920"/>
          </a:xfrm>
        </p:spPr>
        <p:txBody>
          <a:bodyPr/>
          <a:lstStyle>
            <a:lvl1pPr>
              <a:defRPr sz="2444"/>
            </a:lvl1pPr>
            <a:lvl2pPr>
              <a:defRPr sz="2111"/>
            </a:lvl2pPr>
            <a:lvl3pPr>
              <a:defRPr sz="1889"/>
            </a:lvl3pPr>
            <a:lvl4pPr>
              <a:defRPr sz="1667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76" y="2214880"/>
            <a:ext cx="4229100" cy="4185920"/>
          </a:xfrm>
        </p:spPr>
        <p:txBody>
          <a:bodyPr/>
          <a:lstStyle>
            <a:lvl1pPr>
              <a:defRPr sz="2444"/>
            </a:lvl1pPr>
            <a:lvl2pPr>
              <a:defRPr sz="2111"/>
            </a:lvl2pPr>
            <a:lvl3pPr>
              <a:defRPr sz="1889"/>
            </a:lvl3pPr>
            <a:lvl4pPr>
              <a:defRPr sz="1667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D787-5056-44BF-A419-DAF2E97326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84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80" y="2257778"/>
            <a:ext cx="4229100" cy="80377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22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" y="3040167"/>
            <a:ext cx="4229100" cy="3556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900" y="2255520"/>
            <a:ext cx="4229100" cy="80264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22" b="0" cap="all" baseline="0">
                <a:latin typeface="+mj-lt"/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00" y="3037840"/>
            <a:ext cx="4229100" cy="3556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B30F-C528-476B-9DFE-D4EBA94BE9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87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950-43F6-4CAE-951D-2CCDD99CEF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7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CDD7-8E12-420A-81C9-4375E155C9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17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00" y="0"/>
            <a:ext cx="381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84503" y="602536"/>
            <a:ext cx="2819400" cy="213360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846667"/>
            <a:ext cx="5080000" cy="5080000"/>
          </a:xfrm>
        </p:spPr>
        <p:txBody>
          <a:bodyPr/>
          <a:lstStyle>
            <a:lvl1pPr>
              <a:defRPr sz="2444"/>
            </a:lvl1pPr>
            <a:lvl2pPr>
              <a:defRPr sz="2111"/>
            </a:lvl2pPr>
            <a:lvl3pPr>
              <a:defRPr sz="1889"/>
            </a:lvl3pPr>
            <a:lvl4pPr>
              <a:defRPr sz="1667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6652" y="2790904"/>
            <a:ext cx="2832100" cy="3474430"/>
          </a:xfrm>
        </p:spPr>
        <p:txBody>
          <a:bodyPr>
            <a:normAutofit/>
          </a:bodyPr>
          <a:lstStyle>
            <a:lvl1pPr marL="0" marR="0" indent="0" algn="l" defTabSz="101599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67">
                <a:solidFill>
                  <a:srgbClr val="404040"/>
                </a:solidFill>
              </a:defRPr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marL="0" marR="0" lvl="0" indent="0" algn="l" defTabSz="1015990" rtl="0" eaLnBrk="1" fontAlgn="auto" latinLnBrk="0" hangingPunct="1">
              <a:lnSpc>
                <a:spcPct val="100000"/>
              </a:lnSpc>
              <a:spcBef>
                <a:spcPts val="15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D14DDC0-FCB0-4F5A-9077-CD091F51FF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93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" y="6020743"/>
            <a:ext cx="8983980" cy="68142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3111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0160000" cy="592328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89"/>
              </a:spcBef>
              <a:buNone/>
              <a:defRPr sz="3556">
                <a:solidFill>
                  <a:srgbClr val="4D4D4D"/>
                </a:solidFill>
              </a:defRPr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880" y="6566372"/>
            <a:ext cx="7691120" cy="59266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33"/>
              </a:spcBef>
              <a:buNone/>
              <a:defRPr sz="1556">
                <a:solidFill>
                  <a:srgbClr val="262626"/>
                </a:solidFill>
              </a:defRPr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5600CE6-ECB9-4120-B250-D52670AD93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56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688" y="555037"/>
            <a:ext cx="8977312" cy="184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562" y="2214882"/>
            <a:ext cx="8961438" cy="418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7124941"/>
            <a:ext cx="34290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6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7282997"/>
            <a:ext cx="41910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6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992" y="6477498"/>
            <a:ext cx="2438400" cy="1552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F1C57F8B-32CE-4F83-B7B8-217B322E88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00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5333" kern="1200" spc="-133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01599" indent="-101599" algn="l" defTabSz="1015990" rtl="0" eaLnBrk="1" latinLnBrk="0" hangingPunct="1">
        <a:lnSpc>
          <a:spcPct val="85000"/>
        </a:lnSpc>
        <a:spcBef>
          <a:spcPts val="1444"/>
        </a:spcBef>
        <a:buFont typeface="Arial" pitchFamily="34" charset="0"/>
        <a:buChar char=" "/>
        <a:defRPr sz="266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04797" indent="-380996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66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09594" indent="-609594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222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91" indent="-914391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19188" indent="-1219188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33320" indent="-253997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555540" indent="-253997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777760" indent="-253997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999980" indent="-253997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temple.edu/~pwang/2033-PL/2033-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t-the-knot.org/Probability/BayesTheorem.s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t_(mathematics)#Basic_operations" TargetMode="External"/><Relationship Id="rId2" Type="http://schemas.openxmlformats.org/officeDocument/2006/relationships/hyperlink" Target="https://en.wikipedia.org/wiki/Venn_dia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et_(mathematics)#De_Morgan.27s_law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5650" y="1447800"/>
            <a:ext cx="8443913" cy="5410200"/>
          </a:xfrm>
          <a:noFill/>
        </p:spPr>
        <p:txBody>
          <a:bodyPr lIns="0" tIns="0" rIns="0" bIns="0" anchor="t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altLang="en-US" sz="3600" dirty="0">
                <a:solidFill>
                  <a:srgbClr val="783F04"/>
                </a:solidFill>
                <a:latin typeface="Arial" panose="020B0604020202020204" pitchFamily="34" charset="0"/>
              </a:rPr>
              <a:t>Probability and Statistics for Computer Scientists</a:t>
            </a:r>
            <a:br>
              <a:rPr lang="en-US" altLang="en-US" sz="36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r>
              <a:rPr lang="en-US" altLang="zh-CN" sz="3600" dirty="0">
                <a:solidFill>
                  <a:srgbClr val="783F04"/>
                </a:solidFill>
                <a:latin typeface="Arial" panose="020B0604020202020204" pitchFamily="34" charset="0"/>
              </a:rPr>
              <a:t>Third</a:t>
            </a:r>
            <a:r>
              <a:rPr lang="en-US" altLang="en-US" sz="3600" dirty="0">
                <a:solidFill>
                  <a:srgbClr val="783F04"/>
                </a:solidFill>
                <a:latin typeface="Arial" panose="020B0604020202020204" pitchFamily="34" charset="0"/>
              </a:rPr>
              <a:t> Edition, By Michael Baron</a:t>
            </a:r>
            <a:br>
              <a:rPr lang="en-US" altLang="en-US" sz="32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br>
              <a:rPr lang="en-US" altLang="en-US" sz="48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r>
              <a:rPr lang="en-US" altLang="en-US" sz="6000" dirty="0">
                <a:solidFill>
                  <a:srgbClr val="783F04"/>
                </a:solidFill>
                <a:latin typeface="Arial" panose="020B0604020202020204" pitchFamily="34" charset="0"/>
              </a:rPr>
              <a:t>Chapter 2: Probability</a:t>
            </a:r>
            <a:br>
              <a:rPr lang="en-US" altLang="en-US" sz="48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br>
              <a:rPr lang="en-US" altLang="en-US" sz="48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br>
              <a:rPr lang="en-US" altLang="en-US" sz="48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br>
              <a:rPr lang="en-US" altLang="en-US" sz="48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r>
              <a:rPr lang="en-US" altLang="en-US" sz="3600" dirty="0">
                <a:solidFill>
                  <a:srgbClr val="783F04"/>
                </a:solidFill>
                <a:latin typeface="Arial" panose="020B0604020202020204" pitchFamily="34" charset="0"/>
                <a:hlinkClick r:id="rId3"/>
              </a:rPr>
              <a:t>CIS 2033. Computational Probability and Statistics </a:t>
            </a:r>
            <a:r>
              <a:rPr lang="en-US" altLang="en-US" sz="3600" i="1" dirty="0">
                <a:solidFill>
                  <a:srgbClr val="783F04"/>
                </a:solidFill>
                <a:latin typeface="Arial" panose="020B0604020202020204" pitchFamily="34" charset="0"/>
                <a:hlinkClick r:id="rId3"/>
              </a:rPr>
              <a:t>Pei Wang</a:t>
            </a:r>
            <a:endParaRPr lang="en-US" altLang="en-US" sz="3600" i="1" dirty="0">
              <a:solidFill>
                <a:srgbClr val="783F0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Equally likely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643118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If the sample space contains </a:t>
            </a:r>
            <a:r>
              <a:rPr lang="en-US" altLang="en-US" sz="3600" i="1" dirty="0"/>
              <a:t>n</a:t>
            </a:r>
            <a:r>
              <a:rPr lang="en-US" altLang="en-US" sz="3600" dirty="0"/>
              <a:t> </a:t>
            </a:r>
            <a:r>
              <a:rPr lang="en-US" altLang="en-US" sz="3600" b="1" dirty="0"/>
              <a:t>equally likely </a:t>
            </a:r>
            <a:r>
              <a:rPr lang="en-US" altLang="en-US" sz="3600" dirty="0"/>
              <a:t>outcomes, then 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 P(e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) = P(e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) = ... = P(</a:t>
            </a:r>
            <a:r>
              <a:rPr lang="en-US" altLang="en-US" sz="3600" dirty="0" err="1"/>
              <a:t>e</a:t>
            </a:r>
            <a:r>
              <a:rPr lang="en-US" altLang="en-US" sz="3600" baseline="-25000" dirty="0" err="1"/>
              <a:t>n</a:t>
            </a:r>
            <a:r>
              <a:rPr lang="en-US" altLang="en-US" sz="3600" dirty="0"/>
              <a:t>) = 1/</a:t>
            </a:r>
            <a:r>
              <a:rPr lang="en-US" altLang="en-US" sz="3600" i="1" dirty="0"/>
              <a:t>n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Example: Tossing a fair die, each number has a probability 1/6 to appear.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If event A consists of </a:t>
            </a:r>
            <a:r>
              <a:rPr lang="en-US" altLang="en-US" sz="3600" i="1" dirty="0"/>
              <a:t>m</a:t>
            </a:r>
            <a:r>
              <a:rPr lang="en-US" altLang="en-US" sz="3600" dirty="0"/>
              <a:t> of the </a:t>
            </a:r>
            <a:r>
              <a:rPr lang="en-US" altLang="en-US" sz="3600" i="1" dirty="0"/>
              <a:t>n</a:t>
            </a:r>
            <a:r>
              <a:rPr lang="en-US" altLang="en-US" sz="3600" dirty="0"/>
              <a:t> outcomes, then          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 P(A) = m/n, that is, |A|/|</a:t>
            </a:r>
            <a:r>
              <a:rPr lang="en-US" sz="3600" dirty="0"/>
              <a:t>Ω</a:t>
            </a:r>
            <a:r>
              <a:rPr lang="en-US" altLang="en-US" sz="3600" dirty="0"/>
              <a:t>|.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4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Multi-step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262616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If an experiment consists of two separate steps, the overall sample space is the Cartesian product of the individual sample spaces,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i.e., Ω = Ω</a:t>
            </a:r>
            <a:r>
              <a:rPr lang="en-US" altLang="en-US" sz="3600" baseline="-25000" dirty="0"/>
              <a:t>1</a:t>
            </a:r>
            <a:r>
              <a:rPr lang="en-US" altLang="en-US" sz="3600" b="1" dirty="0">
                <a:solidFill>
                  <a:srgbClr val="0070C0"/>
                </a:solidFill>
              </a:rPr>
              <a:t>×</a:t>
            </a:r>
            <a:r>
              <a:rPr lang="en-US" altLang="en-US" sz="3600" dirty="0"/>
              <a:t> Ω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.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If |Ω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| = </a:t>
            </a:r>
            <a:r>
              <a:rPr lang="en-US" altLang="en-US" sz="3600" i="1" dirty="0"/>
              <a:t>r</a:t>
            </a:r>
            <a:r>
              <a:rPr lang="en-US" altLang="en-US" sz="3600" dirty="0"/>
              <a:t>  and |Ω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|= </a:t>
            </a:r>
            <a:r>
              <a:rPr lang="en-US" altLang="en-US" sz="3600" i="1" dirty="0"/>
              <a:t>s</a:t>
            </a:r>
            <a:r>
              <a:rPr lang="en-US" altLang="en-US" sz="3600" dirty="0"/>
              <a:t>, then |Ω</a:t>
            </a:r>
            <a:r>
              <a:rPr lang="en-US" altLang="en-US" sz="3600" baseline="-25000" dirty="0"/>
              <a:t>1</a:t>
            </a:r>
            <a:r>
              <a:rPr lang="en-US" altLang="en-US" sz="3600" b="1" dirty="0">
                <a:solidFill>
                  <a:srgbClr val="0070C0"/>
                </a:solidFill>
              </a:rPr>
              <a:t>×</a:t>
            </a:r>
            <a:r>
              <a:rPr lang="en-US" altLang="en-US" sz="3600" dirty="0"/>
              <a:t> Ω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|= </a:t>
            </a:r>
            <a:r>
              <a:rPr lang="en-US" altLang="en-US" sz="3600" i="1" dirty="0"/>
              <a:t>r</a:t>
            </a:r>
            <a:r>
              <a:rPr lang="en-US" altLang="en-US" sz="3600" dirty="0"/>
              <a:t> × </a:t>
            </a:r>
            <a:r>
              <a:rPr lang="en-US" altLang="en-US" sz="3600" i="1" dirty="0"/>
              <a:t>s</a:t>
            </a:r>
            <a:r>
              <a:rPr lang="en-US" altLang="en-US" sz="3600" dirty="0"/>
              <a:t>.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This result can be extended to experiments of more than two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events in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9142830" cy="5252718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[Review of CIS 1166]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Sampling: to select </a:t>
            </a:r>
            <a:r>
              <a:rPr lang="en-US" altLang="en-US" sz="3600" i="1" dirty="0"/>
              <a:t>k</a:t>
            </a:r>
            <a:r>
              <a:rPr lang="en-US" altLang="en-US" sz="3600" dirty="0"/>
              <a:t> times from </a:t>
            </a:r>
            <a:r>
              <a:rPr lang="en-US" altLang="en-US" sz="3600" i="1" dirty="0"/>
              <a:t>n</a:t>
            </a:r>
            <a:r>
              <a:rPr lang="en-US" altLang="en-US" sz="3600" dirty="0"/>
              <a:t> different elements, how many different results are there?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There are 4 different cases: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099E727-3B66-4541-8ACE-1DD81D9B5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01874"/>
              </p:ext>
            </p:extLst>
          </p:nvPr>
        </p:nvGraphicFramePr>
        <p:xfrm>
          <a:off x="698500" y="4648200"/>
          <a:ext cx="8763000" cy="177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818260273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530127071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719666751"/>
                    </a:ext>
                  </a:extLst>
                </a:gridCol>
              </a:tblGrid>
              <a:tr h="65227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159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/>
                        <a:t>with replacement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159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/>
                        <a:t>without replacement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098466"/>
                  </a:ext>
                </a:extLst>
              </a:tr>
              <a:tr h="514621">
                <a:tc>
                  <a:txBody>
                    <a:bodyPr/>
                    <a:lstStyle/>
                    <a:p>
                      <a:pPr marL="0" marR="0" lvl="0" indent="0" algn="r" defTabSz="10159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/>
                        <a:t>with order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n</a:t>
                      </a:r>
                      <a:r>
                        <a:rPr lang="en-US" sz="2400" b="1" baseline="30000" dirty="0" err="1"/>
                        <a:t>k</a:t>
                      </a:r>
                      <a:endParaRPr lang="en-US" sz="2400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en-US" sz="2400" b="1" dirty="0"/>
                        <a:t>P(n, k) = n!/(n-k)! 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439923"/>
                  </a:ext>
                </a:extLst>
              </a:tr>
              <a:tr h="605622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no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159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/>
                        <a:t>C(n+k-1, k) = (n+k-1)!/[(n-1)! x k!] 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en-US" sz="2400" b="1" dirty="0"/>
                        <a:t>C(n, k) = n!/[(n-k)! x k!] 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059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8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events in sampling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221537"/>
            <a:ext cx="6269038" cy="656952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Examples: Drawing 2 balls from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5393645"/>
            <a:ext cx="2590800" cy="108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F6E046-3EA9-43B3-868A-4B936EF47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80422"/>
              </p:ext>
            </p:extLst>
          </p:nvPr>
        </p:nvGraphicFramePr>
        <p:xfrm>
          <a:off x="698500" y="2878489"/>
          <a:ext cx="8763000" cy="177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81826027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53012707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719666751"/>
                    </a:ext>
                  </a:extLst>
                </a:gridCol>
              </a:tblGrid>
              <a:tr h="652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159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/>
                        <a:t>with replacement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159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/>
                        <a:t>without replacement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098466"/>
                  </a:ext>
                </a:extLst>
              </a:tr>
              <a:tr h="514621">
                <a:tc>
                  <a:txBody>
                    <a:bodyPr/>
                    <a:lstStyle/>
                    <a:p>
                      <a:pPr marL="0" marR="0" lvl="0" indent="0" algn="r" defTabSz="10159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/>
                        <a:t>with order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r>
                        <a:rPr lang="en-US" b="1" baseline="30000" dirty="0"/>
                        <a:t>2 </a:t>
                      </a:r>
                      <a:r>
                        <a:rPr lang="en-US" altLang="en-US" sz="2000" b="1" dirty="0"/>
                        <a:t>= 5x5 = 25</a:t>
                      </a:r>
                      <a:endParaRPr lang="en-US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en-US" sz="2000" b="1" dirty="0"/>
                        <a:t>P(5, 2) = 5!/3! = 5x4 = 20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439923"/>
                  </a:ext>
                </a:extLst>
              </a:tr>
              <a:tr h="605622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no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159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/>
                        <a:t>C(5+2-1, 2) = 6!/(4! x 2!) = 3x5 = 15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en-US" sz="2000" b="1" dirty="0"/>
                        <a:t>C(5, 2) = 5!/(3! x 2!) = 5x2 = 10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059604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CE01196-7725-4F4D-8D84-0DF384506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733844"/>
              </p:ext>
            </p:extLst>
          </p:nvPr>
        </p:nvGraphicFramePr>
        <p:xfrm>
          <a:off x="2336800" y="4876800"/>
          <a:ext cx="22860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39615698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5120866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877974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44508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15855578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941966931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56635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406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52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7839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1804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864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11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 fair die thrown twice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414518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What is the probability to get each of the following results?   </a:t>
            </a:r>
          </a:p>
          <a:p>
            <a:pPr marL="1047747" lvl="2" indent="-742950">
              <a:lnSpc>
                <a:spcPct val="95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altLang="en-US" sz="3600" dirty="0"/>
              <a:t>double 6</a:t>
            </a:r>
          </a:p>
          <a:p>
            <a:pPr marL="1047747" lvl="2" indent="-742950">
              <a:lnSpc>
                <a:spcPct val="95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altLang="en-US" sz="3600" dirty="0"/>
              <a:t>no 6</a:t>
            </a:r>
          </a:p>
          <a:p>
            <a:pPr marL="1047747" lvl="2" indent="-742950">
              <a:lnSpc>
                <a:spcPct val="95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altLang="en-US" sz="3600" dirty="0"/>
              <a:t>at least one 6</a:t>
            </a:r>
          </a:p>
          <a:p>
            <a:pPr marL="1047747" lvl="2" indent="-742950">
              <a:lnSpc>
                <a:spcPct val="95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altLang="en-US" sz="3600" dirty="0"/>
              <a:t>exactly one 6</a:t>
            </a:r>
          </a:p>
          <a:p>
            <a:pPr marL="1047747" lvl="2" indent="-742950">
              <a:lnSpc>
                <a:spcPct val="95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altLang="en-US" sz="3600" dirty="0"/>
              <a:t>the total is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14</a:t>
            </a:fld>
            <a:endParaRPr lang="en-US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6965BF-418E-49A4-BD7B-5619674D3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50989"/>
              </p:ext>
            </p:extLst>
          </p:nvPr>
        </p:nvGraphicFramePr>
        <p:xfrm>
          <a:off x="5918200" y="3352800"/>
          <a:ext cx="3124198" cy="28955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46314">
                  <a:extLst>
                    <a:ext uri="{9D8B030D-6E8A-4147-A177-3AD203B41FA5}">
                      <a16:colId xmlns:a16="http://schemas.microsoft.com/office/drawing/2014/main" val="1116548523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279925142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294781308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2360213666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466360271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707939384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1718063669"/>
                    </a:ext>
                  </a:extLst>
                </a:gridCol>
              </a:tblGrid>
              <a:tr h="41365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778109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268637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516132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973795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209776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85734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107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0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independent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566918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If an event in a multi-step experiment consists of multiple events, each can be analyzed </a:t>
            </a:r>
            <a:r>
              <a:rPr lang="en-US" altLang="en-US" sz="3600" i="1" dirty="0"/>
              <a:t>independently</a:t>
            </a:r>
            <a:r>
              <a:rPr lang="en-US" altLang="en-US" sz="3600" dirty="0"/>
              <a:t>, then its probability is the product of the probability values of the steps.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pl-PL" altLang="en-US" sz="3600" dirty="0"/>
              <a:t>P((w</a:t>
            </a:r>
            <a:r>
              <a:rPr lang="pl-PL" altLang="en-US" sz="3600" baseline="-25000" dirty="0"/>
              <a:t>1</a:t>
            </a:r>
            <a:r>
              <a:rPr lang="pl-PL" altLang="en-US" sz="3600" dirty="0"/>
              <a:t>, w</a:t>
            </a:r>
            <a:r>
              <a:rPr lang="en-US" altLang="en-US" sz="3600" baseline="-25000" dirty="0"/>
              <a:t>2</a:t>
            </a:r>
            <a:r>
              <a:rPr lang="pl-PL" altLang="en-US" sz="3600" dirty="0"/>
              <a:t>, ..., w</a:t>
            </a:r>
            <a:r>
              <a:rPr lang="en-US" altLang="en-US" sz="3600" baseline="-25000" dirty="0"/>
              <a:t>n</a:t>
            </a:r>
            <a:r>
              <a:rPr lang="pl-PL" altLang="en-US" sz="3600" dirty="0"/>
              <a:t>)) = P(w</a:t>
            </a:r>
            <a:r>
              <a:rPr lang="pl-PL" altLang="en-US" sz="3600" baseline="-25000" dirty="0"/>
              <a:t>1</a:t>
            </a:r>
            <a:r>
              <a:rPr lang="pl-PL" altLang="en-US" sz="3600" dirty="0"/>
              <a:t>) × P(w</a:t>
            </a:r>
            <a:r>
              <a:rPr lang="en-US" altLang="en-US" sz="3600" baseline="-25000" dirty="0"/>
              <a:t>2</a:t>
            </a:r>
            <a:r>
              <a:rPr lang="pl-PL" altLang="en-US" sz="3600" dirty="0"/>
              <a:t>) × ... × P(w</a:t>
            </a:r>
            <a:r>
              <a:rPr lang="en-US" altLang="en-US" sz="3600" baseline="-25000" dirty="0"/>
              <a:t>n</a:t>
            </a:r>
            <a:r>
              <a:rPr lang="pl-PL" altLang="en-US" sz="3600" dirty="0"/>
              <a:t>)</a:t>
            </a:r>
            <a:endParaRPr lang="en-US" altLang="en-US" sz="3600" dirty="0"/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endParaRPr lang="en-US" altLang="en-US" sz="3600" dirty="0"/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Which cases in the previous example can be calculated in this way?</a:t>
            </a:r>
            <a:endParaRPr lang="pl-PL" altLang="en-US" sz="3600" dirty="0"/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endParaRPr lang="en-US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Infinite-step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3562" y="2214882"/>
                <a:ext cx="9164638" cy="4947918"/>
              </a:xfrm>
            </p:spPr>
            <p:txBody>
              <a:bodyPr>
                <a:normAutofit/>
              </a:bodyPr>
              <a:lstStyle/>
              <a:p>
                <a:pPr marL="0" lvl="1" indent="0">
                  <a:lnSpc>
                    <a:spcPct val="95000"/>
                  </a:lnSpc>
                  <a:buClr>
                    <a:srgbClr val="000000"/>
                  </a:buClr>
                  <a:buNone/>
                </a:pPr>
                <a:r>
                  <a:rPr lang="en-US" altLang="en-US" sz="3600" dirty="0"/>
                  <a:t>The definition of probability can be extended to infinite sample space where |Ω| = </a:t>
                </a:r>
                <a14:m>
                  <m:oMath xmlns:m="http://schemas.openxmlformats.org/officeDocument/2006/math">
                    <m:r>
                      <a:rPr lang="en-US" altLang="en-US" sz="360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en-US" sz="3600" dirty="0"/>
                  <a:t>.</a:t>
                </a:r>
              </a:p>
              <a:p>
                <a:pPr marL="0" lvl="1" indent="0">
                  <a:lnSpc>
                    <a:spcPct val="95000"/>
                  </a:lnSpc>
                  <a:buClr>
                    <a:srgbClr val="000000"/>
                  </a:buClr>
                  <a:buNone/>
                </a:pPr>
                <a:r>
                  <a:rPr lang="en-US" altLang="en-US" sz="3600" dirty="0"/>
                  <a:t>Example: If a coin is tossed repeatedly until the first head turns up, and assume the probability of a head is </a:t>
                </a:r>
                <a:r>
                  <a:rPr lang="en-US" altLang="en-US" sz="3600" i="1" dirty="0"/>
                  <a:t>p</a:t>
                </a:r>
                <a:r>
                  <a:rPr lang="en-US" altLang="en-US" sz="3600" dirty="0"/>
                  <a:t>, what is the probability for each number of tossing to occur?</a:t>
                </a:r>
              </a:p>
              <a:p>
                <a:pPr marL="0" lvl="1" indent="0">
                  <a:lnSpc>
                    <a:spcPct val="95000"/>
                  </a:lnSpc>
                  <a:buClr>
                    <a:srgbClr val="000000"/>
                  </a:buClr>
                  <a:buNone/>
                </a:pPr>
                <a:r>
                  <a:rPr lang="en-US" altLang="en-US" sz="3600" dirty="0"/>
                  <a:t>Ω = {1, 2, 3, ... }, P(1) = </a:t>
                </a:r>
                <a:r>
                  <a:rPr lang="en-US" altLang="en-US" sz="3600" i="1" dirty="0"/>
                  <a:t>p</a:t>
                </a:r>
                <a:r>
                  <a:rPr lang="en-US" altLang="en-US" sz="3600" dirty="0"/>
                  <a:t>, P(2) = (1−</a:t>
                </a:r>
                <a:r>
                  <a:rPr lang="en-US" altLang="en-US" sz="3600" i="1" dirty="0"/>
                  <a:t>p</a:t>
                </a:r>
                <a:r>
                  <a:rPr lang="en-US" altLang="en-US" sz="3600" dirty="0"/>
                  <a:t>)</a:t>
                </a:r>
                <a:r>
                  <a:rPr lang="en-US" altLang="en-US" sz="3600" i="1" dirty="0"/>
                  <a:t>p</a:t>
                </a:r>
                <a:r>
                  <a:rPr lang="en-US" altLang="en-US" sz="3600" dirty="0"/>
                  <a:t>, ..., </a:t>
                </a:r>
              </a:p>
              <a:p>
                <a:pPr marL="0" lvl="1" indent="0">
                  <a:lnSpc>
                    <a:spcPct val="95000"/>
                  </a:lnSpc>
                  <a:buClr>
                    <a:srgbClr val="000000"/>
                  </a:buClr>
                  <a:buNone/>
                </a:pPr>
                <a:r>
                  <a:rPr lang="en-US" altLang="en-US" sz="3600" dirty="0"/>
                  <a:t>P(n) = (1−</a:t>
                </a:r>
                <a:r>
                  <a:rPr lang="en-US" altLang="en-US" sz="3600" i="1" dirty="0"/>
                  <a:t>p</a:t>
                </a:r>
                <a:r>
                  <a:rPr lang="en-US" altLang="en-US" sz="3600" dirty="0"/>
                  <a:t>)</a:t>
                </a:r>
                <a:r>
                  <a:rPr lang="en-US" altLang="en-US" sz="3600" baseline="30000" dirty="0"/>
                  <a:t>n−1</a:t>
                </a:r>
                <a:r>
                  <a:rPr lang="en-US" altLang="en-US" sz="3600" i="1" dirty="0"/>
                  <a:t>p</a:t>
                </a:r>
                <a:r>
                  <a:rPr lang="en-US" altLang="en-US" sz="3600" dirty="0"/>
                  <a:t> = (1/2)</a:t>
                </a:r>
                <a:r>
                  <a:rPr lang="en-US" altLang="en-US" sz="3600" baseline="30000" dirty="0"/>
                  <a:t>n </a:t>
                </a:r>
                <a:r>
                  <a:rPr lang="en-US" altLang="en-US" sz="3600" dirty="0"/>
                  <a:t>[when the coin is fair]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562" y="2214882"/>
                <a:ext cx="9164638" cy="4947918"/>
              </a:xfrm>
              <a:blipFill>
                <a:blip r:embed="rId2"/>
                <a:stretch>
                  <a:fillRect l="-1995" t="-2340" r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69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783638" cy="4184650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Knowing the occurrence of an event may change the probability evaluation of another event (in the same sample space).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Example: Throwing a fair die, what is the probability of getting a 5? What if it is already known that the outcome is an odd number? Or an even number?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98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566918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The conditional probability of A given C:</a:t>
            </a:r>
            <a:br>
              <a:rPr lang="en-US" altLang="en-US" sz="3600" dirty="0"/>
            </a:br>
            <a:r>
              <a:rPr lang="en-US" altLang="en-US" sz="3600" dirty="0"/>
              <a:t>    P(A|C) = P(A ∩ C) / P(C) , provided P(C) &gt; 0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While unconditional probability is with respect to the </a:t>
            </a:r>
            <a:r>
              <a:rPr lang="en-US" altLang="en-US" sz="3600" i="1" dirty="0"/>
              <a:t>sample space</a:t>
            </a:r>
            <a:r>
              <a:rPr lang="en-US" altLang="en-US" sz="3600" dirty="0"/>
              <a:t>, conditional probability is with respect to the </a:t>
            </a:r>
            <a:r>
              <a:rPr lang="en-US" altLang="en-US" sz="3600" i="1" dirty="0"/>
              <a:t>condition</a:t>
            </a:r>
            <a:r>
              <a:rPr lang="en-US" altLang="en-US" sz="3600" dirty="0"/>
              <a:t>, i.e.,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 P(A) = P(A|Ω) = P(A ∩ Ω) / P(Ω)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If event A includes </a:t>
            </a:r>
            <a:r>
              <a:rPr lang="en-US" altLang="en-US" sz="3600" i="1" dirty="0"/>
              <a:t>m</a:t>
            </a:r>
            <a:r>
              <a:rPr lang="en-US" altLang="en-US" sz="3600" dirty="0"/>
              <a:t> of the </a:t>
            </a:r>
            <a:r>
              <a:rPr lang="en-US" altLang="en-US" sz="3600" i="1" dirty="0"/>
              <a:t>n</a:t>
            </a:r>
            <a:r>
              <a:rPr lang="en-US" altLang="en-US" sz="3600" dirty="0"/>
              <a:t> equally probable elements in C, P(A|C) = </a:t>
            </a:r>
            <a:r>
              <a:rPr lang="en-US" altLang="en-US" sz="3600" i="1" dirty="0"/>
              <a:t>m/n </a:t>
            </a:r>
            <a:r>
              <a:rPr lang="en-US" altLang="en-US" sz="3600" dirty="0"/>
              <a:t>=|A ∩ C| / |C|</a:t>
            </a:r>
            <a:endParaRPr lang="en-US" alt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7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multiplication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5176518"/>
          </a:xfrm>
        </p:spPr>
        <p:txBody>
          <a:bodyPr>
            <a:normAutofit fontScale="92500" lnSpcReduction="20000"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900" dirty="0"/>
              <a:t>For any events A and C: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900" dirty="0"/>
              <a:t>        P(A ∩ C) = P(A|C) x P(C) = P(C|A) x P(A)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900" dirty="0"/>
              <a:t>Example: The probability for two arbitrarily chosen people to have different birthdays is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900" dirty="0"/>
              <a:t>        P(B</a:t>
            </a:r>
            <a:r>
              <a:rPr lang="en-US" altLang="en-US" sz="3900" baseline="-25000" dirty="0"/>
              <a:t>2</a:t>
            </a:r>
            <a:r>
              <a:rPr lang="en-US" altLang="en-US" sz="3900" dirty="0"/>
              <a:t>) = 1 – 1/365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900" dirty="0"/>
              <a:t>the event B</a:t>
            </a:r>
            <a:r>
              <a:rPr lang="en-US" altLang="en-US" sz="3900" baseline="-25000" dirty="0"/>
              <a:t>3</a:t>
            </a:r>
            <a:r>
              <a:rPr lang="en-US" altLang="en-US" sz="3900" dirty="0"/>
              <a:t> can be seen as the intersection of B</a:t>
            </a:r>
            <a:r>
              <a:rPr lang="en-US" altLang="en-US" sz="3900" baseline="-25000" dirty="0"/>
              <a:t>2</a:t>
            </a:r>
            <a:r>
              <a:rPr lang="en-US" altLang="en-US" sz="3900" dirty="0"/>
              <a:t> with event A</a:t>
            </a:r>
            <a:r>
              <a:rPr lang="en-US" altLang="en-US" sz="3900" baseline="-25000" dirty="0"/>
              <a:t>3</a:t>
            </a:r>
            <a:r>
              <a:rPr lang="en-US" altLang="en-US" sz="3900" dirty="0"/>
              <a:t> “the third person has a birthday that does not coincide with that of one of the first two”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900" dirty="0"/>
              <a:t>        P(B</a:t>
            </a:r>
            <a:r>
              <a:rPr lang="en-US" altLang="en-US" sz="3900" baseline="-25000" dirty="0"/>
              <a:t>3</a:t>
            </a:r>
            <a:r>
              <a:rPr lang="en-US" altLang="en-US" sz="3900" dirty="0"/>
              <a:t>) = P(A</a:t>
            </a:r>
            <a:r>
              <a:rPr lang="en-US" altLang="en-US" sz="3900" baseline="-25000" dirty="0"/>
              <a:t>3</a:t>
            </a:r>
            <a:r>
              <a:rPr lang="en-US" altLang="en-US" sz="3900" dirty="0"/>
              <a:t> ∩ B</a:t>
            </a:r>
            <a:r>
              <a:rPr lang="en-US" altLang="en-US" sz="3900" baseline="-25000" dirty="0"/>
              <a:t>2</a:t>
            </a:r>
            <a:r>
              <a:rPr lang="en-US" altLang="en-US" sz="3900" dirty="0"/>
              <a:t>) = P(A</a:t>
            </a:r>
            <a:r>
              <a:rPr lang="en-US" altLang="en-US" sz="3900" baseline="-25000" dirty="0"/>
              <a:t>3</a:t>
            </a:r>
            <a:r>
              <a:rPr lang="en-US" altLang="en-US" sz="3900" dirty="0"/>
              <a:t>|B</a:t>
            </a:r>
            <a:r>
              <a:rPr lang="en-US" altLang="en-US" sz="3900" baseline="-25000" dirty="0"/>
              <a:t>2</a:t>
            </a:r>
            <a:r>
              <a:rPr lang="en-US" altLang="en-US" sz="3900" dirty="0"/>
              <a:t>)P(B</a:t>
            </a:r>
            <a:r>
              <a:rPr lang="en-US" altLang="en-US" sz="3900" baseline="-25000" dirty="0"/>
              <a:t>2</a:t>
            </a:r>
            <a:r>
              <a:rPr lang="en-US" altLang="en-US" sz="3900" dirty="0"/>
              <a:t>)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900" dirty="0"/>
              <a:t>                   = (1 – 2/365) (1 – 1/365)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and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dirty="0"/>
              <a:t>Intuitively speaking, the </a:t>
            </a:r>
            <a:r>
              <a:rPr lang="en-US" sz="3600" b="1" dirty="0"/>
              <a:t>probability</a:t>
            </a:r>
            <a:r>
              <a:rPr lang="en-US" sz="3600" dirty="0"/>
              <a:t> of an event is its </a:t>
            </a:r>
            <a:r>
              <a:rPr lang="en-US" sz="3600" b="1" dirty="0"/>
              <a:t>chance</a:t>
            </a:r>
            <a:r>
              <a:rPr lang="en-US" sz="3600" dirty="0"/>
              <a:t> to happen.</a:t>
            </a:r>
          </a:p>
          <a:p>
            <a:pPr marL="38100" indent="0">
              <a:buNone/>
            </a:pPr>
            <a:r>
              <a:rPr lang="en-US" sz="3600" dirty="0"/>
              <a:t>Probability, as far as concerned in this course, is defined on events resulting in a </a:t>
            </a:r>
            <a:r>
              <a:rPr lang="en-US" sz="3600" b="1" dirty="0"/>
              <a:t>repeated experiment</a:t>
            </a:r>
            <a:r>
              <a:rPr lang="en-US" sz="3600" dirty="0"/>
              <a:t>, not on a one-time occurrence.</a:t>
            </a:r>
          </a:p>
          <a:p>
            <a:pPr marL="38100" indent="0">
              <a:buNone/>
            </a:pPr>
            <a:r>
              <a:rPr lang="en-US" sz="3600" b="1" dirty="0"/>
              <a:t>Repeated experiment</a:t>
            </a:r>
            <a:r>
              <a:rPr lang="en-US" sz="3600" dirty="0"/>
              <a:t>: Each time the </a:t>
            </a:r>
            <a:r>
              <a:rPr lang="en-US" sz="3600" b="1" dirty="0"/>
              <a:t>outcome</a:t>
            </a:r>
            <a:r>
              <a:rPr lang="en-US" sz="3600" dirty="0"/>
              <a:t> is unknown in advance, but the overall scope </a:t>
            </a:r>
            <a:r>
              <a:rPr lang="en-US" altLang="zh-CN" sz="3600" dirty="0"/>
              <a:t>of possible outcomes</a:t>
            </a:r>
            <a:r>
              <a:rPr lang="en-US" sz="3600" dirty="0"/>
              <a:t> is known and unchanged.</a:t>
            </a:r>
          </a:p>
          <a:p>
            <a:pPr marL="3810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8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multiplication rule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214882"/>
            <a:ext cx="909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175918"/>
            <a:ext cx="7874000" cy="429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multiplication rule (3)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" y="2179696"/>
            <a:ext cx="8762999" cy="459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46600" y="3200400"/>
            <a:ext cx="4624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P(B</a:t>
            </a:r>
            <a:r>
              <a:rPr lang="en-US" altLang="en-US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22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) = 0.5243, P(B</a:t>
            </a:r>
            <a:r>
              <a:rPr lang="en-US" altLang="en-US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23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) = 0.4927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39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multiplication rule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490718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For any events A and C: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        P(A ∩ C) = P(A|C) x P(C) = P(C|A) x P(A)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though one of the two may be easier to calculate than the other.    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In the previous example,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 P(B</a:t>
            </a:r>
            <a:r>
              <a:rPr lang="en-US" altLang="en-US" sz="3600" baseline="-25000" dirty="0"/>
              <a:t>3</a:t>
            </a:r>
            <a:r>
              <a:rPr lang="en-US" altLang="en-US" sz="3600" dirty="0"/>
              <a:t>) = P(A</a:t>
            </a:r>
            <a:r>
              <a:rPr lang="en-US" altLang="en-US" sz="3600" baseline="-25000" dirty="0"/>
              <a:t>3</a:t>
            </a:r>
            <a:r>
              <a:rPr lang="en-US" altLang="en-US" sz="3600" dirty="0"/>
              <a:t> ∩ B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) = P(B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|A</a:t>
            </a:r>
            <a:r>
              <a:rPr lang="en-US" altLang="en-US" sz="3600" baseline="-25000" dirty="0"/>
              <a:t>3</a:t>
            </a:r>
            <a:r>
              <a:rPr lang="en-US" altLang="en-US" sz="3600" dirty="0"/>
              <a:t>)P(A</a:t>
            </a:r>
            <a:r>
              <a:rPr lang="en-US" altLang="en-US" sz="3600" baseline="-25000" dirty="0"/>
              <a:t>3</a:t>
            </a:r>
            <a:r>
              <a:rPr lang="en-US" altLang="en-US" sz="3600" dirty="0"/>
              <a:t>)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though it doesn't make much sense intuitively.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endParaRPr lang="en-US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5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9142830" cy="4490718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Suppose C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, C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, . . . , C</a:t>
            </a:r>
            <a:r>
              <a:rPr lang="en-US" altLang="en-US" sz="3600" baseline="-25000" dirty="0"/>
              <a:t>m</a:t>
            </a:r>
            <a:r>
              <a:rPr lang="en-US" altLang="en-US" sz="3600" dirty="0"/>
              <a:t> are disjoint events such that C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∪C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∪· · ·∪C</a:t>
            </a:r>
            <a:r>
              <a:rPr lang="en-US" altLang="en-US" sz="3600" baseline="-25000" dirty="0"/>
              <a:t>m</a:t>
            </a:r>
            <a:r>
              <a:rPr lang="en-US" altLang="en-US" sz="3600" dirty="0"/>
              <a:t> = Ω. They form a </a:t>
            </a:r>
            <a:r>
              <a:rPr lang="en-US" altLang="en-US" sz="3600" b="1" dirty="0"/>
              <a:t>partition</a:t>
            </a:r>
            <a:r>
              <a:rPr lang="en-US" altLang="en-US" sz="3600" dirty="0"/>
              <a:t> of the sample space. Using them, the probability of an arbitrary event A can be expressed as: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P(A) = P(A</a:t>
            </a:r>
            <a:r>
              <a:rPr lang="en-US" altLang="en-US" sz="3600" dirty="0">
                <a:solidFill>
                  <a:srgbClr val="000000"/>
                </a:solidFill>
              </a:rPr>
              <a:t>∩</a:t>
            </a:r>
            <a:r>
              <a:rPr lang="en-US" altLang="en-US" sz="3600" dirty="0"/>
              <a:t>C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) + P(A</a:t>
            </a:r>
            <a:r>
              <a:rPr lang="en-US" altLang="en-US" sz="3600" dirty="0">
                <a:solidFill>
                  <a:srgbClr val="000000"/>
                </a:solidFill>
              </a:rPr>
              <a:t>∩</a:t>
            </a:r>
            <a:r>
              <a:rPr lang="en-US" altLang="en-US" sz="3600" dirty="0"/>
              <a:t>C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) + · · · + P(</a:t>
            </a:r>
            <a:r>
              <a:rPr lang="en-US" altLang="en-US" sz="3600" dirty="0" err="1"/>
              <a:t>A</a:t>
            </a:r>
            <a:r>
              <a:rPr lang="en-US" altLang="en-US" sz="3600" dirty="0" err="1">
                <a:solidFill>
                  <a:srgbClr val="000000"/>
                </a:solidFill>
              </a:rPr>
              <a:t>∩</a:t>
            </a:r>
            <a:r>
              <a:rPr lang="en-US" altLang="en-US" sz="3600" dirty="0" err="1"/>
              <a:t>C</a:t>
            </a:r>
            <a:r>
              <a:rPr lang="en-US" altLang="en-US" sz="3600" baseline="-25000" dirty="0" err="1"/>
              <a:t>m</a:t>
            </a:r>
            <a:r>
              <a:rPr lang="en-US" altLang="en-US" sz="3600" dirty="0"/>
              <a:t>) =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P(A|C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)P(C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) + P(A|C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)P(C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) + · · · + P(</a:t>
            </a:r>
            <a:r>
              <a:rPr lang="en-US" altLang="en-US" sz="3600" dirty="0" err="1"/>
              <a:t>A|C</a:t>
            </a:r>
            <a:r>
              <a:rPr lang="en-US" altLang="en-US" sz="3600" baseline="-25000" dirty="0" err="1"/>
              <a:t>m</a:t>
            </a:r>
            <a:r>
              <a:rPr lang="en-US" altLang="en-US" sz="3600" dirty="0"/>
              <a:t>)P(C</a:t>
            </a:r>
            <a:r>
              <a:rPr lang="en-US" altLang="en-US" sz="3600" baseline="-25000" dirty="0"/>
              <a:t>m</a:t>
            </a:r>
            <a:r>
              <a:rPr lang="en-US" altLang="en-US" sz="3600" dirty="0"/>
              <a:t>)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When m = 2, P(A) = P(A|B)P(B) + P(</a:t>
            </a:r>
            <a:r>
              <a:rPr lang="en-US" altLang="en-US" sz="3600" dirty="0" err="1"/>
              <a:t>A|B</a:t>
            </a:r>
            <a:r>
              <a:rPr lang="en-US" altLang="en-US" sz="3600" baseline="30000" dirty="0" err="1"/>
              <a:t>c</a:t>
            </a:r>
            <a:r>
              <a:rPr lang="en-US" altLang="en-US" sz="3600" dirty="0"/>
              <a:t>)P(</a:t>
            </a:r>
            <a:r>
              <a:rPr lang="en-US" altLang="en-US" sz="3600" dirty="0" err="1"/>
              <a:t>B</a:t>
            </a:r>
            <a:r>
              <a:rPr lang="en-US" altLang="en-US" sz="3600" baseline="30000" dirty="0" err="1"/>
              <a:t>c</a:t>
            </a:r>
            <a:r>
              <a:rPr lang="en-US" altLang="en-US" sz="36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2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probability: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4724399"/>
            <a:ext cx="8783638" cy="2514601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P(A) = P(A|B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)P(B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) + P(A|B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)P(B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)    	 		+ P(A|B</a:t>
            </a:r>
            <a:r>
              <a:rPr lang="en-US" altLang="en-US" sz="3600" baseline="-25000" dirty="0"/>
              <a:t>3</a:t>
            </a:r>
            <a:r>
              <a:rPr lang="en-US" altLang="en-US" sz="3600" dirty="0"/>
              <a:t>)P(B</a:t>
            </a:r>
            <a:r>
              <a:rPr lang="en-US" altLang="en-US" sz="3600" baseline="-25000" dirty="0"/>
              <a:t>3</a:t>
            </a:r>
            <a:r>
              <a:rPr lang="en-US" altLang="en-US" sz="3600" dirty="0"/>
              <a:t>) + P(A|B</a:t>
            </a:r>
            <a:r>
              <a:rPr lang="en-US" altLang="en-US" sz="3600" baseline="-25000" dirty="0"/>
              <a:t>4</a:t>
            </a:r>
            <a:r>
              <a:rPr lang="en-US" altLang="en-US" sz="3600" dirty="0"/>
              <a:t>)P(B</a:t>
            </a:r>
            <a:r>
              <a:rPr lang="en-US" altLang="en-US" sz="3600" baseline="-25000" dirty="0"/>
              <a:t>4</a:t>
            </a:r>
            <a:r>
              <a:rPr lang="en-US" altLang="en-US" sz="3600" dirty="0"/>
              <a:t>)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	= 0.3*0.2 + 0.5*0.3 + 0.5*0.3 + 0.3*0.2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	= 0.42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C934A1-46FC-45DA-9FDC-B239F49D1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304861"/>
            <a:ext cx="3657600" cy="2190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0CAD9-2002-4580-B92E-9F8504ACCCAB}"/>
              </a:ext>
            </a:extLst>
          </p:cNvPr>
          <p:cNvSpPr txBox="1">
            <a:spLocks/>
          </p:cNvSpPr>
          <p:nvPr/>
        </p:nvSpPr>
        <p:spPr>
          <a:xfrm>
            <a:off x="4583112" y="2304566"/>
            <a:ext cx="4535488" cy="2190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01599" indent="-101599" algn="l" defTabSz="1015990" rtl="0" eaLnBrk="1" latinLnBrk="0" hangingPunct="1">
              <a:lnSpc>
                <a:spcPct val="85000"/>
              </a:lnSpc>
              <a:spcBef>
                <a:spcPts val="1444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4797" indent="-380996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594" indent="-609594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222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91" indent="-914391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188" indent="-1219188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3332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5554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7776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9998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ct val="95000"/>
              </a:lnSpc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en-US" sz="3600" dirty="0"/>
              <a:t>P(B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) = P(B</a:t>
            </a:r>
            <a:r>
              <a:rPr lang="en-US" altLang="en-US" sz="3600" baseline="-25000" dirty="0"/>
              <a:t>4</a:t>
            </a:r>
            <a:r>
              <a:rPr lang="en-US" altLang="en-US" sz="3600" dirty="0"/>
              <a:t>) = 0.2</a:t>
            </a:r>
          </a:p>
          <a:p>
            <a:pPr marL="0" lvl="1" indent="0" fontAlgn="auto">
              <a:lnSpc>
                <a:spcPct val="95000"/>
              </a:lnSpc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en-US" sz="3600" dirty="0"/>
              <a:t>P(B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) = P(B</a:t>
            </a:r>
            <a:r>
              <a:rPr lang="en-US" altLang="en-US" sz="3600" baseline="-25000" dirty="0"/>
              <a:t>3</a:t>
            </a:r>
            <a:r>
              <a:rPr lang="en-US" altLang="en-US" sz="3600" dirty="0"/>
              <a:t>) = 0.3</a:t>
            </a:r>
          </a:p>
          <a:p>
            <a:pPr marL="0" lvl="1" indent="0" fontAlgn="auto">
              <a:lnSpc>
                <a:spcPct val="95000"/>
              </a:lnSpc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en-US" sz="3600" dirty="0"/>
              <a:t>P(A|B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) = P(A|B</a:t>
            </a:r>
            <a:r>
              <a:rPr lang="en-US" altLang="en-US" sz="3600" baseline="-25000" dirty="0"/>
              <a:t>4</a:t>
            </a:r>
            <a:r>
              <a:rPr lang="en-US" altLang="en-US" sz="3600" dirty="0"/>
              <a:t>) = 0.3 P(A|B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) = P(A|B</a:t>
            </a:r>
            <a:r>
              <a:rPr lang="en-US" altLang="en-US" sz="3600" baseline="-25000" dirty="0"/>
              <a:t>3</a:t>
            </a:r>
            <a:r>
              <a:rPr lang="en-US" altLang="en-US" sz="3600" dirty="0"/>
              <a:t>) = 0.5</a:t>
            </a:r>
          </a:p>
        </p:txBody>
      </p:sp>
    </p:spTree>
    <p:extLst>
      <p:ext uri="{BB962C8B-B14F-4D97-AF65-F5344CB8AC3E}">
        <p14:creationId xmlns:p14="http://schemas.microsoft.com/office/powerpoint/2010/main" val="35483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490718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From P(B|A) x P(A) = P(A|B) x P(B) and P(A) &gt; 0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it directly follows that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P(B|A) = P(A|B) x P(B) / P(A)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   = P(A|B)P(B) / [P(A|B)P(B) + P(</a:t>
            </a:r>
            <a:r>
              <a:rPr lang="en-US" altLang="en-US" sz="3600" dirty="0" err="1"/>
              <a:t>A|B</a:t>
            </a:r>
            <a:r>
              <a:rPr lang="en-US" altLang="en-US" sz="3600" baseline="30000" dirty="0" err="1"/>
              <a:t>c</a:t>
            </a:r>
            <a:r>
              <a:rPr lang="en-US" altLang="en-US" sz="3600" dirty="0"/>
              <a:t>)P(</a:t>
            </a:r>
            <a:r>
              <a:rPr lang="en-US" altLang="en-US" sz="3600" dirty="0" err="1"/>
              <a:t>B</a:t>
            </a:r>
            <a:r>
              <a:rPr lang="en-US" altLang="en-US" sz="3600" baseline="30000" dirty="0" err="1"/>
              <a:t>c</a:t>
            </a:r>
            <a:r>
              <a:rPr lang="en-US" altLang="en-US" sz="3600" dirty="0"/>
              <a:t>)]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This rule is widely used in belief revision given new evidence, and it has several 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7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(2)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590800"/>
            <a:ext cx="9384208" cy="22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47688" y="5461835"/>
            <a:ext cx="1927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en-US" sz="3600" dirty="0">
                <a:latin typeface="+mn-lt"/>
                <a:hlinkClick r:id="rId3"/>
              </a:rPr>
              <a:t>Examples</a:t>
            </a:r>
            <a:endParaRPr lang="en-US" altLang="en-US" sz="36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64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490E-1AFA-42C4-B3A0-EB47235B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1E520-B78C-412C-938F-791DDED3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27</a:t>
            </a:fld>
            <a:endParaRPr lang="en-US" alt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50ABAA-BE65-4052-824B-E609EF190A49}"/>
              </a:ext>
            </a:extLst>
          </p:cNvPr>
          <p:cNvGrpSpPr/>
          <p:nvPr/>
        </p:nvGrpSpPr>
        <p:grpSpPr>
          <a:xfrm>
            <a:off x="736600" y="3124201"/>
            <a:ext cx="6496951" cy="647461"/>
            <a:chOff x="736600" y="3124201"/>
            <a:chExt cx="6496951" cy="6474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B744BC-0E48-417D-81FB-6CD96E092B97}"/>
                </a:ext>
              </a:extLst>
            </p:cNvPr>
            <p:cNvSpPr txBox="1"/>
            <p:nvPr/>
          </p:nvSpPr>
          <p:spPr>
            <a:xfrm>
              <a:off x="736600" y="3185756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Pick 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93A010-8530-4F5D-849A-A04C2C09EABA}"/>
                </a:ext>
              </a:extLst>
            </p:cNvPr>
            <p:cNvSpPr txBox="1"/>
            <p:nvPr/>
          </p:nvSpPr>
          <p:spPr>
            <a:xfrm>
              <a:off x="6471551" y="3125331"/>
              <a:ext cx="762000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</a:t>
              </a:r>
              <a:r>
                <a:rPr lang="en-US" sz="3600" dirty="0"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722C9A-7F69-4255-B074-4C7FB27597C4}"/>
                </a:ext>
              </a:extLst>
            </p:cNvPr>
            <p:cNvSpPr txBox="1"/>
            <p:nvPr/>
          </p:nvSpPr>
          <p:spPr>
            <a:xfrm>
              <a:off x="2870200" y="3124201"/>
              <a:ext cx="762000" cy="646331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</a:t>
              </a:r>
              <a:r>
                <a:rPr lang="en-US" sz="3600" dirty="0"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2ADEE8-78C4-4422-A505-1025343FA564}"/>
                </a:ext>
              </a:extLst>
            </p:cNvPr>
            <p:cNvSpPr txBox="1"/>
            <p:nvPr/>
          </p:nvSpPr>
          <p:spPr>
            <a:xfrm>
              <a:off x="4670875" y="3125331"/>
              <a:ext cx="762000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</a:t>
              </a:r>
              <a:r>
                <a:rPr lang="en-US" sz="3600" dirty="0">
                  <a:latin typeface="Arial Black" panose="020B0A04020102020204" pitchFamily="34" charset="0"/>
                </a:rPr>
                <a:t>B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3F4146-9D5E-4999-90E4-38EA337F9722}"/>
              </a:ext>
            </a:extLst>
          </p:cNvPr>
          <p:cNvGrpSpPr/>
          <p:nvPr/>
        </p:nvGrpSpPr>
        <p:grpSpPr>
          <a:xfrm>
            <a:off x="772403" y="4387400"/>
            <a:ext cx="6461148" cy="647461"/>
            <a:chOff x="772403" y="4387400"/>
            <a:chExt cx="6461148" cy="6474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8296CC-49E6-4F3D-AA64-0E7F5A4866BD}"/>
                </a:ext>
              </a:extLst>
            </p:cNvPr>
            <p:cNvSpPr txBox="1"/>
            <p:nvPr/>
          </p:nvSpPr>
          <p:spPr>
            <a:xfrm>
              <a:off x="772403" y="43874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Open 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B11CD6-E0E0-4194-A8AE-1080DC33DD9C}"/>
                </a:ext>
              </a:extLst>
            </p:cNvPr>
            <p:cNvSpPr txBox="1"/>
            <p:nvPr/>
          </p:nvSpPr>
          <p:spPr>
            <a:xfrm>
              <a:off x="6471551" y="4388530"/>
              <a:ext cx="762000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</a:t>
              </a:r>
              <a:r>
                <a:rPr lang="en-US" sz="3600" dirty="0"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24EC59-B69C-4E30-AEA8-5AF5F07BBF22}"/>
                </a:ext>
              </a:extLst>
            </p:cNvPr>
            <p:cNvSpPr txBox="1"/>
            <p:nvPr/>
          </p:nvSpPr>
          <p:spPr>
            <a:xfrm>
              <a:off x="2870200" y="4387400"/>
              <a:ext cx="762000" cy="646331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</a:t>
              </a:r>
              <a:r>
                <a:rPr lang="en-US" sz="3600" dirty="0"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47153F-B0DF-49FC-9DF6-31585092909D}"/>
                </a:ext>
              </a:extLst>
            </p:cNvPr>
            <p:cNvSpPr txBox="1"/>
            <p:nvPr/>
          </p:nvSpPr>
          <p:spPr>
            <a:xfrm>
              <a:off x="4670875" y="4388530"/>
              <a:ext cx="762000" cy="64633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</a:t>
              </a:r>
              <a:r>
                <a:rPr lang="en-US" sz="3600" dirty="0">
                  <a:latin typeface="Arial Black" panose="020B0A04020102020204" pitchFamily="34" charset="0"/>
                </a:rPr>
                <a:t>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D6C25E-B254-4C9F-AD54-300E0C92E239}"/>
              </a:ext>
            </a:extLst>
          </p:cNvPr>
          <p:cNvGrpSpPr/>
          <p:nvPr/>
        </p:nvGrpSpPr>
        <p:grpSpPr>
          <a:xfrm>
            <a:off x="889000" y="5800008"/>
            <a:ext cx="6344551" cy="647461"/>
            <a:chOff x="889000" y="5800008"/>
            <a:chExt cx="6344551" cy="64746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DCA5BC-3AA9-4B9D-81AA-E96D4515B130}"/>
                </a:ext>
              </a:extLst>
            </p:cNvPr>
            <p:cNvSpPr txBox="1"/>
            <p:nvPr/>
          </p:nvSpPr>
          <p:spPr>
            <a:xfrm>
              <a:off x="889000" y="5800008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To C?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3648E0-C240-4F2F-8E38-0130DCA2B966}"/>
                </a:ext>
              </a:extLst>
            </p:cNvPr>
            <p:cNvSpPr txBox="1"/>
            <p:nvPr/>
          </p:nvSpPr>
          <p:spPr>
            <a:xfrm>
              <a:off x="6471551" y="5801138"/>
              <a:ext cx="762000" cy="64633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</a:t>
              </a:r>
              <a:r>
                <a:rPr lang="en-US" sz="3600" dirty="0"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9F9DD0-6D56-4AC4-AA03-87256F929D19}"/>
                </a:ext>
              </a:extLst>
            </p:cNvPr>
            <p:cNvSpPr txBox="1"/>
            <p:nvPr/>
          </p:nvSpPr>
          <p:spPr>
            <a:xfrm>
              <a:off x="2870200" y="5800008"/>
              <a:ext cx="762000" cy="646331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</a:t>
              </a:r>
              <a:r>
                <a:rPr lang="en-US" sz="3600" dirty="0"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4C3F7C-94BE-43D2-AF48-28115A42F596}"/>
                </a:ext>
              </a:extLst>
            </p:cNvPr>
            <p:cNvSpPr txBox="1"/>
            <p:nvPr/>
          </p:nvSpPr>
          <p:spPr>
            <a:xfrm>
              <a:off x="4670875" y="5801138"/>
              <a:ext cx="762000" cy="64633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</a:t>
              </a:r>
              <a:r>
                <a:rPr lang="en-US" sz="3600" dirty="0">
                  <a:latin typeface="Arial Black" panose="020B0A040201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3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490718"/>
          </a:xfrm>
        </p:spPr>
        <p:txBody>
          <a:bodyPr>
            <a:no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An event A is called </a:t>
            </a:r>
            <a:r>
              <a:rPr lang="en-US" altLang="en-US" sz="3600" i="1" dirty="0"/>
              <a:t>independent</a:t>
            </a:r>
            <a:r>
              <a:rPr lang="en-US" altLang="en-US" sz="3600" dirty="0"/>
              <a:t> of event B if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	P(A|B) = P(A)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Intuitively, if A is independent of B, then B is independent of A, so the two are independent of each other.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If two events are not independent, they are called </a:t>
            </a:r>
            <a:r>
              <a:rPr lang="en-US" altLang="en-US" sz="3600" i="1" dirty="0"/>
              <a:t>dependent of each other</a:t>
            </a:r>
            <a:r>
              <a:rPr lang="en-US" altLang="en-US" sz="36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67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490718"/>
          </a:xfrm>
        </p:spPr>
        <p:txBody>
          <a:bodyPr>
            <a:no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To show that A and B are independent it suffices to prove just one of the following: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         P(A|B) = P(A)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         P(B|A) = P(B)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         P(A ∩ B) = P(A)P(B)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where A may be replaced by A</a:t>
            </a:r>
            <a:r>
              <a:rPr lang="en-US" altLang="en-US" sz="3600" baseline="30000" dirty="0"/>
              <a:t>c</a:t>
            </a:r>
            <a:r>
              <a:rPr lang="en-US" altLang="en-US" sz="3600" dirty="0"/>
              <a:t> and B replaced by </a:t>
            </a:r>
            <a:r>
              <a:rPr lang="en-US" altLang="en-US" sz="3600" dirty="0" err="1"/>
              <a:t>B</a:t>
            </a:r>
            <a:r>
              <a:rPr lang="en-US" altLang="en-US" sz="3600" baseline="30000" dirty="0" err="1"/>
              <a:t>c</a:t>
            </a:r>
            <a:r>
              <a:rPr lang="en-US" altLang="en-US" sz="3600" dirty="0"/>
              <a:t>, or both.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endParaRPr lang="en-US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5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b="1" dirty="0"/>
              <a:t>Sample space</a:t>
            </a:r>
            <a:r>
              <a:rPr lang="en-US" sz="3600" dirty="0"/>
              <a:t>: The </a:t>
            </a:r>
            <a:r>
              <a:rPr lang="en-US" sz="3600" i="1" dirty="0"/>
              <a:t>set</a:t>
            </a:r>
            <a:r>
              <a:rPr lang="en-US" sz="3600" dirty="0"/>
              <a:t> of outcomes of an experiment, usually written as Ω (capital omega).</a:t>
            </a:r>
          </a:p>
          <a:p>
            <a:pPr marL="38100" indent="0">
              <a:buNone/>
            </a:pPr>
            <a:r>
              <a:rPr lang="en-US" sz="3600" dirty="0"/>
              <a:t>Examples: </a:t>
            </a:r>
          </a:p>
          <a:p>
            <a:pPr marL="609600" indent="-571500"/>
            <a:r>
              <a:rPr lang="en-US" sz="3600" dirty="0"/>
              <a:t>The tossing of a coin: Ω = {H, T}</a:t>
            </a:r>
          </a:p>
          <a:p>
            <a:pPr marL="609600" indent="-571500"/>
            <a:r>
              <a:rPr lang="en-US" sz="3600" dirty="0"/>
              <a:t>The month of a day: Ω = {Jan, ..., Dec}</a:t>
            </a:r>
          </a:p>
          <a:p>
            <a:pPr marL="609600" indent="-571500"/>
            <a:r>
              <a:rPr lang="en-US" sz="3600" dirty="0"/>
              <a:t>The weight of an object: Ω = (0, ∞)</a:t>
            </a:r>
          </a:p>
          <a:p>
            <a:pPr marL="3810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92" y="3968762"/>
            <a:ext cx="952500" cy="9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6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09DC-5E05-4BCC-A1BB-26FA429F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Venn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4F0E6-FE70-4BC3-A78E-CAB66FFB6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2" y="2286000"/>
            <a:ext cx="8961438" cy="892523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A</a:t>
            </a:r>
            <a:r>
              <a:rPr lang="en-US" altLang="en-US" sz="2800" dirty="0"/>
              <a:t> and </a:t>
            </a:r>
            <a:r>
              <a:rPr lang="en-US" altLang="en-US" sz="2800" dirty="0">
                <a:solidFill>
                  <a:srgbClr val="00B050"/>
                </a:solidFill>
              </a:rPr>
              <a:t>B</a:t>
            </a:r>
            <a:r>
              <a:rPr lang="en-US" altLang="en-US" sz="2800" dirty="0"/>
              <a:t> are </a:t>
            </a:r>
            <a:r>
              <a:rPr lang="en-US" altLang="en-US" sz="2800" i="1" dirty="0"/>
              <a:t>disjoint</a:t>
            </a:r>
            <a:r>
              <a:rPr lang="en-US" altLang="en-US" sz="2800" dirty="0"/>
              <a:t>, </a:t>
            </a:r>
            <a:r>
              <a:rPr lang="en-US" altLang="en-US" sz="2800" i="1" dirty="0"/>
              <a:t>complement</a:t>
            </a:r>
            <a:r>
              <a:rPr lang="en-US" altLang="en-US" sz="2800" dirty="0"/>
              <a:t>, </a:t>
            </a:r>
            <a:r>
              <a:rPr lang="en-US" altLang="en-US" sz="2800" i="1" dirty="0"/>
              <a:t>inclusive</a:t>
            </a:r>
            <a:r>
              <a:rPr lang="en-US" altLang="en-US" sz="2800" dirty="0"/>
              <a:t>, and </a:t>
            </a:r>
            <a:r>
              <a:rPr lang="en-US" altLang="en-US" sz="2800" i="1" dirty="0"/>
              <a:t>independent, </a:t>
            </a:r>
            <a:r>
              <a:rPr lang="en-US" altLang="en-US" sz="2800" dirty="0"/>
              <a:t>respectively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CBBAA-8403-4A60-AED0-D3AC56DB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851D69-5885-47BF-8CB9-1A6A6741963B}"/>
              </a:ext>
            </a:extLst>
          </p:cNvPr>
          <p:cNvSpPr/>
          <p:nvPr/>
        </p:nvSpPr>
        <p:spPr>
          <a:xfrm>
            <a:off x="2434808" y="3810001"/>
            <a:ext cx="990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/>
              <a:t>B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F63DE8-BE9A-4146-9425-51791DF74A9B}"/>
              </a:ext>
            </a:extLst>
          </p:cNvPr>
          <p:cNvSpPr/>
          <p:nvPr/>
        </p:nvSpPr>
        <p:spPr>
          <a:xfrm>
            <a:off x="3002088" y="5906688"/>
            <a:ext cx="457200" cy="384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/>
              <a:t>B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A376B4-3C3C-49F7-8DF7-A0925A36B881}"/>
              </a:ext>
            </a:extLst>
          </p:cNvPr>
          <p:cNvSpPr/>
          <p:nvPr/>
        </p:nvSpPr>
        <p:spPr>
          <a:xfrm>
            <a:off x="3654009" y="3602805"/>
            <a:ext cx="609600" cy="9691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/>
              <a:t>B</a:t>
            </a: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9407F3-AA6E-4F6D-9012-2C1335DF4659}"/>
              </a:ext>
            </a:extLst>
          </p:cNvPr>
          <p:cNvSpPr/>
          <p:nvPr/>
        </p:nvSpPr>
        <p:spPr>
          <a:xfrm>
            <a:off x="2719096" y="5515228"/>
            <a:ext cx="1191231" cy="11451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/>
              <a:t>B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DDDF56-7F22-41D1-86B4-4CBA40FFECF0}"/>
              </a:ext>
            </a:extLst>
          </p:cNvPr>
          <p:cNvSpPr/>
          <p:nvPr/>
        </p:nvSpPr>
        <p:spPr>
          <a:xfrm>
            <a:off x="2282408" y="3352800"/>
            <a:ext cx="2286000" cy="14461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58FF07-7741-4B9D-8EAE-AF3D752C0C97}"/>
              </a:ext>
            </a:extLst>
          </p:cNvPr>
          <p:cNvSpPr/>
          <p:nvPr/>
        </p:nvSpPr>
        <p:spPr>
          <a:xfrm>
            <a:off x="2282408" y="5364482"/>
            <a:ext cx="2243680" cy="14461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4C128F-B2B7-4E38-99D0-32CF7A790407}"/>
              </a:ext>
            </a:extLst>
          </p:cNvPr>
          <p:cNvSpPr/>
          <p:nvPr/>
        </p:nvSpPr>
        <p:spPr>
          <a:xfrm>
            <a:off x="5384800" y="5410200"/>
            <a:ext cx="2286000" cy="14461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2C538B-ABEA-48D8-AFB5-163282781810}"/>
              </a:ext>
            </a:extLst>
          </p:cNvPr>
          <p:cNvSpPr/>
          <p:nvPr/>
        </p:nvSpPr>
        <p:spPr>
          <a:xfrm>
            <a:off x="5422900" y="6345893"/>
            <a:ext cx="2209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302890-6778-4E88-AD18-433C55549CB0}"/>
              </a:ext>
            </a:extLst>
          </p:cNvPr>
          <p:cNvSpPr/>
          <p:nvPr/>
        </p:nvSpPr>
        <p:spPr>
          <a:xfrm>
            <a:off x="6925092" y="5455919"/>
            <a:ext cx="707608" cy="13547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BF75F0-218B-4E73-AE7D-E3AEB70E408E}"/>
              </a:ext>
            </a:extLst>
          </p:cNvPr>
          <p:cNvSpPr/>
          <p:nvPr/>
        </p:nvSpPr>
        <p:spPr>
          <a:xfrm>
            <a:off x="5346700" y="3359748"/>
            <a:ext cx="2286000" cy="14461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BF8BEE-2E17-4F66-87B8-DDCBE679D3D5}"/>
              </a:ext>
            </a:extLst>
          </p:cNvPr>
          <p:cNvSpPr/>
          <p:nvPr/>
        </p:nvSpPr>
        <p:spPr>
          <a:xfrm>
            <a:off x="5384800" y="3405467"/>
            <a:ext cx="1464092" cy="1347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EF55D-1572-4EA1-AE55-619E1BEBDF10}"/>
              </a:ext>
            </a:extLst>
          </p:cNvPr>
          <p:cNvSpPr/>
          <p:nvPr/>
        </p:nvSpPr>
        <p:spPr>
          <a:xfrm>
            <a:off x="6886992" y="3405467"/>
            <a:ext cx="707608" cy="13547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95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 for conditionals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490718"/>
          </a:xfrm>
        </p:spPr>
        <p:txBody>
          <a:bodyPr>
            <a:no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What is P(A|B) if</a:t>
            </a:r>
          </a:p>
          <a:p>
            <a:pPr marL="876297" lvl="2" indent="-571500">
              <a:lnSpc>
                <a:spcPct val="9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3600" i="0" dirty="0"/>
              <a:t>A and B are disjoint</a:t>
            </a:r>
          </a:p>
          <a:p>
            <a:pPr marL="876297" lvl="2" indent="-571500">
              <a:lnSpc>
                <a:spcPct val="9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3600" i="0" dirty="0"/>
              <a:t>B is a subset of A</a:t>
            </a:r>
          </a:p>
          <a:p>
            <a:pPr marL="876297" lvl="2" indent="-571500">
              <a:lnSpc>
                <a:spcPct val="9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3600" i="0" dirty="0"/>
              <a:t>A is a subset of B</a:t>
            </a:r>
          </a:p>
          <a:p>
            <a:pPr marL="876297" lvl="2" indent="-571500">
              <a:lnSpc>
                <a:spcPct val="9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3600" i="0" dirty="0"/>
              <a:t>P(</a:t>
            </a:r>
            <a:r>
              <a:rPr lang="en-US" altLang="en-US" sz="3600" i="0" dirty="0" err="1"/>
              <a:t>A</a:t>
            </a:r>
            <a:r>
              <a:rPr lang="en-US" altLang="en-US" sz="3600" i="0" baseline="30000" dirty="0" err="1"/>
              <a:t>c</a:t>
            </a:r>
            <a:r>
              <a:rPr lang="en-US" altLang="en-US" sz="3600" i="0" dirty="0" err="1"/>
              <a:t>|B</a:t>
            </a:r>
            <a:r>
              <a:rPr lang="en-US" altLang="en-US" sz="3600" i="0" dirty="0"/>
              <a:t>) is known</a:t>
            </a:r>
          </a:p>
          <a:p>
            <a:pPr marL="876297" lvl="2" indent="-571500">
              <a:lnSpc>
                <a:spcPct val="9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3600" i="0" dirty="0"/>
              <a:t>P(</a:t>
            </a:r>
            <a:r>
              <a:rPr lang="en-US" altLang="en-US" sz="3600" i="0" dirty="0" err="1"/>
              <a:t>A|B</a:t>
            </a:r>
            <a:r>
              <a:rPr lang="en-US" altLang="en-US" sz="3600" i="0" baseline="30000" dirty="0" err="1"/>
              <a:t>c</a:t>
            </a:r>
            <a:r>
              <a:rPr lang="en-US" altLang="en-US" sz="3600" i="0" dirty="0"/>
              <a:t>) is known</a:t>
            </a:r>
            <a:endParaRPr lang="el-GR" altLang="en-US" sz="3600" dirty="0"/>
          </a:p>
          <a:p>
            <a:pPr marL="876297" lvl="2" indent="-571500">
              <a:lnSpc>
                <a:spcPct val="9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36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5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multiple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490718"/>
          </a:xfrm>
        </p:spPr>
        <p:txBody>
          <a:bodyPr>
            <a:no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Events A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, A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, . . . , A</a:t>
            </a:r>
            <a:r>
              <a:rPr lang="en-US" altLang="en-US" sz="3600" baseline="-25000" dirty="0"/>
              <a:t>m</a:t>
            </a:r>
            <a:r>
              <a:rPr lang="en-US" altLang="en-US" sz="3600" dirty="0"/>
              <a:t> are called independent if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    P(A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∩A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∩ · · · ∩A</a:t>
            </a:r>
            <a:r>
              <a:rPr lang="en-US" altLang="en-US" sz="3600" baseline="-25000" dirty="0"/>
              <a:t>m</a:t>
            </a:r>
            <a:r>
              <a:rPr lang="en-US" altLang="en-US" sz="3600" dirty="0"/>
              <a:t>) = P(A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)P(A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) · · · P(A</a:t>
            </a:r>
            <a:r>
              <a:rPr lang="en-US" altLang="en-US" sz="3600" baseline="-25000" dirty="0"/>
              <a:t>m</a:t>
            </a:r>
            <a:r>
              <a:rPr lang="en-US" altLang="en-US" sz="3600" dirty="0"/>
              <a:t>)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and here any number of the events A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, . . . , A</a:t>
            </a:r>
            <a:r>
              <a:rPr lang="en-US" altLang="en-US" sz="3600" baseline="-25000" dirty="0"/>
              <a:t>m</a:t>
            </a:r>
            <a:r>
              <a:rPr lang="en-US" altLang="en-US" sz="3600" dirty="0"/>
              <a:t> can be replaced by their complements throughout the formula.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Special case: the outcomes of a multiple-step experiment with independent steps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 </a:t>
            </a:r>
            <a:r>
              <a:rPr lang="pl-PL" altLang="en-US" sz="3600" dirty="0"/>
              <a:t>P((w</a:t>
            </a:r>
            <a:r>
              <a:rPr lang="pl-PL" altLang="en-US" sz="3600" baseline="-25000" dirty="0"/>
              <a:t>1</a:t>
            </a:r>
            <a:r>
              <a:rPr lang="pl-PL" altLang="en-US" sz="3600" dirty="0"/>
              <a:t>, w</a:t>
            </a:r>
            <a:r>
              <a:rPr lang="en-US" altLang="en-US" sz="3600" baseline="-25000" dirty="0"/>
              <a:t>2</a:t>
            </a:r>
            <a:r>
              <a:rPr lang="pl-PL" altLang="en-US" sz="3600" dirty="0"/>
              <a:t>, ..., w</a:t>
            </a:r>
            <a:r>
              <a:rPr lang="en-US" altLang="en-US" sz="3600" baseline="-25000" dirty="0"/>
              <a:t>n</a:t>
            </a:r>
            <a:r>
              <a:rPr lang="pl-PL" altLang="en-US" sz="3600" dirty="0"/>
              <a:t>)) = P(w</a:t>
            </a:r>
            <a:r>
              <a:rPr lang="pl-PL" altLang="en-US" sz="3600" baseline="-25000" dirty="0"/>
              <a:t>1</a:t>
            </a:r>
            <a:r>
              <a:rPr lang="pl-PL" altLang="en-US" sz="3600" dirty="0"/>
              <a:t>) × P(w</a:t>
            </a:r>
            <a:r>
              <a:rPr lang="en-US" altLang="en-US" sz="3600" baseline="-25000" dirty="0"/>
              <a:t>2</a:t>
            </a:r>
            <a:r>
              <a:rPr lang="pl-PL" altLang="en-US" sz="3600" dirty="0"/>
              <a:t>) × ... × P(w</a:t>
            </a:r>
            <a:r>
              <a:rPr lang="en-US" altLang="en-US" sz="3600" baseline="-25000" dirty="0"/>
              <a:t>n</a:t>
            </a:r>
            <a:r>
              <a:rPr lang="pl-PL" altLang="en-US" sz="3600" dirty="0"/>
              <a:t>)</a:t>
            </a:r>
            <a:endParaRPr lang="en-US" altLang="en-US" sz="3600" dirty="0"/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endParaRPr lang="en-US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55037"/>
            <a:ext cx="9448800" cy="1842442"/>
          </a:xfrm>
        </p:spPr>
        <p:txBody>
          <a:bodyPr/>
          <a:lstStyle/>
          <a:p>
            <a:r>
              <a:rPr lang="en-US" dirty="0"/>
              <a:t>Independence of multiple events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490718"/>
          </a:xfrm>
        </p:spPr>
        <p:txBody>
          <a:bodyPr>
            <a:no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Example. A fair coin is tossed twice, and events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b="1" dirty="0"/>
              <a:t>    A</a:t>
            </a:r>
            <a:r>
              <a:rPr lang="en-US" altLang="en-US" sz="3600" dirty="0"/>
              <a:t>: The first toss gets a head, {HH, HT}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b="1" dirty="0"/>
              <a:t>    B:</a:t>
            </a:r>
            <a:r>
              <a:rPr lang="en-US" altLang="en-US" sz="3600" dirty="0"/>
              <a:t> The second toss gets a head, {HH, TH}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b="1" dirty="0"/>
              <a:t>    C</a:t>
            </a:r>
            <a:r>
              <a:rPr lang="en-US" altLang="en-US" sz="3600" dirty="0"/>
              <a:t>: The two tosses get the same, {HH, TT}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P(A)  P(B)  P(C)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P(A</a:t>
            </a:r>
            <a:r>
              <a:rPr lang="el-GR" altLang="en-US" sz="3600" dirty="0">
                <a:ea typeface="SimSun" panose="02010600030101010101" pitchFamily="2" charset="-122"/>
              </a:rPr>
              <a:t>∩</a:t>
            </a:r>
            <a:r>
              <a:rPr lang="en-US" altLang="en-US" sz="3600" dirty="0"/>
              <a:t>B)  P(B</a:t>
            </a:r>
            <a:r>
              <a:rPr lang="el-GR" altLang="en-US" sz="3600" dirty="0">
                <a:ea typeface="SimSun" panose="02010600030101010101" pitchFamily="2" charset="-122"/>
              </a:rPr>
              <a:t>∩</a:t>
            </a:r>
            <a:r>
              <a:rPr lang="en-US" altLang="en-US" sz="3600" dirty="0">
                <a:ea typeface="SimSun" panose="02010600030101010101" pitchFamily="2" charset="-122"/>
              </a:rPr>
              <a:t>C</a:t>
            </a:r>
            <a:r>
              <a:rPr lang="en-US" altLang="en-US" sz="3600" dirty="0"/>
              <a:t>)  P(A</a:t>
            </a:r>
            <a:r>
              <a:rPr lang="el-GR" altLang="en-US" sz="3600" dirty="0">
                <a:ea typeface="SimSun" panose="02010600030101010101" pitchFamily="2" charset="-122"/>
              </a:rPr>
              <a:t>∩</a:t>
            </a:r>
            <a:r>
              <a:rPr lang="en-US" altLang="en-US" sz="3600" dirty="0"/>
              <a:t>C)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P(A</a:t>
            </a:r>
            <a:r>
              <a:rPr lang="el-GR" altLang="en-US" sz="3600" dirty="0">
                <a:ea typeface="SimSun" panose="02010600030101010101" pitchFamily="2" charset="-122"/>
              </a:rPr>
              <a:t>∩</a:t>
            </a:r>
            <a:r>
              <a:rPr lang="en-US" altLang="en-US" sz="3600" dirty="0"/>
              <a:t>B</a:t>
            </a:r>
            <a:r>
              <a:rPr lang="el-GR" altLang="en-US" sz="3600" dirty="0">
                <a:ea typeface="SimSun" panose="02010600030101010101" pitchFamily="2" charset="-122"/>
              </a:rPr>
              <a:t>∩</a:t>
            </a:r>
            <a:r>
              <a:rPr lang="en-US" altLang="en-US" sz="3600" dirty="0"/>
              <a:t>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6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55037"/>
            <a:ext cx="9448800" cy="1842442"/>
          </a:xfrm>
        </p:spPr>
        <p:txBody>
          <a:bodyPr/>
          <a:lstStyle/>
          <a:p>
            <a:r>
              <a:rPr lang="en-US" dirty="0"/>
              <a:t>Independence of multiple events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490718"/>
          </a:xfrm>
        </p:spPr>
        <p:txBody>
          <a:bodyPr>
            <a:no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In the previous example, the three events A, B, C are pairwise independent (A-B, B-C, A-C), but dependent altogether (A-B-C), so these two relations are different.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endParaRPr lang="en-US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2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55037"/>
            <a:ext cx="9448800" cy="1842442"/>
          </a:xfrm>
        </p:spPr>
        <p:txBody>
          <a:bodyPr/>
          <a:lstStyle/>
          <a:p>
            <a:r>
              <a:rPr lang="en-US" dirty="0"/>
              <a:t>Summary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9317038" cy="4719318"/>
          </a:xfrm>
        </p:spPr>
        <p:txBody>
          <a:bodyPr>
            <a:no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b="1" dirty="0"/>
              <a:t>Division</a:t>
            </a:r>
            <a:r>
              <a:rPr lang="en-US" altLang="en-US" sz="3600" dirty="0"/>
              <a:t>: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 P(A|B) = m/n   [when A∩B includes m of the n equally probable </a:t>
            </a:r>
            <a:r>
              <a:rPr lang="en-US" altLang="zh-CN" sz="3600" dirty="0"/>
              <a:t>outcome</a:t>
            </a:r>
            <a:r>
              <a:rPr lang="en-US" altLang="en-US" sz="3600" dirty="0"/>
              <a:t>s in B]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b="1" dirty="0"/>
              <a:t>Subtraction</a:t>
            </a:r>
            <a:r>
              <a:rPr lang="en-US" altLang="en-US" sz="3600" dirty="0"/>
              <a:t>: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 P(</a:t>
            </a:r>
            <a:r>
              <a:rPr lang="en-US" altLang="en-US" sz="3600" dirty="0" err="1"/>
              <a:t>A</a:t>
            </a:r>
            <a:r>
              <a:rPr lang="en-US" altLang="en-US" sz="3600" baseline="30000" dirty="0" err="1"/>
              <a:t>c</a:t>
            </a:r>
            <a:r>
              <a:rPr lang="en-US" altLang="en-US" sz="3600" dirty="0" err="1"/>
              <a:t>|B</a:t>
            </a:r>
            <a:r>
              <a:rPr lang="en-US" altLang="en-US" sz="3600" dirty="0"/>
              <a:t>) = 1 − P(A|B); P(A|B) = 1 − P(</a:t>
            </a:r>
            <a:r>
              <a:rPr lang="en-US" altLang="en-US" sz="3600" dirty="0" err="1"/>
              <a:t>A</a:t>
            </a:r>
            <a:r>
              <a:rPr lang="en-US" altLang="en-US" sz="3600" baseline="30000" dirty="0" err="1"/>
              <a:t>c</a:t>
            </a:r>
            <a:r>
              <a:rPr lang="en-US" altLang="en-US" sz="3600" dirty="0" err="1"/>
              <a:t>|B</a:t>
            </a:r>
            <a:r>
              <a:rPr lang="en-US" altLang="en-US" sz="3600" dirty="0"/>
              <a:t>)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In both rules B can be </a:t>
            </a:r>
            <a:r>
              <a:rPr lang="el-GR" altLang="en-US" sz="3600" dirty="0"/>
              <a:t>Ω</a:t>
            </a:r>
            <a:r>
              <a:rPr lang="en-US" altLang="en-US" sz="3600" dirty="0"/>
              <a:t>, then the conditional probability becomes unconditional probability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4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55037"/>
            <a:ext cx="9448800" cy="1842442"/>
          </a:xfrm>
        </p:spPr>
        <p:txBody>
          <a:bodyPr/>
          <a:lstStyle/>
          <a:p>
            <a:r>
              <a:rPr lang="en-US" dirty="0"/>
              <a:t>Summary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490718"/>
          </a:xfrm>
        </p:spPr>
        <p:txBody>
          <a:bodyPr>
            <a:no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b="1" dirty="0"/>
              <a:t>Multiplication</a:t>
            </a:r>
            <a:r>
              <a:rPr lang="en-US" altLang="en-US" sz="3600" dirty="0"/>
              <a:t>: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 P(A ∩ B) = P(A|B) × P(B) = P(B|A) × P(A)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    = P(A) × P(B) [when A and B are independent]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b="1" dirty="0"/>
              <a:t>Addition</a:t>
            </a:r>
            <a:r>
              <a:rPr lang="en-US" altLang="en-US" sz="3600" dirty="0"/>
              <a:t>: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 P(A ∪ B) = P(A) + P(B) − P(A ∩ B)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    = P(A) + P(B) [when A and B are disjoint]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Both can be extended to more than two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10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55037"/>
            <a:ext cx="9448800" cy="1842442"/>
          </a:xfrm>
        </p:spPr>
        <p:txBody>
          <a:bodyPr/>
          <a:lstStyle/>
          <a:p>
            <a:r>
              <a:rPr lang="en-US"/>
              <a:t>Summary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9164638" cy="4490718"/>
          </a:xfrm>
        </p:spPr>
        <p:txBody>
          <a:bodyPr>
            <a:no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b="1" dirty="0"/>
              <a:t>Law of total probability</a:t>
            </a:r>
            <a:r>
              <a:rPr lang="en-US" altLang="en-US" sz="3600" dirty="0"/>
              <a:t>: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 P(A) = P(A|B)P(B) + P(</a:t>
            </a:r>
            <a:r>
              <a:rPr lang="en-US" altLang="en-US" sz="3600" dirty="0" err="1"/>
              <a:t>A|B</a:t>
            </a:r>
            <a:r>
              <a:rPr lang="en-US" altLang="en-US" sz="3600" baseline="30000" dirty="0" err="1"/>
              <a:t>c</a:t>
            </a:r>
            <a:r>
              <a:rPr lang="en-US" altLang="en-US" sz="3600" dirty="0"/>
              <a:t>)P(</a:t>
            </a:r>
            <a:r>
              <a:rPr lang="en-US" altLang="en-US" sz="3600" dirty="0" err="1"/>
              <a:t>B</a:t>
            </a:r>
            <a:r>
              <a:rPr lang="en-US" altLang="en-US" sz="3600" baseline="30000" dirty="0" err="1"/>
              <a:t>c</a:t>
            </a:r>
            <a:r>
              <a:rPr lang="en-US" altLang="en-US" sz="3600" dirty="0"/>
              <a:t>)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where {B, </a:t>
            </a:r>
            <a:r>
              <a:rPr lang="en-US" altLang="en-US" sz="3600" dirty="0" err="1"/>
              <a:t>B</a:t>
            </a:r>
            <a:r>
              <a:rPr lang="en-US" altLang="en-US" sz="3600" baseline="30000" dirty="0" err="1"/>
              <a:t>c</a:t>
            </a:r>
            <a:r>
              <a:rPr lang="en-US" altLang="en-US" sz="3600" dirty="0"/>
              <a:t>} can be replaced by any partition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b="1" err="1"/>
              <a:t>Bayes</a:t>
            </a:r>
            <a:r>
              <a:rPr lang="en-US" altLang="en-US" sz="3600" b="1"/>
              <a:t>’ </a:t>
            </a:r>
            <a:r>
              <a:rPr lang="en-US" altLang="en-US" sz="3600" b="1" dirty="0"/>
              <a:t>rule</a:t>
            </a:r>
            <a:r>
              <a:rPr lang="en-US" altLang="en-US" sz="3600" dirty="0"/>
              <a:t>: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 P(B|A) = P(A|B) x P(B) / P(A)     (P(A) &gt; 0)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Event A and B are </a:t>
            </a:r>
            <a:r>
              <a:rPr lang="en-US" altLang="en-US" sz="3600" b="1" dirty="0"/>
              <a:t>independent</a:t>
            </a:r>
            <a:r>
              <a:rPr lang="en-US" altLang="en-US" sz="3600" dirty="0"/>
              <a:t> if and only if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600" dirty="0"/>
              <a:t>    P(A|B) = P(A) or P(A ∩ B) = P(A)P(B)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7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dirty="0"/>
              <a:t>An </a:t>
            </a:r>
            <a:r>
              <a:rPr lang="en-US" sz="3600" b="1" dirty="0"/>
              <a:t>event</a:t>
            </a:r>
            <a:r>
              <a:rPr lang="en-US" sz="3600" dirty="0"/>
              <a:t> is a description of the outcome, and it identifies a subset of the sample space.</a:t>
            </a:r>
          </a:p>
          <a:p>
            <a:pPr marL="38100" indent="0">
              <a:buNone/>
            </a:pPr>
            <a:r>
              <a:rPr lang="en-US" sz="3600" dirty="0"/>
              <a:t>Example: If Ω is the sample space of a die tossing, then “The outcome is an even number”, “The outcome is less than 5”, and “The outcome is 1” are all events.</a:t>
            </a:r>
          </a:p>
          <a:p>
            <a:pPr marL="38100" indent="0">
              <a:buNone/>
            </a:pPr>
            <a:r>
              <a:rPr lang="en-US" sz="3600" dirty="0"/>
              <a:t>In each Ω, there are 2</a:t>
            </a:r>
            <a:r>
              <a:rPr lang="en-US" sz="3600" baseline="30000" dirty="0"/>
              <a:t>|Ω|</a:t>
            </a:r>
            <a:r>
              <a:rPr lang="en-US" sz="3600" dirty="0"/>
              <a:t> different events, including the empty event </a:t>
            </a:r>
            <a:r>
              <a:rPr lang="en-US" altLang="en-US" sz="3600" dirty="0">
                <a:solidFill>
                  <a:srgbClr val="000000"/>
                </a:solidFill>
              </a:rPr>
              <a:t>∅</a:t>
            </a:r>
            <a:r>
              <a:rPr lang="en-US" sz="3600" dirty="0"/>
              <a:t> and Ω itself.</a:t>
            </a:r>
          </a:p>
          <a:p>
            <a:pPr marL="38100" indent="0">
              <a:buNone/>
            </a:pPr>
            <a:endParaRPr lang="en-US" sz="3600" dirty="0"/>
          </a:p>
          <a:p>
            <a:pPr marL="3810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52" y="3153252"/>
            <a:ext cx="1190148" cy="11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as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1"/>
            <a:ext cx="8936038" cy="5176519"/>
          </a:xfrm>
        </p:spPr>
        <p:txBody>
          <a:bodyPr>
            <a:normAutofit/>
          </a:bodyPr>
          <a:lstStyle/>
          <a:p>
            <a:r>
              <a:rPr lang="en-US" sz="3600" dirty="0"/>
              <a:t>Events can be represented by </a:t>
            </a:r>
            <a:r>
              <a:rPr lang="en-US" sz="3600" dirty="0">
                <a:hlinkClick r:id="rId2"/>
              </a:rPr>
              <a:t>Venn diagrams</a:t>
            </a:r>
            <a:r>
              <a:rPr lang="en-US" sz="3600" dirty="0"/>
              <a:t>.</a:t>
            </a:r>
          </a:p>
          <a:p>
            <a:r>
              <a:rPr lang="en-US" sz="3600" dirty="0">
                <a:hlinkClick r:id="rId3"/>
              </a:rPr>
              <a:t>Set operations</a:t>
            </a:r>
            <a:r>
              <a:rPr lang="en-US" sz="3600" dirty="0"/>
              <a:t> can be defined on events: </a:t>
            </a:r>
            <a:r>
              <a:rPr lang="en-US" sz="3600" i="1" dirty="0"/>
              <a:t>union, intersection, complement, difference</a:t>
            </a:r>
            <a:r>
              <a:rPr lang="en-US" sz="3600" dirty="0"/>
              <a:t>, and </a:t>
            </a:r>
            <a:r>
              <a:rPr lang="en-US" sz="3600" i="1" dirty="0"/>
              <a:t>Cartesian products.</a:t>
            </a:r>
          </a:p>
          <a:p>
            <a:r>
              <a:rPr lang="en-US" sz="3600" i="1" dirty="0">
                <a:hlinkClick r:id="rId4"/>
              </a:rPr>
              <a:t>De Morgan's Law</a:t>
            </a:r>
            <a:r>
              <a:rPr lang="en-US" sz="3600" dirty="0"/>
              <a:t>: a relation among them.</a:t>
            </a:r>
            <a:endParaRPr lang="en-US" sz="3600" i="1" dirty="0"/>
          </a:p>
          <a:p>
            <a:r>
              <a:rPr lang="en-US" sz="3600" i="1" dirty="0"/>
              <a:t>Disjoint or mutually exclusive </a:t>
            </a:r>
            <a:r>
              <a:rPr lang="en-US" sz="3600" dirty="0"/>
              <a:t>events have no common element. </a:t>
            </a:r>
          </a:p>
          <a:p>
            <a:r>
              <a:rPr lang="en-US" sz="3600" dirty="0"/>
              <a:t>The union of </a:t>
            </a:r>
            <a:r>
              <a:rPr lang="en-US" sz="3600" i="1" dirty="0"/>
              <a:t>exhaustive events </a:t>
            </a:r>
            <a:r>
              <a:rPr lang="en-US" sz="3600" dirty="0"/>
              <a:t>equals the sample space.</a:t>
            </a:r>
          </a:p>
          <a:p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6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an event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286000"/>
            <a:ext cx="9332912" cy="194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0244" y="4449929"/>
            <a:ext cx="879951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+mn-lt"/>
              </a:rPr>
              <a:t>Assumption: The chance of an event is fixed.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+mn-lt"/>
              </a:rPr>
              <a:t>Related to </a:t>
            </a:r>
            <a:r>
              <a:rPr lang="en-US" altLang="en-US" sz="3600" i="1" dirty="0">
                <a:solidFill>
                  <a:srgbClr val="000000"/>
                </a:solidFill>
                <a:latin typeface="+mn-lt"/>
              </a:rPr>
              <a:t>frequency</a:t>
            </a:r>
            <a:r>
              <a:rPr lang="en-US" altLang="en-US" sz="3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3600" i="1" dirty="0">
                <a:solidFill>
                  <a:srgbClr val="000000"/>
                </a:solidFill>
                <a:latin typeface="+mn-lt"/>
              </a:rPr>
              <a:t>likelihood</a:t>
            </a:r>
            <a:r>
              <a:rPr lang="en-US" altLang="en-US" sz="3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3600" i="1" dirty="0">
                <a:solidFill>
                  <a:srgbClr val="000000"/>
                </a:solidFill>
                <a:latin typeface="+mn-lt"/>
              </a:rPr>
              <a:t>odds</a:t>
            </a:r>
            <a:r>
              <a:rPr lang="en-US" altLang="en-US" sz="3600" dirty="0">
                <a:solidFill>
                  <a:srgbClr val="000000"/>
                </a:solidFill>
                <a:latin typeface="+mn-lt"/>
              </a:rPr>
              <a:t>, etc.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+mn-lt"/>
              </a:rPr>
              <a:t>Example: tossing a fair coin, we know </a:t>
            </a:r>
            <a:endParaRPr lang="en-US" altLang="en-US" sz="3600" dirty="0">
              <a:latin typeface="+mn-lt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FontTx/>
              <a:buChar char=" "/>
            </a:pPr>
            <a:r>
              <a:rPr lang="en-US" altLang="en-US" sz="3600" dirty="0">
                <a:solidFill>
                  <a:srgbClr val="000000"/>
                </a:solidFill>
                <a:latin typeface="+mn-lt"/>
              </a:rPr>
              <a:t>P({H}) = P({T}) = 1/2</a:t>
            </a:r>
            <a:endParaRPr lang="en-US" altLang="en-US" sz="3600" dirty="0">
              <a:latin typeface="+mn-lt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+mn-lt"/>
              </a:rPr>
              <a:t>which can be simplified to P(H) = P(T) = 1/2</a:t>
            </a:r>
          </a:p>
        </p:txBody>
      </p:sp>
    </p:spTree>
    <p:extLst>
      <p:ext uri="{BB962C8B-B14F-4D97-AF65-F5344CB8AC3E}">
        <p14:creationId xmlns:p14="http://schemas.microsoft.com/office/powerpoint/2010/main" val="37406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2214882"/>
            <a:ext cx="8940800" cy="5100318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900" dirty="0"/>
              <a:t>The sum of the probabilities of all outcomes equals 1.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900" dirty="0"/>
              <a:t>The probability of an event can be obtained by summing the probabilities of the outcomes included in the event.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900" dirty="0"/>
              <a:t>P(A) = P(A ∩ B) + P(A ∩ </a:t>
            </a:r>
            <a:r>
              <a:rPr lang="en-US" altLang="en-US" sz="3900" dirty="0" err="1"/>
              <a:t>B</a:t>
            </a:r>
            <a:r>
              <a:rPr lang="en-US" altLang="en-US" sz="3900" baseline="30000" dirty="0" err="1"/>
              <a:t>c</a:t>
            </a:r>
            <a:r>
              <a:rPr lang="en-US" altLang="en-US" sz="3900" dirty="0"/>
              <a:t>)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900" dirty="0"/>
              <a:t>P(A ∪ B) = P(A) + P(B ∩ A</a:t>
            </a:r>
            <a:r>
              <a:rPr lang="en-US" altLang="en-US" sz="3900" baseline="30000" dirty="0"/>
              <a:t>c</a:t>
            </a:r>
            <a:r>
              <a:rPr lang="en-US" altLang="en-US" sz="3900" dirty="0"/>
              <a:t>)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900" dirty="0"/>
              <a:t>                = P(A) + P(B) − P(A ∩ B)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900" dirty="0"/>
              <a:t>                = P(A) + P(B)  [If A and B are disjoint]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endParaRPr lang="en-US" altLang="en-US" sz="3900" dirty="0"/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endParaRPr lang="en-US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6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C9F8A65-E2C9-41E0-AD62-09EEADF7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F3EE5-A47B-44A0-A71E-48116724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FF95C-B981-4F76-B686-D40011FFC2C8}"/>
              </a:ext>
            </a:extLst>
          </p:cNvPr>
          <p:cNvSpPr txBox="1"/>
          <p:nvPr/>
        </p:nvSpPr>
        <p:spPr>
          <a:xfrm>
            <a:off x="2988720" y="2814997"/>
            <a:ext cx="3822072" cy="266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2400" dirty="0"/>
              <a:t>            </a:t>
            </a:r>
            <a:r>
              <a:rPr lang="en-US" altLang="en-US" sz="2400" dirty="0">
                <a:solidFill>
                  <a:srgbClr val="FF0000"/>
                </a:solidFill>
              </a:rPr>
              <a:t>A </a:t>
            </a:r>
            <a:r>
              <a:rPr lang="en-US" altLang="en-US" sz="2400" dirty="0"/>
              <a:t>               </a:t>
            </a:r>
            <a:r>
              <a:rPr lang="en-US" altLang="en-US" sz="2400" dirty="0">
                <a:solidFill>
                  <a:srgbClr val="00B050"/>
                </a:solidFill>
              </a:rPr>
              <a:t>B</a:t>
            </a:r>
            <a:r>
              <a:rPr lang="en-US" altLang="en-US" sz="2400" dirty="0"/>
              <a:t> 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endParaRPr lang="en-US" altLang="en-US" dirty="0"/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2400" dirty="0"/>
              <a:t>A ∩ </a:t>
            </a:r>
            <a:r>
              <a:rPr lang="en-US" altLang="en-US" sz="2400" dirty="0" err="1"/>
              <a:t>B</a:t>
            </a:r>
            <a:r>
              <a:rPr lang="en-US" altLang="en-US" sz="2400" baseline="30000" dirty="0" err="1"/>
              <a:t>c</a:t>
            </a:r>
            <a:r>
              <a:rPr lang="en-US" altLang="en-US" sz="2400" baseline="30000" dirty="0"/>
              <a:t>           </a:t>
            </a:r>
            <a:r>
              <a:rPr lang="en-US" altLang="en-US" sz="2400" dirty="0"/>
              <a:t>A ∩ B       </a:t>
            </a:r>
            <a:r>
              <a:rPr lang="en-US" altLang="en-US" sz="2400" dirty="0" err="1"/>
              <a:t>B</a:t>
            </a:r>
            <a:r>
              <a:rPr lang="en-US" altLang="en-US" sz="2400" dirty="0"/>
              <a:t> ∩ A</a:t>
            </a:r>
            <a:r>
              <a:rPr lang="en-US" altLang="en-US" sz="2400" baseline="30000" dirty="0"/>
              <a:t>c</a:t>
            </a:r>
            <a:endParaRPr lang="en-US" altLang="en-US" sz="2400" dirty="0"/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2400" dirty="0"/>
              <a:t> A − B                          </a:t>
            </a:r>
            <a:r>
              <a:rPr lang="en-US" altLang="en-US" sz="2400" dirty="0" err="1"/>
              <a:t>B</a:t>
            </a:r>
            <a:r>
              <a:rPr lang="en-US" altLang="en-US" sz="2400" dirty="0"/>
              <a:t> − A</a:t>
            </a:r>
            <a:endParaRPr lang="en-US" altLang="en-US" dirty="0"/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endParaRPr lang="en-US" altLang="en-US" sz="2400" dirty="0"/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r>
              <a:rPr lang="en-US" altLang="en-US" sz="3200" dirty="0"/>
              <a:t>             A ∪ B</a:t>
            </a:r>
          </a:p>
          <a:p>
            <a:pPr marL="0" lvl="1" indent="0">
              <a:lnSpc>
                <a:spcPct val="95000"/>
              </a:lnSpc>
              <a:buClr>
                <a:srgbClr val="000000"/>
              </a:buClr>
              <a:buNone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51BFDA-A167-45FF-AE9B-6FACD13CF04A}"/>
              </a:ext>
            </a:extLst>
          </p:cNvPr>
          <p:cNvSpPr/>
          <p:nvPr/>
        </p:nvSpPr>
        <p:spPr>
          <a:xfrm>
            <a:off x="2691598" y="3155089"/>
            <a:ext cx="25908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/>
              <a:t>B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09069D-D182-4A0D-A8F0-DCF80D0E121F}"/>
              </a:ext>
            </a:extLst>
          </p:cNvPr>
          <p:cNvSpPr/>
          <p:nvPr/>
        </p:nvSpPr>
        <p:spPr>
          <a:xfrm>
            <a:off x="4061556" y="3143860"/>
            <a:ext cx="2590800" cy="1447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/>
              <a:t>B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1715BA-6E2C-4642-AA48-229FA211CB41}"/>
              </a:ext>
            </a:extLst>
          </p:cNvPr>
          <p:cNvSpPr/>
          <p:nvPr/>
        </p:nvSpPr>
        <p:spPr>
          <a:xfrm>
            <a:off x="1879600" y="2738797"/>
            <a:ext cx="5257800" cy="2362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FF448-63D4-46E3-B70E-0A79EBF54C73}"/>
              </a:ext>
            </a:extLst>
          </p:cNvPr>
          <p:cNvSpPr txBox="1"/>
          <p:nvPr/>
        </p:nvSpPr>
        <p:spPr>
          <a:xfrm>
            <a:off x="1879600" y="2722755"/>
            <a:ext cx="52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Ω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3E90EB-F53F-44FE-A05F-A6C27E0BE563}"/>
              </a:ext>
            </a:extLst>
          </p:cNvPr>
          <p:cNvSpPr/>
          <p:nvPr/>
        </p:nvSpPr>
        <p:spPr>
          <a:xfrm>
            <a:off x="2184400" y="5943601"/>
            <a:ext cx="990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/>
              <a:t>B</a:t>
            </a: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489010-7AD2-4E55-AECB-894D607DA6A5}"/>
              </a:ext>
            </a:extLst>
          </p:cNvPr>
          <p:cNvSpPr/>
          <p:nvPr/>
        </p:nvSpPr>
        <p:spPr>
          <a:xfrm>
            <a:off x="5820192" y="6028606"/>
            <a:ext cx="457200" cy="384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/>
              <a:t>B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81C0DE-C2D8-4F37-BDBE-2760E4C2E950}"/>
              </a:ext>
            </a:extLst>
          </p:cNvPr>
          <p:cNvSpPr/>
          <p:nvPr/>
        </p:nvSpPr>
        <p:spPr>
          <a:xfrm>
            <a:off x="3403601" y="5736405"/>
            <a:ext cx="609600" cy="9691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/>
              <a:t>B</a:t>
            </a: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2F4AA8-4774-4707-ABB0-C720F71FE06F}"/>
              </a:ext>
            </a:extLst>
          </p:cNvPr>
          <p:cNvSpPr/>
          <p:nvPr/>
        </p:nvSpPr>
        <p:spPr>
          <a:xfrm>
            <a:off x="5537200" y="5637146"/>
            <a:ext cx="1191231" cy="11451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/>
              <a:t>B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A9FB7A-7FE2-4FB4-B839-81CC7BCCE073}"/>
              </a:ext>
            </a:extLst>
          </p:cNvPr>
          <p:cNvSpPr/>
          <p:nvPr/>
        </p:nvSpPr>
        <p:spPr>
          <a:xfrm>
            <a:off x="1959639" y="5486399"/>
            <a:ext cx="2286000" cy="14461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8BB6E2-9936-4D1A-84DB-75814AD1032A}"/>
              </a:ext>
            </a:extLst>
          </p:cNvPr>
          <p:cNvSpPr/>
          <p:nvPr/>
        </p:nvSpPr>
        <p:spPr>
          <a:xfrm>
            <a:off x="5100512" y="5486399"/>
            <a:ext cx="2036888" cy="14461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3562" y="2214882"/>
                <a:ext cx="8961438" cy="4490718"/>
              </a:xfrm>
            </p:spPr>
            <p:txBody>
              <a:bodyPr>
                <a:normAutofit lnSpcReduction="10000"/>
              </a:bodyPr>
              <a:lstStyle/>
              <a:p>
                <a:pPr marL="0" lvl="1" indent="0">
                  <a:lnSpc>
                    <a:spcPct val="95000"/>
                  </a:lnSpc>
                  <a:buClr>
                    <a:srgbClr val="000000"/>
                  </a:buClr>
                  <a:buNone/>
                </a:pPr>
                <a:r>
                  <a:rPr lang="en-US" altLang="en-US" sz="3900" dirty="0"/>
                  <a:t>P(A</a:t>
                </a:r>
                <a:r>
                  <a:rPr lang="en-US" altLang="en-US" sz="3900" baseline="30000" dirty="0"/>
                  <a:t>c</a:t>
                </a:r>
                <a:r>
                  <a:rPr lang="en-US" altLang="en-US" sz="3900" dirty="0"/>
                  <a:t>) = 1 − P(A)</a:t>
                </a:r>
              </a:p>
              <a:p>
                <a:pPr marL="0" lvl="1" indent="0">
                  <a:lnSpc>
                    <a:spcPct val="95000"/>
                  </a:lnSpc>
                  <a:buClr>
                    <a:srgbClr val="000000"/>
                  </a:buClr>
                  <a:buNone/>
                </a:pPr>
                <a:r>
                  <a:rPr lang="en-US" altLang="en-US" sz="3900" dirty="0"/>
                  <a:t>P(B − A) = P(B ∩ A</a:t>
                </a:r>
                <a:r>
                  <a:rPr lang="en-US" altLang="en-US" sz="3900" baseline="30000" dirty="0"/>
                  <a:t>c</a:t>
                </a:r>
                <a:r>
                  <a:rPr lang="en-US" altLang="en-US" sz="3900" dirty="0"/>
                  <a:t>) = P(B) − P(A ∩ B)</a:t>
                </a:r>
              </a:p>
              <a:p>
                <a:pPr marL="0" lvl="1" indent="0">
                  <a:lnSpc>
                    <a:spcPct val="95000"/>
                  </a:lnSpc>
                  <a:buClr>
                    <a:srgbClr val="000000"/>
                  </a:buClr>
                  <a:buNone/>
                </a:pPr>
                <a:r>
                  <a:rPr lang="en-US" altLang="en-US" sz="3900" dirty="0"/>
                  <a:t>               = P(B) − P(A)               [if A </a:t>
                </a:r>
                <a14:m>
                  <m:oMath xmlns:m="http://schemas.openxmlformats.org/officeDocument/2006/math">
                    <m:r>
                      <a:rPr lang="en-US" altLang="en-US" sz="3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3900" dirty="0"/>
                  <a:t> B]</a:t>
                </a:r>
              </a:p>
              <a:p>
                <a:pPr marL="0" lvl="1" indent="0">
                  <a:lnSpc>
                    <a:spcPct val="95000"/>
                  </a:lnSpc>
                  <a:buClr>
                    <a:srgbClr val="000000"/>
                  </a:buClr>
                  <a:buNone/>
                </a:pPr>
                <a:r>
                  <a:rPr lang="en-US" altLang="en-US" sz="3900" dirty="0"/>
                  <a:t>P(</a:t>
                </a:r>
                <a:r>
                  <a:rPr lang="en-US" altLang="en-US" sz="4000" dirty="0">
                    <a:solidFill>
                      <a:srgbClr val="000000"/>
                    </a:solidFill>
                  </a:rPr>
                  <a:t>∅</a:t>
                </a:r>
                <a:r>
                  <a:rPr lang="en-US" altLang="en-US" sz="3900" dirty="0"/>
                  <a:t>) = 0</a:t>
                </a:r>
              </a:p>
              <a:p>
                <a:pPr marL="0" lvl="1" indent="0">
                  <a:lnSpc>
                    <a:spcPct val="95000"/>
                  </a:lnSpc>
                  <a:buClr>
                    <a:srgbClr val="000000"/>
                  </a:buClr>
                  <a:buNone/>
                </a:pPr>
                <a:r>
                  <a:rPr lang="en-US" altLang="en-US" sz="3900" dirty="0"/>
                  <a:t>P(A</a:t>
                </a:r>
                <a:r>
                  <a:rPr lang="en-US" altLang="en-US" sz="3900" baseline="30000" dirty="0"/>
                  <a:t>cc</a:t>
                </a:r>
                <a:r>
                  <a:rPr lang="en-US" altLang="en-US" sz="3900" dirty="0"/>
                  <a:t>) = P(A)</a:t>
                </a:r>
              </a:p>
              <a:p>
                <a:pPr marL="0" lvl="1" indent="0">
                  <a:lnSpc>
                    <a:spcPct val="95000"/>
                  </a:lnSpc>
                  <a:buClr>
                    <a:srgbClr val="000000"/>
                  </a:buClr>
                  <a:buNone/>
                </a:pPr>
                <a:endParaRPr lang="en-US" altLang="en-US" sz="3900" dirty="0"/>
              </a:p>
              <a:p>
                <a:pPr marL="0" lvl="1" indent="0">
                  <a:lnSpc>
                    <a:spcPct val="95000"/>
                  </a:lnSpc>
                  <a:buClr>
                    <a:srgbClr val="000000"/>
                  </a:buClr>
                  <a:buNone/>
                </a:pPr>
                <a:r>
                  <a:rPr lang="en-US" altLang="en-US" sz="3900" b="1" dirty="0"/>
                  <a:t>Probability is always between 0 and 1!</a:t>
                </a:r>
              </a:p>
              <a:p>
                <a:pPr marL="0" lvl="1" indent="0">
                  <a:lnSpc>
                    <a:spcPct val="95000"/>
                  </a:lnSpc>
                  <a:buClr>
                    <a:srgbClr val="000000"/>
                  </a:buClr>
                  <a:buNone/>
                </a:pPr>
                <a:endParaRPr lang="en-US" alt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562" y="2214882"/>
                <a:ext cx="8961438" cy="4490718"/>
              </a:xfrm>
              <a:blipFill>
                <a:blip r:embed="rId2"/>
                <a:stretch>
                  <a:fillRect l="-2311" t="-4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94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3880</TotalTime>
  <Words>2901</Words>
  <Application>Microsoft Office PowerPoint</Application>
  <PresentationFormat>Custom</PresentationFormat>
  <Paragraphs>287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Cambria Math</vt:lpstr>
      <vt:lpstr>Metropolitan</vt:lpstr>
      <vt:lpstr>Probability and Statistics for Computer Scientists Third Edition, By Michael Baron  Chapter 2: Probability    CIS 2033. Computational Probability and Statistics Pei Wang</vt:lpstr>
      <vt:lpstr>Events and probability</vt:lpstr>
      <vt:lpstr>Sample space</vt:lpstr>
      <vt:lpstr>Event</vt:lpstr>
      <vt:lpstr>Events as sets</vt:lpstr>
      <vt:lpstr>Probability of an event</vt:lpstr>
      <vt:lpstr>Probability of a union</vt:lpstr>
      <vt:lpstr>Venn diagrams</vt:lpstr>
      <vt:lpstr>Probability of a complement</vt:lpstr>
      <vt:lpstr>Equally likely outcomes</vt:lpstr>
      <vt:lpstr>Multi-step experiments</vt:lpstr>
      <vt:lpstr>Counting events in sampling</vt:lpstr>
      <vt:lpstr>Counting events in sampling (2)</vt:lpstr>
      <vt:lpstr>Example: A fair die thrown twice</vt:lpstr>
      <vt:lpstr>Multiple independent steps</vt:lpstr>
      <vt:lpstr>Infinite-step experiments</vt:lpstr>
      <vt:lpstr>Conditional probability</vt:lpstr>
      <vt:lpstr>Conditional probability (2)</vt:lpstr>
      <vt:lpstr>The multiplication rule</vt:lpstr>
      <vt:lpstr>The multiplication rule (2)</vt:lpstr>
      <vt:lpstr>The multiplication rule (3)</vt:lpstr>
      <vt:lpstr>The multiplication rule (4)</vt:lpstr>
      <vt:lpstr>Law of total probability</vt:lpstr>
      <vt:lpstr>Total probability: example</vt:lpstr>
      <vt:lpstr>Bayes’ rule</vt:lpstr>
      <vt:lpstr>Bayes’ rule (2)</vt:lpstr>
      <vt:lpstr>Monty Hall Problem</vt:lpstr>
      <vt:lpstr>Independence</vt:lpstr>
      <vt:lpstr>Independence (2)</vt:lpstr>
      <vt:lpstr>Special Venn diagrams</vt:lpstr>
      <vt:lpstr>Special cases for conditionals</vt:lpstr>
      <vt:lpstr>Independence of multiple events</vt:lpstr>
      <vt:lpstr>Independence of multiple events (2)</vt:lpstr>
      <vt:lpstr>Independence of multiple events (3)</vt:lpstr>
      <vt:lpstr>Summary (1)</vt:lpstr>
      <vt:lpstr>Summary (2)</vt:lpstr>
      <vt:lpstr>Summary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Pei Wang</cp:lastModifiedBy>
  <cp:revision>225</cp:revision>
  <dcterms:created xsi:type="dcterms:W3CDTF">2004-05-06T09:28:21Z</dcterms:created>
  <dcterms:modified xsi:type="dcterms:W3CDTF">2021-09-07T19:59:34Z</dcterms:modified>
</cp:coreProperties>
</file>