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8" r:id="rId3"/>
    <p:sldId id="272" r:id="rId4"/>
    <p:sldId id="269" r:id="rId5"/>
    <p:sldId id="270" r:id="rId6"/>
    <p:sldId id="280" r:id="rId7"/>
    <p:sldId id="271" r:id="rId8"/>
    <p:sldId id="273" r:id="rId9"/>
    <p:sldId id="279" r:id="rId10"/>
    <p:sldId id="311" r:id="rId11"/>
    <p:sldId id="312" r:id="rId12"/>
    <p:sldId id="276" r:id="rId13"/>
    <p:sldId id="281" r:id="rId14"/>
    <p:sldId id="282" r:id="rId15"/>
    <p:sldId id="285" r:id="rId16"/>
    <p:sldId id="286" r:id="rId17"/>
    <p:sldId id="283" r:id="rId18"/>
    <p:sldId id="288" r:id="rId19"/>
    <p:sldId id="292" r:id="rId20"/>
    <p:sldId id="289" r:id="rId21"/>
    <p:sldId id="308" r:id="rId22"/>
    <p:sldId id="307" r:id="rId23"/>
    <p:sldId id="291" r:id="rId24"/>
    <p:sldId id="309" r:id="rId25"/>
    <p:sldId id="296" r:id="rId26"/>
    <p:sldId id="277" r:id="rId27"/>
    <p:sldId id="257" r:id="rId28"/>
    <p:sldId id="260" r:id="rId29"/>
    <p:sldId id="261" r:id="rId30"/>
    <p:sldId id="264" r:id="rId31"/>
    <p:sldId id="262" r:id="rId32"/>
    <p:sldId id="267" r:id="rId33"/>
    <p:sldId id="263" r:id="rId34"/>
    <p:sldId id="265" r:id="rId35"/>
    <p:sldId id="266" r:id="rId36"/>
    <p:sldId id="305" r:id="rId37"/>
    <p:sldId id="306" r:id="rId38"/>
    <p:sldId id="278" r:id="rId39"/>
    <p:sldId id="297" r:id="rId40"/>
    <p:sldId id="298" r:id="rId41"/>
    <p:sldId id="299" r:id="rId42"/>
    <p:sldId id="300" r:id="rId43"/>
    <p:sldId id="302" r:id="rId44"/>
    <p:sldId id="303" r:id="rId45"/>
    <p:sldId id="301" r:id="rId46"/>
    <p:sldId id="304" r:id="rId47"/>
    <p:sldId id="259" r:id="rId48"/>
    <p:sldId id="3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3054" autoAdjust="0"/>
  </p:normalViewPr>
  <p:slideViewPr>
    <p:cSldViewPr snapToGrid="0">
      <p:cViewPr varScale="1">
        <p:scale>
          <a:sx n="54" d="100"/>
          <a:sy n="54" d="100"/>
        </p:scale>
        <p:origin x="1122" y="33"/>
      </p:cViewPr>
      <p:guideLst/>
    </p:cSldViewPr>
  </p:slideViewPr>
  <p:outlineViewPr>
    <p:cViewPr>
      <p:scale>
        <a:sx n="33" d="100"/>
        <a:sy n="33" d="100"/>
      </p:scale>
      <p:origin x="0" y="-556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19097-A7F9-4D1F-AF75-8B9123E4E06E}" type="datetimeFigureOut">
              <a:rPr lang="en-US" smtClean="0"/>
              <a:t>9/29/2017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A317D-11DF-4C91-B94C-7FA8829DBD63}" type="slidenum">
              <a:rPr lang="en-US" smtClean="0"/>
              <a:t>‹#›</a:t>
            </a:fld>
            <a:endParaRPr lang="en-US"/>
          </a:p>
        </p:txBody>
      </p:sp>
    </p:spTree>
    <p:extLst>
      <p:ext uri="{BB962C8B-B14F-4D97-AF65-F5344CB8AC3E}">
        <p14:creationId xmlns:p14="http://schemas.microsoft.com/office/powerpoint/2010/main" val="128436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a:t>
            </a:fld>
            <a:endParaRPr lang="en-US"/>
          </a:p>
        </p:txBody>
      </p:sp>
    </p:spTree>
    <p:extLst>
      <p:ext uri="{BB962C8B-B14F-4D97-AF65-F5344CB8AC3E}">
        <p14:creationId xmlns:p14="http://schemas.microsoft.com/office/powerpoint/2010/main" val="112702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10</a:t>
            </a:fld>
            <a:endParaRPr lang="en-US"/>
          </a:p>
        </p:txBody>
      </p:sp>
    </p:spTree>
    <p:extLst>
      <p:ext uri="{BB962C8B-B14F-4D97-AF65-F5344CB8AC3E}">
        <p14:creationId xmlns:p14="http://schemas.microsoft.com/office/powerpoint/2010/main" val="298015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11</a:t>
            </a:fld>
            <a:endParaRPr lang="en-US"/>
          </a:p>
        </p:txBody>
      </p:sp>
    </p:spTree>
    <p:extLst>
      <p:ext uri="{BB962C8B-B14F-4D97-AF65-F5344CB8AC3E}">
        <p14:creationId xmlns:p14="http://schemas.microsoft.com/office/powerpoint/2010/main" val="116054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12</a:t>
            </a:fld>
            <a:endParaRPr lang="en-US"/>
          </a:p>
        </p:txBody>
      </p:sp>
    </p:spTree>
    <p:extLst>
      <p:ext uri="{BB962C8B-B14F-4D97-AF65-F5344CB8AC3E}">
        <p14:creationId xmlns:p14="http://schemas.microsoft.com/office/powerpoint/2010/main" val="374270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13</a:t>
            </a:fld>
            <a:endParaRPr lang="en-US"/>
          </a:p>
        </p:txBody>
      </p:sp>
    </p:spTree>
    <p:extLst>
      <p:ext uri="{BB962C8B-B14F-4D97-AF65-F5344CB8AC3E}">
        <p14:creationId xmlns:p14="http://schemas.microsoft.com/office/powerpoint/2010/main" val="139413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14</a:t>
            </a:fld>
            <a:endParaRPr lang="en-US"/>
          </a:p>
        </p:txBody>
      </p:sp>
    </p:spTree>
    <p:extLst>
      <p:ext uri="{BB962C8B-B14F-4D97-AF65-F5344CB8AC3E}">
        <p14:creationId xmlns:p14="http://schemas.microsoft.com/office/powerpoint/2010/main" val="221908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15</a:t>
            </a:fld>
            <a:endParaRPr lang="en-US"/>
          </a:p>
        </p:txBody>
      </p:sp>
    </p:spTree>
    <p:extLst>
      <p:ext uri="{BB962C8B-B14F-4D97-AF65-F5344CB8AC3E}">
        <p14:creationId xmlns:p14="http://schemas.microsoft.com/office/powerpoint/2010/main" val="118939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Based on the local coverage efficiency, we define the global coverage capacity for each set S, GCC</a:t>
                </a:r>
              </a:p>
              <a:p>
                <a:r>
                  <a:rPr lang="en-US" sz="1200" b="0" i="0" u="none" strike="noStrike" kern="1200" baseline="0" dirty="0">
                    <a:solidFill>
                      <a:schemeClr val="tx1"/>
                    </a:solidFill>
                    <a:latin typeface="+mn-lt"/>
                    <a:ea typeface="+mn-ea"/>
                    <a:cs typeface="+mn-cs"/>
                  </a:rPr>
                  <a:t>It’s the sum of the local coverage efficiency on all the items in S. For each set , its GCC is a fixed value.</a:t>
                </a:r>
              </a:p>
              <a:p>
                <a:r>
                  <a:rPr lang="en-US" sz="1200" b="0" i="0" u="none" strike="noStrike" kern="1200" baseline="0" dirty="0">
                    <a:solidFill>
                      <a:schemeClr val="tx1"/>
                    </a:solidFill>
                    <a:latin typeface="+mn-lt"/>
                    <a:ea typeface="+mn-ea"/>
                    <a:cs typeface="+mn-cs"/>
                  </a:rPr>
                  <a:t>Here beta g is a parameter for adjusting the difference of local coverage </a:t>
                </a:r>
                <a:r>
                  <a:rPr lang="en-US" sz="1200" b="0" i="0" u="none" strike="noStrike" kern="1200" baseline="0" dirty="0" err="1">
                    <a:solidFill>
                      <a:schemeClr val="tx1"/>
                    </a:solidFill>
                    <a:latin typeface="+mn-lt"/>
                    <a:ea typeface="+mn-ea"/>
                    <a:cs typeface="+mn-cs"/>
                  </a:rPr>
                  <a:t>effciencies</a:t>
                </a:r>
                <a:r>
                  <a:rPr lang="en-US" sz="1200" b="0" i="0" u="none" strike="noStrike" kern="1200" baseline="0" dirty="0">
                    <a:solidFill>
                      <a:schemeClr val="tx1"/>
                    </a:solidFill>
                    <a:latin typeface="+mn-lt"/>
                    <a:ea typeface="+mn-ea"/>
                    <a:cs typeface="+mn-cs"/>
                  </a:rPr>
                  <a:t>. g &gt; 1 increases the relative weight of larger LCE, while g &lt; 1 works</a:t>
                </a:r>
              </a:p>
              <a:p>
                <a:r>
                  <a:rPr lang="en-US" sz="1200" b="0" i="0" u="none" strike="noStrike" kern="1200" baseline="0" dirty="0">
                    <a:solidFill>
                      <a:schemeClr val="tx1"/>
                    </a:solidFill>
                    <a:latin typeface="+mn-lt"/>
                    <a:ea typeface="+mn-ea"/>
                    <a:cs typeface="+mn-cs"/>
                  </a:rPr>
                  <a:t>in the opposite way. </a:t>
                </a:r>
              </a:p>
              <a:p>
                <a:r>
                  <a:rPr lang="en-US" sz="1200" b="0" i="0" u="none" strike="noStrike" kern="1200" baseline="0" dirty="0">
                    <a:solidFill>
                      <a:schemeClr val="tx1"/>
                    </a:solidFill>
                    <a:latin typeface="+mn-lt"/>
                    <a:ea typeface="+mn-ea"/>
                    <a:cs typeface="+mn-cs"/>
                  </a:rPr>
                  <a:t>In each iteration, we define the </a:t>
                </a:r>
                <a:r>
                  <a:rPr lang="en-US" sz="1200" dirty="0"/>
                  <a:t>local coverage gain of each set </a:t>
                </a:r>
                <a:r>
                  <a:rPr lang="en-US" sz="1200" i="0" dirty="0">
                    <a:latin typeface="Cambria Math" panose="02040503050406030204" pitchFamily="18" charset="0"/>
                  </a:rPr>
                  <a:t>𝑆</a:t>
                </a:r>
                <a:r>
                  <a:rPr lang="en-US" sz="1200" b="0" i="0" u="none" strike="noStrike" kern="1200" baseline="0" dirty="0">
                    <a:solidFill>
                      <a:schemeClr val="tx1"/>
                    </a:solidFill>
                    <a:latin typeface="+mn-lt"/>
                    <a:ea typeface="+mn-ea"/>
                    <a:cs typeface="+mn-cs"/>
                  </a:rPr>
                  <a:t>. It is the sum of LCE of the uncovered item that can be covered by adding S. It’s a dynamic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coverage benefit for each set S in each iteration is the combination of these two values. The relative weight is controlled by the parameter gamma.</a:t>
                </a:r>
              </a:p>
              <a:p>
                <a:r>
                  <a:rPr lang="en-US" sz="1200" b="0" i="0" u="none" strike="noStrike" kern="1200" baseline="0" dirty="0">
                    <a:solidFill>
                      <a:schemeClr val="tx1"/>
                    </a:solidFill>
                    <a:latin typeface="+mn-lt"/>
                    <a:ea typeface="+mn-ea"/>
                    <a:cs typeface="+mn-cs"/>
                  </a:rPr>
                  <a:t>When selecting sets according to the coverage benefit, it favors the sets that have smaller weights and</a:t>
                </a:r>
              </a:p>
              <a:p>
                <a:r>
                  <a:rPr lang="en-US" sz="1200" b="0" i="0" u="none" strike="noStrike" kern="1200" baseline="0" dirty="0">
                    <a:solidFill>
                      <a:schemeClr val="tx1"/>
                    </a:solidFill>
                    <a:latin typeface="+mn-lt"/>
                    <a:ea typeface="+mn-ea"/>
                    <a:cs typeface="+mn-cs"/>
                  </a:rPr>
                  <a:t>better extend or consolidate the coverage, especially on the items that are contained in less sets.</a:t>
                </a:r>
              </a:p>
              <a:p>
                <a:r>
                  <a:rPr lang="en-US" sz="1200" b="0" i="0" u="none" strike="noStrike" kern="1200" baseline="0" dirty="0">
                    <a:solidFill>
                      <a:schemeClr val="tx1"/>
                    </a:solidFill>
                    <a:latin typeface="+mn-lt"/>
                    <a:ea typeface="+mn-ea"/>
                    <a:cs typeface="+mn-cs"/>
                  </a:rPr>
                  <a:t>In my dissertation, there is a very detailed analysis on the effects of using the coverage benefit for selecting sets.</a:t>
                </a:r>
              </a:p>
              <a:p>
                <a:endParaRPr lang="en-US" dirty="0"/>
              </a:p>
            </p:txBody>
          </p:sp>
        </mc:Fallback>
      </mc:AlternateContent>
      <p:sp>
        <p:nvSpPr>
          <p:cNvPr id="4" name="Slide Number Placeholder 3"/>
          <p:cNvSpPr>
            <a:spLocks noGrp="1"/>
          </p:cNvSpPr>
          <p:nvPr>
            <p:ph type="sldNum" sz="quarter" idx="10"/>
          </p:nvPr>
        </p:nvSpPr>
        <p:spPr/>
        <p:txBody>
          <a:bodyPr/>
          <a:lstStyle/>
          <a:p>
            <a:fld id="{29AA317D-11DF-4C91-B94C-7FA8829DBD63}" type="slidenum">
              <a:rPr lang="en-US" smtClean="0"/>
              <a:t>16</a:t>
            </a:fld>
            <a:endParaRPr lang="en-US"/>
          </a:p>
        </p:txBody>
      </p:sp>
    </p:spTree>
    <p:extLst>
      <p:ext uri="{BB962C8B-B14F-4D97-AF65-F5344CB8AC3E}">
        <p14:creationId xmlns:p14="http://schemas.microsoft.com/office/powerpoint/2010/main" val="2969303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17</a:t>
            </a:fld>
            <a:endParaRPr lang="en-US"/>
          </a:p>
        </p:txBody>
      </p:sp>
    </p:spTree>
    <p:extLst>
      <p:ext uri="{BB962C8B-B14F-4D97-AF65-F5344CB8AC3E}">
        <p14:creationId xmlns:p14="http://schemas.microsoft.com/office/powerpoint/2010/main" val="84035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18</a:t>
            </a:fld>
            <a:endParaRPr lang="en-US"/>
          </a:p>
        </p:txBody>
      </p:sp>
    </p:spTree>
    <p:extLst>
      <p:ext uri="{BB962C8B-B14F-4D97-AF65-F5344CB8AC3E}">
        <p14:creationId xmlns:p14="http://schemas.microsoft.com/office/powerpoint/2010/main" val="2247453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For MWDS problem, we first reserve the </a:t>
                </a:r>
                <a:r>
                  <a:rPr lang="en-US" sz="1200" b="0" i="0" u="none" strike="noStrike" kern="1200" baseline="0" dirty="0">
                    <a:solidFill>
                      <a:schemeClr val="tx1"/>
                    </a:solidFill>
                    <a:latin typeface="+mn-lt"/>
                    <a:ea typeface="+mn-ea"/>
                    <a:cs typeface="+mn-cs"/>
                  </a:rPr>
                  <a:t>vertices indispensable for the optimal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Apparently, the </a:t>
                </a:r>
                <a:r>
                  <a:rPr lang="en-US" dirty="0"/>
                  <a:t>isolated vertices with degree zero are </a:t>
                </a:r>
                <a:r>
                  <a:rPr lang="en-US" sz="1200" b="0" i="0" u="none" strike="noStrike" kern="1200" baseline="0" dirty="0">
                    <a:solidFill>
                      <a:schemeClr val="tx1"/>
                    </a:solidFill>
                    <a:latin typeface="+mn-lt"/>
                    <a:ea typeface="+mn-ea"/>
                    <a:cs typeface="+mn-cs"/>
                  </a:rPr>
                  <a:t>indispensable.</a:t>
                </a:r>
              </a:p>
              <a:p>
                <a:r>
                  <a:rPr lang="en-US" sz="1200" b="0" i="0" u="none" strike="noStrike" kern="1200" baseline="0" dirty="0">
                    <a:solidFill>
                      <a:schemeClr val="tx1"/>
                    </a:solidFill>
                    <a:latin typeface="+mn-lt"/>
                    <a:ea typeface="+mn-ea"/>
                    <a:cs typeface="+mn-cs"/>
                  </a:rPr>
                  <a:t>Moreover, </a:t>
                </a:r>
                <a:r>
                  <a:rPr lang="en-US" dirty="0"/>
                  <a:t>for each vertex </a:t>
                </a:r>
                <a:r>
                  <a:rPr lang="en-US" b="0" i="0">
                    <a:latin typeface="Cambria Math" panose="02040503050406030204" pitchFamily="18" charset="0"/>
                  </a:rPr>
                  <a:t>𝑣</a:t>
                </a:r>
                <a:r>
                  <a:rPr lang="en-US" dirty="0"/>
                  <a:t> with degree one and its neighbor </a:t>
                </a:r>
                <a:r>
                  <a:rPr lang="en-US" b="0" i="0">
                    <a:latin typeface="Cambria Math" panose="02040503050406030204" pitchFamily="18" charset="0"/>
                  </a:rPr>
                  <a:t>𝑢</a:t>
                </a:r>
                <a:r>
                  <a:rPr lang="en-US" dirty="0"/>
                  <a:t>, if </a:t>
                </a:r>
                <a:r>
                  <a:rPr lang="en-US" i="0" dirty="0">
                    <a:latin typeface="Cambria Math" panose="02040503050406030204" pitchFamily="18" charset="0"/>
                  </a:rPr>
                  <a:t>𝑤(𝑣)</a:t>
                </a:r>
                <a:r>
                  <a:rPr lang="en-US" b="0" i="0" dirty="0">
                    <a:latin typeface="Cambria Math" panose="02040503050406030204" pitchFamily="18" charset="0"/>
                  </a:rPr>
                  <a:t>  </a:t>
                </a:r>
                <a:r>
                  <a:rPr lang="en-US" b="0" i="0" dirty="0">
                    <a:latin typeface="Cambria Math" panose="02040503050406030204" pitchFamily="18" charset="0"/>
                    <a:ea typeface="Cambria Math" panose="02040503050406030204" pitchFamily="18" charset="0"/>
                  </a:rPr>
                  <a:t>≥</a:t>
                </a:r>
                <a:r>
                  <a:rPr lang="en-US" i="0" dirty="0">
                    <a:latin typeface="Cambria Math" panose="02040503050406030204" pitchFamily="18" charset="0"/>
                  </a:rPr>
                  <a:t> 𝑤(𝑢)</a:t>
                </a:r>
                <a:r>
                  <a:rPr lang="en-US" dirty="0"/>
                  <a:t>, </a:t>
                </a:r>
                <a:r>
                  <a:rPr lang="en-US" i="0">
                    <a:latin typeface="Cambria Math" panose="02040503050406030204" pitchFamily="18" charset="0"/>
                  </a:rPr>
                  <a:t>𝑢</a:t>
                </a:r>
                <a:r>
                  <a:rPr lang="en-US" dirty="0"/>
                  <a:t> is </a:t>
                </a:r>
                <a:r>
                  <a:rPr lang="en-US" sz="1200" b="0" i="0" u="none" strike="noStrike" kern="1200" baseline="0" dirty="0">
                    <a:solidFill>
                      <a:schemeClr val="tx1"/>
                    </a:solidFill>
                    <a:latin typeface="+mn-lt"/>
                    <a:ea typeface="+mn-ea"/>
                    <a:cs typeface="+mn-cs"/>
                  </a:rPr>
                  <a:t>indispensable. Otherwise, v itself must be added into VR. In this case, in the end, we can get a better dominating set with smaller or equal weight by simply replacing v with u.</a:t>
                </a:r>
              </a:p>
              <a:p>
                <a:r>
                  <a:rPr lang="en-US" sz="1200" b="0" i="0" u="none" strike="noStrike" kern="1200" baseline="0" dirty="0">
                    <a:solidFill>
                      <a:schemeClr val="tx1"/>
                    </a:solidFill>
                    <a:latin typeface="+mn-lt"/>
                    <a:ea typeface="+mn-ea"/>
                    <a:cs typeface="+mn-cs"/>
                  </a:rPr>
                  <a:t>Then we convert it into a WSC problem to solve it.</a:t>
                </a:r>
                <a:endParaRPr lang="en-US" dirty="0"/>
              </a:p>
            </p:txBody>
          </p:sp>
        </mc:Fallback>
      </mc:AlternateContent>
      <p:sp>
        <p:nvSpPr>
          <p:cNvPr id="4" name="Slide Number Placeholder 3"/>
          <p:cNvSpPr>
            <a:spLocks noGrp="1"/>
          </p:cNvSpPr>
          <p:nvPr>
            <p:ph type="sldNum" sz="quarter" idx="10"/>
          </p:nvPr>
        </p:nvSpPr>
        <p:spPr/>
        <p:txBody>
          <a:bodyPr/>
          <a:lstStyle/>
          <a:p>
            <a:fld id="{29AA317D-11DF-4C91-B94C-7FA8829DBD63}" type="slidenum">
              <a:rPr lang="en-US" smtClean="0"/>
              <a:t>19</a:t>
            </a:fld>
            <a:endParaRPr lang="en-US"/>
          </a:p>
        </p:txBody>
      </p:sp>
    </p:spTree>
    <p:extLst>
      <p:ext uri="{BB962C8B-B14F-4D97-AF65-F5344CB8AC3E}">
        <p14:creationId xmlns:p14="http://schemas.microsoft.com/office/powerpoint/2010/main" val="167776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a:t>
            </a:fld>
            <a:endParaRPr lang="en-US"/>
          </a:p>
        </p:txBody>
      </p:sp>
    </p:spTree>
    <p:extLst>
      <p:ext uri="{BB962C8B-B14F-4D97-AF65-F5344CB8AC3E}">
        <p14:creationId xmlns:p14="http://schemas.microsoft.com/office/powerpoint/2010/main" val="1512084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20</a:t>
            </a:fld>
            <a:endParaRPr lang="en-US"/>
          </a:p>
        </p:txBody>
      </p:sp>
    </p:spTree>
    <p:extLst>
      <p:ext uri="{BB962C8B-B14F-4D97-AF65-F5344CB8AC3E}">
        <p14:creationId xmlns:p14="http://schemas.microsoft.com/office/powerpoint/2010/main" val="123931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21</a:t>
            </a:fld>
            <a:endParaRPr lang="en-US"/>
          </a:p>
        </p:txBody>
      </p:sp>
    </p:spTree>
    <p:extLst>
      <p:ext uri="{BB962C8B-B14F-4D97-AF65-F5344CB8AC3E}">
        <p14:creationId xmlns:p14="http://schemas.microsoft.com/office/powerpoint/2010/main" val="145887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22</a:t>
            </a:fld>
            <a:endParaRPr lang="en-US"/>
          </a:p>
        </p:txBody>
      </p:sp>
    </p:spTree>
    <p:extLst>
      <p:ext uri="{BB962C8B-B14F-4D97-AF65-F5344CB8AC3E}">
        <p14:creationId xmlns:p14="http://schemas.microsoft.com/office/powerpoint/2010/main" val="162144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23</a:t>
            </a:fld>
            <a:endParaRPr lang="en-US"/>
          </a:p>
        </p:txBody>
      </p:sp>
    </p:spTree>
    <p:extLst>
      <p:ext uri="{BB962C8B-B14F-4D97-AF65-F5344CB8AC3E}">
        <p14:creationId xmlns:p14="http://schemas.microsoft.com/office/powerpoint/2010/main" val="418380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24</a:t>
            </a:fld>
            <a:endParaRPr lang="en-US"/>
          </a:p>
        </p:txBody>
      </p:sp>
    </p:spTree>
    <p:extLst>
      <p:ext uri="{BB962C8B-B14F-4D97-AF65-F5344CB8AC3E}">
        <p14:creationId xmlns:p14="http://schemas.microsoft.com/office/powerpoint/2010/main" val="171271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25</a:t>
            </a:fld>
            <a:endParaRPr lang="en-US"/>
          </a:p>
        </p:txBody>
      </p:sp>
    </p:spTree>
    <p:extLst>
      <p:ext uri="{BB962C8B-B14F-4D97-AF65-F5344CB8AC3E}">
        <p14:creationId xmlns:p14="http://schemas.microsoft.com/office/powerpoint/2010/main" val="100431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26</a:t>
            </a:fld>
            <a:endParaRPr lang="en-US"/>
          </a:p>
        </p:txBody>
      </p:sp>
    </p:spTree>
    <p:extLst>
      <p:ext uri="{BB962C8B-B14F-4D97-AF65-F5344CB8AC3E}">
        <p14:creationId xmlns:p14="http://schemas.microsoft.com/office/powerpoint/2010/main" val="3630945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27</a:t>
            </a:fld>
            <a:endParaRPr lang="en-US"/>
          </a:p>
        </p:txBody>
      </p:sp>
    </p:spTree>
    <p:extLst>
      <p:ext uri="{BB962C8B-B14F-4D97-AF65-F5344CB8AC3E}">
        <p14:creationId xmlns:p14="http://schemas.microsoft.com/office/powerpoint/2010/main" val="1240038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28</a:t>
            </a:fld>
            <a:endParaRPr lang="en-US"/>
          </a:p>
        </p:txBody>
      </p:sp>
    </p:spTree>
    <p:extLst>
      <p:ext uri="{BB962C8B-B14F-4D97-AF65-F5344CB8AC3E}">
        <p14:creationId xmlns:p14="http://schemas.microsoft.com/office/powerpoint/2010/main" val="4259298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29</a:t>
            </a:fld>
            <a:endParaRPr lang="en-US"/>
          </a:p>
        </p:txBody>
      </p:sp>
    </p:spTree>
    <p:extLst>
      <p:ext uri="{BB962C8B-B14F-4D97-AF65-F5344CB8AC3E}">
        <p14:creationId xmlns:p14="http://schemas.microsoft.com/office/powerpoint/2010/main" val="415748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a:t>
            </a:fld>
            <a:endParaRPr lang="en-US"/>
          </a:p>
        </p:txBody>
      </p:sp>
    </p:spTree>
    <p:extLst>
      <p:ext uri="{BB962C8B-B14F-4D97-AF65-F5344CB8AC3E}">
        <p14:creationId xmlns:p14="http://schemas.microsoft.com/office/powerpoint/2010/main" val="402954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30</a:t>
            </a:fld>
            <a:endParaRPr lang="en-US"/>
          </a:p>
        </p:txBody>
      </p:sp>
    </p:spTree>
    <p:extLst>
      <p:ext uri="{BB962C8B-B14F-4D97-AF65-F5344CB8AC3E}">
        <p14:creationId xmlns:p14="http://schemas.microsoft.com/office/powerpoint/2010/main" val="122019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31</a:t>
            </a:fld>
            <a:endParaRPr lang="en-US"/>
          </a:p>
        </p:txBody>
      </p:sp>
    </p:spTree>
    <p:extLst>
      <p:ext uri="{BB962C8B-B14F-4D97-AF65-F5344CB8AC3E}">
        <p14:creationId xmlns:p14="http://schemas.microsoft.com/office/powerpoint/2010/main" val="183767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32</a:t>
            </a:fld>
            <a:endParaRPr lang="en-US"/>
          </a:p>
        </p:txBody>
      </p:sp>
    </p:spTree>
    <p:extLst>
      <p:ext uri="{BB962C8B-B14F-4D97-AF65-F5344CB8AC3E}">
        <p14:creationId xmlns:p14="http://schemas.microsoft.com/office/powerpoint/2010/main" val="409829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33</a:t>
            </a:fld>
            <a:endParaRPr lang="en-US"/>
          </a:p>
        </p:txBody>
      </p:sp>
    </p:spTree>
    <p:extLst>
      <p:ext uri="{BB962C8B-B14F-4D97-AF65-F5344CB8AC3E}">
        <p14:creationId xmlns:p14="http://schemas.microsoft.com/office/powerpoint/2010/main" val="3957944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clustering results on 7 data sets from the UCI repository</a:t>
            </a:r>
          </a:p>
          <a:p>
            <a:r>
              <a:rPr lang="en-US" dirty="0"/>
              <a:t>We can see our algorithms </a:t>
            </a:r>
            <a:r>
              <a:rPr lang="en-US" sz="1200" b="0" i="0" u="none" strike="noStrike" kern="1200" baseline="0" dirty="0">
                <a:solidFill>
                  <a:schemeClr val="tx1"/>
                </a:solidFill>
                <a:latin typeface="+mn-lt"/>
                <a:ea typeface="+mn-ea"/>
                <a:cs typeface="+mn-cs"/>
              </a:rPr>
              <a:t>achieve superior performance</a:t>
            </a:r>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35</a:t>
            </a:fld>
            <a:endParaRPr lang="en-US"/>
          </a:p>
        </p:txBody>
      </p:sp>
    </p:spTree>
    <p:extLst>
      <p:ext uri="{BB962C8B-B14F-4D97-AF65-F5344CB8AC3E}">
        <p14:creationId xmlns:p14="http://schemas.microsoft.com/office/powerpoint/2010/main" val="142216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36</a:t>
            </a:fld>
            <a:endParaRPr lang="en-US"/>
          </a:p>
        </p:txBody>
      </p:sp>
    </p:spTree>
    <p:extLst>
      <p:ext uri="{BB962C8B-B14F-4D97-AF65-F5344CB8AC3E}">
        <p14:creationId xmlns:p14="http://schemas.microsoft.com/office/powerpoint/2010/main" val="2374470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37</a:t>
            </a:fld>
            <a:endParaRPr lang="en-US"/>
          </a:p>
        </p:txBody>
      </p:sp>
    </p:spTree>
    <p:extLst>
      <p:ext uri="{BB962C8B-B14F-4D97-AF65-F5344CB8AC3E}">
        <p14:creationId xmlns:p14="http://schemas.microsoft.com/office/powerpoint/2010/main" val="2238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38</a:t>
            </a:fld>
            <a:endParaRPr lang="en-US"/>
          </a:p>
        </p:txBody>
      </p:sp>
    </p:spTree>
    <p:extLst>
      <p:ext uri="{BB962C8B-B14F-4D97-AF65-F5344CB8AC3E}">
        <p14:creationId xmlns:p14="http://schemas.microsoft.com/office/powerpoint/2010/main" val="1259179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39</a:t>
            </a:fld>
            <a:endParaRPr lang="en-US"/>
          </a:p>
        </p:txBody>
      </p:sp>
    </p:spTree>
    <p:extLst>
      <p:ext uri="{BB962C8B-B14F-4D97-AF65-F5344CB8AC3E}">
        <p14:creationId xmlns:p14="http://schemas.microsoft.com/office/powerpoint/2010/main" val="3084267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40</a:t>
            </a:fld>
            <a:endParaRPr lang="en-US"/>
          </a:p>
        </p:txBody>
      </p:sp>
    </p:spTree>
    <p:extLst>
      <p:ext uri="{BB962C8B-B14F-4D97-AF65-F5344CB8AC3E}">
        <p14:creationId xmlns:p14="http://schemas.microsoft.com/office/powerpoint/2010/main" val="321505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a:t>
            </a:fld>
            <a:endParaRPr lang="en-US"/>
          </a:p>
        </p:txBody>
      </p:sp>
    </p:spTree>
    <p:extLst>
      <p:ext uri="{BB962C8B-B14F-4D97-AF65-F5344CB8AC3E}">
        <p14:creationId xmlns:p14="http://schemas.microsoft.com/office/powerpoint/2010/main" val="7619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41</a:t>
            </a:fld>
            <a:endParaRPr lang="en-US"/>
          </a:p>
        </p:txBody>
      </p:sp>
    </p:spTree>
    <p:extLst>
      <p:ext uri="{BB962C8B-B14F-4D97-AF65-F5344CB8AC3E}">
        <p14:creationId xmlns:p14="http://schemas.microsoft.com/office/powerpoint/2010/main" val="2725997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42</a:t>
            </a:fld>
            <a:endParaRPr lang="en-US"/>
          </a:p>
        </p:txBody>
      </p:sp>
    </p:spTree>
    <p:extLst>
      <p:ext uri="{BB962C8B-B14F-4D97-AF65-F5344CB8AC3E}">
        <p14:creationId xmlns:p14="http://schemas.microsoft.com/office/powerpoint/2010/main" val="3644444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43</a:t>
            </a:fld>
            <a:endParaRPr lang="en-US"/>
          </a:p>
        </p:txBody>
      </p:sp>
    </p:spTree>
    <p:extLst>
      <p:ext uri="{BB962C8B-B14F-4D97-AF65-F5344CB8AC3E}">
        <p14:creationId xmlns:p14="http://schemas.microsoft.com/office/powerpoint/2010/main" val="2335025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44</a:t>
            </a:fld>
            <a:endParaRPr lang="en-US"/>
          </a:p>
        </p:txBody>
      </p:sp>
    </p:spTree>
    <p:extLst>
      <p:ext uri="{BB962C8B-B14F-4D97-AF65-F5344CB8AC3E}">
        <p14:creationId xmlns:p14="http://schemas.microsoft.com/office/powerpoint/2010/main" val="3766386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45</a:t>
            </a:fld>
            <a:endParaRPr lang="en-US"/>
          </a:p>
        </p:txBody>
      </p:sp>
    </p:spTree>
    <p:extLst>
      <p:ext uri="{BB962C8B-B14F-4D97-AF65-F5344CB8AC3E}">
        <p14:creationId xmlns:p14="http://schemas.microsoft.com/office/powerpoint/2010/main" val="3228428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46</a:t>
            </a:fld>
            <a:endParaRPr lang="en-US"/>
          </a:p>
        </p:txBody>
      </p:sp>
    </p:spTree>
    <p:extLst>
      <p:ext uri="{BB962C8B-B14F-4D97-AF65-F5344CB8AC3E}">
        <p14:creationId xmlns:p14="http://schemas.microsoft.com/office/powerpoint/2010/main" val="1198393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47</a:t>
            </a:fld>
            <a:endParaRPr lang="en-US"/>
          </a:p>
        </p:txBody>
      </p:sp>
    </p:spTree>
    <p:extLst>
      <p:ext uri="{BB962C8B-B14F-4D97-AF65-F5344CB8AC3E}">
        <p14:creationId xmlns:p14="http://schemas.microsoft.com/office/powerpoint/2010/main" val="353406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5</a:t>
            </a:fld>
            <a:endParaRPr lang="en-US"/>
          </a:p>
        </p:txBody>
      </p:sp>
    </p:spTree>
    <p:extLst>
      <p:ext uri="{BB962C8B-B14F-4D97-AF65-F5344CB8AC3E}">
        <p14:creationId xmlns:p14="http://schemas.microsoft.com/office/powerpoint/2010/main" val="351856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6</a:t>
            </a:fld>
            <a:endParaRPr lang="en-US"/>
          </a:p>
        </p:txBody>
      </p:sp>
    </p:spTree>
    <p:extLst>
      <p:ext uri="{BB962C8B-B14F-4D97-AF65-F5344CB8AC3E}">
        <p14:creationId xmlns:p14="http://schemas.microsoft.com/office/powerpoint/2010/main" val="71028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AA317D-11DF-4C91-B94C-7FA8829DBD63}" type="slidenum">
              <a:rPr lang="en-US" smtClean="0"/>
              <a:t>7</a:t>
            </a:fld>
            <a:endParaRPr lang="en-US"/>
          </a:p>
        </p:txBody>
      </p:sp>
    </p:spTree>
    <p:extLst>
      <p:ext uri="{BB962C8B-B14F-4D97-AF65-F5344CB8AC3E}">
        <p14:creationId xmlns:p14="http://schemas.microsoft.com/office/powerpoint/2010/main" val="393916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8</a:t>
            </a:fld>
            <a:endParaRPr lang="en-US"/>
          </a:p>
        </p:txBody>
      </p:sp>
    </p:spTree>
    <p:extLst>
      <p:ext uri="{BB962C8B-B14F-4D97-AF65-F5344CB8AC3E}">
        <p14:creationId xmlns:p14="http://schemas.microsoft.com/office/powerpoint/2010/main" val="120890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A317D-11DF-4C91-B94C-7FA8829DBD63}" type="slidenum">
              <a:rPr lang="en-US" smtClean="0"/>
              <a:t>9</a:t>
            </a:fld>
            <a:endParaRPr lang="en-US"/>
          </a:p>
        </p:txBody>
      </p:sp>
    </p:spTree>
    <p:extLst>
      <p:ext uri="{BB962C8B-B14F-4D97-AF65-F5344CB8AC3E}">
        <p14:creationId xmlns:p14="http://schemas.microsoft.com/office/powerpoint/2010/main" val="308070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14E8-1E58-480B-A86C-BEC1E5400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86684F-1A58-4C80-8D7D-E46155F2A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22785-E07B-45D0-BEBA-0870EA5A004A}"/>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5" name="Footer Placeholder 4">
            <a:extLst>
              <a:ext uri="{FF2B5EF4-FFF2-40B4-BE49-F238E27FC236}">
                <a16:creationId xmlns:a16="http://schemas.microsoft.com/office/drawing/2014/main" id="{F1C31089-FE9C-4B8B-92B2-7153CF25F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453D1-E1F5-470F-90C8-C751D86106F3}"/>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163966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EA33-1BEF-4BD0-9CAF-E76328A6D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E91AB4-932E-42EF-9E6A-F8198150FB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DC87D-CE2D-4CC0-962E-865FF498C3E8}"/>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5" name="Footer Placeholder 4">
            <a:extLst>
              <a:ext uri="{FF2B5EF4-FFF2-40B4-BE49-F238E27FC236}">
                <a16:creationId xmlns:a16="http://schemas.microsoft.com/office/drawing/2014/main" id="{316D2934-E0DA-4B74-A9FB-CAB81E2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F41B5-0ABC-48D7-8066-97A96907ADDB}"/>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427137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9680A-600A-44A6-AFDD-F6EF27A276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CE364-00F1-49AE-AA99-7ABF558D2F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60809-BD61-4C47-BB04-9025985B7D75}"/>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5" name="Footer Placeholder 4">
            <a:extLst>
              <a:ext uri="{FF2B5EF4-FFF2-40B4-BE49-F238E27FC236}">
                <a16:creationId xmlns:a16="http://schemas.microsoft.com/office/drawing/2014/main" id="{9CEC8B03-6D57-4781-805E-0C23387B0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14304-1033-475B-8E89-1A90F9A84AD5}"/>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32311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07E8-9A03-40CD-8D2B-E7A02EA20732}"/>
              </a:ext>
            </a:extLst>
          </p:cNvPr>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F2B54AB-BE21-4753-ACFB-C3185B0C2DF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2EEAC5-7E3A-4D3A-AE12-41A2A7116433}"/>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5" name="Footer Placeholder 4">
            <a:extLst>
              <a:ext uri="{FF2B5EF4-FFF2-40B4-BE49-F238E27FC236}">
                <a16:creationId xmlns:a16="http://schemas.microsoft.com/office/drawing/2014/main" id="{02E4C35A-6273-4D75-8DEE-D68FDF9A3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F8B15-3CEF-41FC-83B5-13DBC1E61BB6}"/>
              </a:ext>
            </a:extLst>
          </p:cNvPr>
          <p:cNvSpPr>
            <a:spLocks noGrp="1"/>
          </p:cNvSpPr>
          <p:nvPr>
            <p:ph type="sldNum" sz="quarter" idx="12"/>
          </p:nvPr>
        </p:nvSpPr>
        <p:spPr/>
        <p:txBody>
          <a:bodyPr/>
          <a:lstStyle/>
          <a:p>
            <a:fld id="{4EE15D59-0953-4799-A24C-A363A6E875D5}" type="slidenum">
              <a:rPr lang="en-US" smtClean="0"/>
              <a:t>‹#›</a:t>
            </a:fld>
            <a:endParaRPr lang="en-US"/>
          </a:p>
        </p:txBody>
      </p:sp>
      <p:cxnSp>
        <p:nvCxnSpPr>
          <p:cNvPr id="7" name="直接连接符 13">
            <a:extLst>
              <a:ext uri="{FF2B5EF4-FFF2-40B4-BE49-F238E27FC236}">
                <a16:creationId xmlns:a16="http://schemas.microsoft.com/office/drawing/2014/main" id="{E78E01F3-F04B-479E-A7A6-183FA62B85B5}"/>
              </a:ext>
            </a:extLst>
          </p:cNvPr>
          <p:cNvCxnSpPr>
            <a:cxnSpLocks/>
          </p:cNvCxnSpPr>
          <p:nvPr userDrawn="1"/>
        </p:nvCxnSpPr>
        <p:spPr>
          <a:xfrm>
            <a:off x="838200" y="1467463"/>
            <a:ext cx="10530840" cy="0"/>
          </a:xfrm>
          <a:prstGeom prst="line">
            <a:avLst/>
          </a:prstGeom>
          <a:ln w="25400">
            <a:solidFill>
              <a:srgbClr val="9E1B3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F936760-CEE8-4906-A54C-E8C798484B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6278" cy="1221954"/>
          </a:xfrm>
          <a:prstGeom prst="rect">
            <a:avLst/>
          </a:prstGeom>
        </p:spPr>
      </p:pic>
    </p:spTree>
    <p:extLst>
      <p:ext uri="{BB962C8B-B14F-4D97-AF65-F5344CB8AC3E}">
        <p14:creationId xmlns:p14="http://schemas.microsoft.com/office/powerpoint/2010/main" val="166761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06E2-F7A9-41DF-85B6-043C37C1BA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B874EE-E122-4F26-8FEA-6E4C9545C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7C0715-88A0-4BD5-9C84-A143FDB2B899}"/>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5" name="Footer Placeholder 4">
            <a:extLst>
              <a:ext uri="{FF2B5EF4-FFF2-40B4-BE49-F238E27FC236}">
                <a16:creationId xmlns:a16="http://schemas.microsoft.com/office/drawing/2014/main" id="{F89449BA-9A3D-4BC7-A337-22230B215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B18D7-5660-46E7-B376-697BE6BABD7F}"/>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218938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F144-511C-4370-971E-DF2AC7014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F33DE-8923-48E0-8D3A-BA9F11C580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BF8A8-4F47-4391-A035-98687BBB6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E835B-549F-4B74-B896-9EE52EA79464}"/>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6" name="Footer Placeholder 5">
            <a:extLst>
              <a:ext uri="{FF2B5EF4-FFF2-40B4-BE49-F238E27FC236}">
                <a16:creationId xmlns:a16="http://schemas.microsoft.com/office/drawing/2014/main" id="{AC551D53-8D5C-41CC-BA88-D3B11CE83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11B7-36CF-4F73-8440-2CF231016FFD}"/>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265817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3AB3-7E78-4C44-99D6-D50517AADC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B91AC-AAB6-405E-A83C-1923B0D67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E435F3-36DB-4C27-9FC3-6DF6A3EB8D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761231-00C1-4985-9E2B-26B60DEF9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ED4D34-9905-486D-AD50-392E6ED7EE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41E731-85C9-4D3A-9329-54F4512BBD1B}"/>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8" name="Footer Placeholder 7">
            <a:extLst>
              <a:ext uri="{FF2B5EF4-FFF2-40B4-BE49-F238E27FC236}">
                <a16:creationId xmlns:a16="http://schemas.microsoft.com/office/drawing/2014/main" id="{E05A9965-565B-48B5-936D-ECA754548D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067F8F-595F-4CDC-8CAF-1B02F515D411}"/>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268817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79D5-3912-44EB-AF54-83C8810D11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28DB8-8428-4606-8B95-6525089D00BA}"/>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4" name="Footer Placeholder 3">
            <a:extLst>
              <a:ext uri="{FF2B5EF4-FFF2-40B4-BE49-F238E27FC236}">
                <a16:creationId xmlns:a16="http://schemas.microsoft.com/office/drawing/2014/main" id="{3B1E9581-DE67-483B-BB46-BCA995958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516027-C26A-4C75-9574-683776A4B7B8}"/>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361029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E97D6-2C22-4BCA-AE04-C0A1F9A4F0AB}"/>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3" name="Footer Placeholder 2">
            <a:extLst>
              <a:ext uri="{FF2B5EF4-FFF2-40B4-BE49-F238E27FC236}">
                <a16:creationId xmlns:a16="http://schemas.microsoft.com/office/drawing/2014/main" id="{5779B774-9113-4A6C-89D4-EA1F54CCD3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694BB-5D34-46D5-A58F-FB2D1E1AA13F}"/>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304994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7234-843F-4089-9176-6B77177E3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513039-EC7E-47DA-9BBE-CC9F888C2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8D8DEA-2898-4B41-A5FF-03A5452A5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42F9D6-2F45-4FAB-888B-870414E1D1BE}"/>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6" name="Footer Placeholder 5">
            <a:extLst>
              <a:ext uri="{FF2B5EF4-FFF2-40B4-BE49-F238E27FC236}">
                <a16:creationId xmlns:a16="http://schemas.microsoft.com/office/drawing/2014/main" id="{31DEB546-6717-4B5C-9397-849F5E308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59719-E908-4864-ABB6-626672BE938A}"/>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225910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44F0-7F45-458A-AAD5-CB40BD8DB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152E5-E19B-430C-ADD1-A0373BE36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D9049-79F1-4919-B2C3-0981D32B6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8E1162-2100-44B5-9CC7-D2C4034D73AD}"/>
              </a:ext>
            </a:extLst>
          </p:cNvPr>
          <p:cNvSpPr>
            <a:spLocks noGrp="1"/>
          </p:cNvSpPr>
          <p:nvPr>
            <p:ph type="dt" sz="half" idx="10"/>
          </p:nvPr>
        </p:nvSpPr>
        <p:spPr/>
        <p:txBody>
          <a:bodyPr/>
          <a:lstStyle/>
          <a:p>
            <a:fld id="{75DB1711-FE64-4ADB-A4C1-198A4ABCD44D}" type="datetimeFigureOut">
              <a:rPr lang="en-US" smtClean="0"/>
              <a:t>9/29/2017</a:t>
            </a:fld>
            <a:endParaRPr lang="en-US"/>
          </a:p>
        </p:txBody>
      </p:sp>
      <p:sp>
        <p:nvSpPr>
          <p:cNvPr id="6" name="Footer Placeholder 5">
            <a:extLst>
              <a:ext uri="{FF2B5EF4-FFF2-40B4-BE49-F238E27FC236}">
                <a16:creationId xmlns:a16="http://schemas.microsoft.com/office/drawing/2014/main" id="{C84A3BA6-1C1C-4EC6-A803-8F9FE025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3F998-AAD2-43D7-9087-EED08AA53856}"/>
              </a:ext>
            </a:extLst>
          </p:cNvPr>
          <p:cNvSpPr>
            <a:spLocks noGrp="1"/>
          </p:cNvSpPr>
          <p:nvPr>
            <p:ph type="sldNum" sz="quarter" idx="12"/>
          </p:nvPr>
        </p:nvSpPr>
        <p:spPr/>
        <p:txBody>
          <a:bodyPr/>
          <a:lstStyle/>
          <a:p>
            <a:fld id="{4EE15D59-0953-4799-A24C-A363A6E875D5}" type="slidenum">
              <a:rPr lang="en-US" smtClean="0"/>
              <a:t>‹#›</a:t>
            </a:fld>
            <a:endParaRPr lang="en-US"/>
          </a:p>
        </p:txBody>
      </p:sp>
    </p:spTree>
    <p:extLst>
      <p:ext uri="{BB962C8B-B14F-4D97-AF65-F5344CB8AC3E}">
        <p14:creationId xmlns:p14="http://schemas.microsoft.com/office/powerpoint/2010/main" val="378300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EDE04B-94CC-4E2F-85D3-7F096855D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6563E-3CDA-41A5-B4FB-9763544DA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ADDEB-0C72-4A27-B14A-B93E3A186F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B1711-FE64-4ADB-A4C1-198A4ABCD44D}" type="datetimeFigureOut">
              <a:rPr lang="en-US" smtClean="0"/>
              <a:t>9/29/2017</a:t>
            </a:fld>
            <a:endParaRPr lang="en-US"/>
          </a:p>
        </p:txBody>
      </p:sp>
      <p:sp>
        <p:nvSpPr>
          <p:cNvPr id="5" name="Footer Placeholder 4">
            <a:extLst>
              <a:ext uri="{FF2B5EF4-FFF2-40B4-BE49-F238E27FC236}">
                <a16:creationId xmlns:a16="http://schemas.microsoft.com/office/drawing/2014/main" id="{FB4754E4-D1C7-4E9E-84A6-2F08F95AC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43556C-04F8-4748-9CF5-657D5424E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15D59-0953-4799-A24C-A363A6E875D5}" type="slidenum">
              <a:rPr lang="en-US" smtClean="0"/>
              <a:t>‹#›</a:t>
            </a:fld>
            <a:endParaRPr lang="en-US"/>
          </a:p>
        </p:txBody>
      </p:sp>
    </p:spTree>
    <p:extLst>
      <p:ext uri="{BB962C8B-B14F-4D97-AF65-F5344CB8AC3E}">
        <p14:creationId xmlns:p14="http://schemas.microsoft.com/office/powerpoint/2010/main" val="382018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C022-DCD4-4C4B-84E7-4BE3DA37C945}"/>
              </a:ext>
            </a:extLst>
          </p:cNvPr>
          <p:cNvSpPr>
            <a:spLocks noGrp="1"/>
          </p:cNvSpPr>
          <p:nvPr>
            <p:ph type="ctrTitle"/>
          </p:nvPr>
        </p:nvSpPr>
        <p:spPr>
          <a:xfrm>
            <a:off x="758092" y="958230"/>
            <a:ext cx="10675815" cy="1886568"/>
          </a:xfrm>
        </p:spPr>
        <p:txBody>
          <a:bodyPr>
            <a:normAutofit/>
          </a:bodyPr>
          <a:lstStyle/>
          <a:p>
            <a:r>
              <a:rPr lang="en-US" sz="4000" dirty="0">
                <a:latin typeface="Arial" panose="020B0604020202020204" pitchFamily="34" charset="0"/>
                <a:cs typeface="Arial" panose="020B0604020202020204" pitchFamily="34" charset="0"/>
              </a:rPr>
              <a:t>Algorithms for NP-hard Optimization Problems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and Cluster Analysis</a:t>
            </a:r>
          </a:p>
        </p:txBody>
      </p:sp>
      <p:sp>
        <p:nvSpPr>
          <p:cNvPr id="3" name="Subtitle 2">
            <a:extLst>
              <a:ext uri="{FF2B5EF4-FFF2-40B4-BE49-F238E27FC236}">
                <a16:creationId xmlns:a16="http://schemas.microsoft.com/office/drawing/2014/main" id="{7DF94C13-FD1B-43F6-B32A-2C20BD0C54AD}"/>
              </a:ext>
            </a:extLst>
          </p:cNvPr>
          <p:cNvSpPr>
            <a:spLocks noGrp="1"/>
          </p:cNvSpPr>
          <p:nvPr>
            <p:ph type="subTitle" idx="1"/>
          </p:nvPr>
        </p:nvSpPr>
        <p:spPr>
          <a:xfrm>
            <a:off x="1531815" y="3133122"/>
            <a:ext cx="9144000" cy="985589"/>
          </a:xfrm>
        </p:spPr>
        <p:txBody>
          <a:bodyPr>
            <a:normAutofit lnSpcReduction="10000"/>
          </a:bodyPr>
          <a:lstStyle/>
          <a:p>
            <a:r>
              <a:rPr lang="en-US" sz="2800" b="1" dirty="0">
                <a:latin typeface="Arial" panose="020B0604020202020204" pitchFamily="34" charset="0"/>
                <a:cs typeface="Arial" panose="020B0604020202020204" pitchFamily="34" charset="0"/>
              </a:rPr>
              <a:t>Dissertation Defense</a:t>
            </a:r>
          </a:p>
          <a:p>
            <a:r>
              <a:rPr lang="en-US" sz="2800" b="1" dirty="0">
                <a:latin typeface="Arial" panose="020B0604020202020204" pitchFamily="34" charset="0"/>
                <a:cs typeface="Arial" panose="020B0604020202020204" pitchFamily="34" charset="0"/>
              </a:rPr>
              <a:t>Nan Li</a:t>
            </a:r>
          </a:p>
          <a:p>
            <a:endParaRPr lang="en-US" sz="2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6B350C2-52BB-426C-9593-9154E13C0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38892" cy="1305169"/>
          </a:xfrm>
          <a:prstGeom prst="rect">
            <a:avLst/>
          </a:prstGeom>
        </p:spPr>
      </p:pic>
      <p:sp>
        <p:nvSpPr>
          <p:cNvPr id="5" name="文本框 3">
            <a:extLst>
              <a:ext uri="{FF2B5EF4-FFF2-40B4-BE49-F238E27FC236}">
                <a16:creationId xmlns:a16="http://schemas.microsoft.com/office/drawing/2014/main" id="{184BB77B-0442-4E61-9504-F6636283B188}"/>
              </a:ext>
            </a:extLst>
          </p:cNvPr>
          <p:cNvSpPr txBox="1"/>
          <p:nvPr/>
        </p:nvSpPr>
        <p:spPr>
          <a:xfrm>
            <a:off x="2813532" y="4483350"/>
            <a:ext cx="7541846" cy="1569660"/>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Committee</a:t>
            </a:r>
            <a:r>
              <a:rPr lang="en-US" altLang="zh-CN" sz="2400" dirty="0">
                <a:latin typeface="Arial" panose="020B0604020202020204" pitchFamily="34" charset="0"/>
                <a:cs typeface="Arial" panose="020B0604020202020204" pitchFamily="34" charset="0"/>
              </a:rPr>
              <a:t>:    Dr. </a:t>
            </a:r>
            <a:r>
              <a:rPr lang="en-US" altLang="zh-CN" sz="2400" dirty="0" err="1">
                <a:latin typeface="Arial" panose="020B0604020202020204" pitchFamily="34" charset="0"/>
                <a:cs typeface="Arial" panose="020B0604020202020204" pitchFamily="34" charset="0"/>
              </a:rPr>
              <a:t>Longin</a:t>
            </a:r>
            <a:r>
              <a:rPr lang="en-US" altLang="zh-CN" sz="2400" dirty="0">
                <a:latin typeface="Arial" panose="020B0604020202020204" pitchFamily="34" charset="0"/>
                <a:cs typeface="Arial" panose="020B0604020202020204" pitchFamily="34" charset="0"/>
              </a:rPr>
              <a:t> Jan </a:t>
            </a:r>
            <a:r>
              <a:rPr lang="en-US" altLang="zh-CN" sz="2400" dirty="0" err="1">
                <a:latin typeface="Arial" panose="020B0604020202020204" pitchFamily="34" charset="0"/>
                <a:cs typeface="Arial" panose="020B0604020202020204" pitchFamily="34" charset="0"/>
              </a:rPr>
              <a:t>Latecki</a:t>
            </a:r>
            <a:r>
              <a:rPr lang="en-US" altLang="zh-CN" sz="2400" dirty="0">
                <a:latin typeface="Arial" panose="020B0604020202020204" pitchFamily="34" charset="0"/>
                <a:cs typeface="Arial" panose="020B0604020202020204" pitchFamily="34" charset="0"/>
              </a:rPr>
              <a:t> (Advisor)</a:t>
            </a:r>
          </a:p>
          <a:p>
            <a:r>
              <a:rPr lang="en-US" altLang="zh-CN" sz="2400" dirty="0">
                <a:latin typeface="Arial" panose="020B0604020202020204" pitchFamily="34" charset="0"/>
                <a:cs typeface="Arial" panose="020B0604020202020204" pitchFamily="34" charset="0"/>
              </a:rPr>
              <a:t>                        Dr. </a:t>
            </a:r>
            <a:r>
              <a:rPr lang="en-US" altLang="zh-CN" sz="2400" dirty="0" err="1">
                <a:latin typeface="Arial" panose="020B0604020202020204" pitchFamily="34" charset="0"/>
                <a:cs typeface="Arial" panose="020B0604020202020204" pitchFamily="34" charset="0"/>
              </a:rPr>
              <a:t>Haibin</a:t>
            </a:r>
            <a:r>
              <a:rPr lang="en-US" altLang="zh-CN" sz="2400" dirty="0">
                <a:latin typeface="Arial" panose="020B0604020202020204" pitchFamily="34" charset="0"/>
                <a:cs typeface="Arial" panose="020B0604020202020204" pitchFamily="34" charset="0"/>
              </a:rPr>
              <a:t> Ling</a:t>
            </a:r>
          </a:p>
          <a:p>
            <a:r>
              <a:rPr lang="en-US" altLang="zh-CN" sz="2400" dirty="0">
                <a:latin typeface="Arial" panose="020B0604020202020204" pitchFamily="34" charset="0"/>
                <a:cs typeface="Arial" panose="020B0604020202020204" pitchFamily="34" charset="0"/>
              </a:rPr>
              <a:t>                        Dr. Slobodan </a:t>
            </a:r>
            <a:r>
              <a:rPr lang="en-US" altLang="zh-CN" sz="2400" dirty="0" err="1">
                <a:latin typeface="Arial" panose="020B0604020202020204" pitchFamily="34" charset="0"/>
                <a:cs typeface="Arial" panose="020B0604020202020204" pitchFamily="34" charset="0"/>
              </a:rPr>
              <a:t>Vucetic</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Dr. </a:t>
            </a:r>
            <a:r>
              <a:rPr lang="en-US" altLang="zh-CN" sz="2400" dirty="0" err="1">
                <a:latin typeface="Arial" panose="020B0604020202020204" pitchFamily="34" charset="0"/>
                <a:cs typeface="Arial" panose="020B0604020202020204" pitchFamily="34" charset="0"/>
              </a:rPr>
              <a:t>Yimin</a:t>
            </a:r>
            <a:r>
              <a:rPr lang="en-US" altLang="zh-CN" sz="2400" dirty="0">
                <a:latin typeface="Arial" panose="020B0604020202020204" pitchFamily="34" charset="0"/>
                <a:cs typeface="Arial" panose="020B0604020202020204" pitchFamily="34" charset="0"/>
              </a:rPr>
              <a:t> Zhang</a:t>
            </a:r>
          </a:p>
        </p:txBody>
      </p:sp>
    </p:spTree>
    <p:extLst>
      <p:ext uri="{BB962C8B-B14F-4D97-AF65-F5344CB8AC3E}">
        <p14:creationId xmlns:p14="http://schemas.microsoft.com/office/powerpoint/2010/main" val="475502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283CA-355F-4D61-A868-5DEA30C57578}"/>
              </a:ext>
            </a:extLst>
          </p:cNvPr>
          <p:cNvSpPr>
            <a:spLocks noGrp="1"/>
          </p:cNvSpPr>
          <p:nvPr>
            <p:ph type="title"/>
          </p:nvPr>
        </p:nvSpPr>
        <p:spPr/>
        <p:txBody>
          <a:bodyPr>
            <a:normAutofit/>
          </a:bodyPr>
          <a:lstStyle/>
          <a:p>
            <a:r>
              <a:rPr lang="en-US" sz="4000" dirty="0"/>
              <a:t>Classic Greedy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0BC248-4CA2-4A9C-B739-8C1A49719E93}"/>
                  </a:ext>
                </a:extLst>
              </p:cNvPr>
              <p:cNvSpPr>
                <a:spLocks noGrp="1"/>
              </p:cNvSpPr>
              <p:nvPr>
                <p:ph idx="1"/>
              </p:nvPr>
            </p:nvSpPr>
            <p:spPr/>
            <p:txBody>
              <a:bodyPr>
                <a:normAutofit/>
              </a:bodyPr>
              <a:lstStyle/>
              <a:p>
                <a:r>
                  <a:rPr lang="en-US" dirty="0"/>
                  <a:t>Set cover problem</a:t>
                </a:r>
              </a:p>
              <a:p>
                <a:pPr lvl="1"/>
                <a:r>
                  <a:rPr lang="en-US" dirty="0"/>
                  <a:t>repeatedly picks a set that contains the largest number of uncovered items until all the items in the universe are covered</a:t>
                </a:r>
              </a:p>
              <a:p>
                <a:pPr lvl="1"/>
                <a:r>
                  <a:rPr lang="en-US" dirty="0"/>
                  <a:t>approximation ratio </a:t>
                </a:r>
                <a14:m>
                  <m:oMath xmlns:m="http://schemas.openxmlformats.org/officeDocument/2006/math">
                    <m:r>
                      <m:rPr>
                        <m:sty m:val="p"/>
                      </m:rPr>
                      <a:rPr lang="en-US" i="1" dirty="0" smtClean="0">
                        <a:latin typeface="Cambria Math" panose="02040503050406030204" pitchFamily="18" charset="0"/>
                      </a:rPr>
                      <m:t>ln</m:t>
                    </m:r>
                    <m:r>
                      <a:rPr lang="el-GR" i="1" dirty="0" smtClean="0">
                        <a:latin typeface="Cambria Math" panose="02040503050406030204" pitchFamily="18" charset="0"/>
                        <a:ea typeface="Cambria Math" panose="02040503050406030204" pitchFamily="18" charset="0"/>
                      </a:rPr>
                      <m:t>𝛿</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𝛿</m:t>
                    </m:r>
                  </m:oMath>
                </a14:m>
                <a:r>
                  <a:rPr lang="en-US" dirty="0"/>
                  <a:t> is the maximum cardinality of sets in </a:t>
                </a:r>
                <a14:m>
                  <m:oMath xmlns:m="http://schemas.openxmlformats.org/officeDocument/2006/math">
                    <m:r>
                      <a:rPr lang="en-US" i="1" dirty="0">
                        <a:latin typeface="Cambria Math" panose="02040503050406030204" pitchFamily="18" charset="0"/>
                        <a:ea typeface="Cambria Math" panose="02040503050406030204" pitchFamily="18" charset="0"/>
                      </a:rPr>
                      <m:t>ℱ</m:t>
                    </m:r>
                  </m:oMath>
                </a14:m>
                <a:endParaRPr lang="en-US" dirty="0"/>
              </a:p>
              <a:p>
                <a:pPr lvl="1"/>
                <a:endParaRPr lang="en-US" dirty="0"/>
              </a:p>
              <a:p>
                <a:r>
                  <a:rPr lang="en-US" dirty="0"/>
                  <a:t>Weighted set cover problem</a:t>
                </a:r>
              </a:p>
              <a:p>
                <a:pPr lvl="1"/>
                <a:r>
                  <a:rPr lang="en-US" dirty="0"/>
                  <a:t>repeatedly selects a set by the number of uncovered items it contains per unit weight or the inverse</a:t>
                </a:r>
              </a:p>
              <a:p>
                <a:pPr lvl="1"/>
                <a:r>
                  <a:rPr lang="en-US" dirty="0"/>
                  <a:t>approximation ratio </a:t>
                </a:r>
                <a14:m>
                  <m:oMath xmlns:m="http://schemas.openxmlformats.org/officeDocument/2006/math">
                    <m:r>
                      <m:rPr>
                        <m:sty m:val="p"/>
                      </m:rPr>
                      <a:rPr lang="en-US" i="1" dirty="0" err="1">
                        <a:latin typeface="Cambria Math" panose="02040503050406030204" pitchFamily="18" charset="0"/>
                      </a:rPr>
                      <m:t>ln</m:t>
                    </m:r>
                    <m:r>
                      <a:rPr lang="en-US" i="1" dirty="0" err="1">
                        <a:latin typeface="Cambria Math" panose="02040503050406030204" pitchFamily="18" charset="0"/>
                      </a:rPr>
                      <m:t>⁡|</m:t>
                    </m:r>
                    <m:r>
                      <a:rPr lang="en-US" i="1" dirty="0" err="1">
                        <a:latin typeface="Cambria Math" panose="02040503050406030204" pitchFamily="18" charset="0"/>
                      </a:rPr>
                      <m:t>𝑈</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+1</m:t>
                    </m:r>
                  </m:oMath>
                </a14:m>
                <a:r>
                  <a:rPr lang="en-US" dirty="0"/>
                  <a:t>, where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 </m:t>
                    </m:r>
                  </m:oMath>
                </a14:m>
                <a:r>
                  <a:rPr lang="en-US" dirty="0"/>
                  <a:t>is the cardinality of universe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20BC248-4CA2-4A9C-B739-8C1A49719E93}"/>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379429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8956-6E6C-409E-981F-3EB54F165A5E}"/>
              </a:ext>
            </a:extLst>
          </p:cNvPr>
          <p:cNvSpPr>
            <a:spLocks noGrp="1"/>
          </p:cNvSpPr>
          <p:nvPr>
            <p:ph type="title"/>
          </p:nvPr>
        </p:nvSpPr>
        <p:spPr/>
        <p:txBody>
          <a:bodyPr>
            <a:normAutofit/>
          </a:bodyPr>
          <a:lstStyle/>
          <a:p>
            <a:r>
              <a:rPr lang="en-US" sz="4000" dirty="0"/>
              <a:t>Classic Greedy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75B74-13B5-449A-8B33-2D4076EAD3A8}"/>
                  </a:ext>
                </a:extLst>
              </p:cNvPr>
              <p:cNvSpPr>
                <a:spLocks noGrp="1"/>
              </p:cNvSpPr>
              <p:nvPr>
                <p:ph idx="1"/>
              </p:nvPr>
            </p:nvSpPr>
            <p:spPr/>
            <p:txBody>
              <a:bodyPr/>
              <a:lstStyle/>
              <a:p>
                <a:r>
                  <a:rPr lang="en-US" dirty="0"/>
                  <a:t>Minimum dominating set problem</a:t>
                </a:r>
              </a:p>
              <a:p>
                <a:pPr lvl="1"/>
                <a:r>
                  <a:rPr lang="en-US" dirty="0"/>
                  <a:t>repeatedly picks a vertex which covers the maximum number of previously uncovered vertices until a dominating set is obtained</a:t>
                </a:r>
              </a:p>
              <a:p>
                <a:pPr lvl="1"/>
                <a:r>
                  <a:rPr lang="en-US" dirty="0"/>
                  <a:t>approximation ratio </a:t>
                </a:r>
                <a14:m>
                  <m:oMath xmlns:m="http://schemas.openxmlformats.org/officeDocument/2006/math">
                    <m:r>
                      <m:rPr>
                        <m:sty m:val="p"/>
                      </m:rPr>
                      <a:rPr lang="en-US" i="1" dirty="0">
                        <a:latin typeface="Cambria Math" panose="02040503050406030204" pitchFamily="18" charset="0"/>
                      </a:rPr>
                      <m:t>ln</m:t>
                    </m:r>
                    <m:r>
                      <a:rPr lang="el-GR" i="1" dirty="0">
                        <a:latin typeface="Cambria Math" panose="02040503050406030204" pitchFamily="18" charset="0"/>
                        <a:ea typeface="Cambria Math" panose="02040503050406030204" pitchFamily="18" charset="0"/>
                      </a:rPr>
                      <m:t>𝛿</m:t>
                    </m:r>
                    <m:r>
                      <a:rPr lang="en-US" i="1" dirty="0">
                        <a:latin typeface="Cambria Math" panose="02040503050406030204" pitchFamily="18" charset="0"/>
                        <a:ea typeface="Cambria Math" panose="02040503050406030204" pitchFamily="18" charset="0"/>
                      </a:rPr>
                      <m:t>′⁡+ 2</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oMath>
                </a14:m>
                <a:r>
                  <a:rPr lang="en-US" dirty="0"/>
                  <a:t> is the maximum degree of </a:t>
                </a:r>
                <a14:m>
                  <m:oMath xmlns:m="http://schemas.openxmlformats.org/officeDocument/2006/math">
                    <m:r>
                      <a:rPr lang="en-US" i="1" dirty="0">
                        <a:latin typeface="Cambria Math" panose="02040503050406030204" pitchFamily="18" charset="0"/>
                      </a:rPr>
                      <m:t>𝐺</m:t>
                    </m:r>
                  </m:oMath>
                </a14:m>
                <a:endParaRPr lang="en-US" dirty="0"/>
              </a:p>
              <a:p>
                <a:endParaRPr lang="en-US" dirty="0"/>
              </a:p>
              <a:p>
                <a:r>
                  <a:rPr lang="en-US" dirty="0"/>
                  <a:t>Minimum weighted dominating set problem</a:t>
                </a:r>
              </a:p>
              <a:p>
                <a:pPr lvl="1"/>
                <a:r>
                  <a:rPr lang="en-US" dirty="0"/>
                  <a:t>repeatedly selects a vertex by the number of uncovered vertices it covers per unit weight or the inverse</a:t>
                </a:r>
              </a:p>
              <a:p>
                <a:pPr lvl="1"/>
                <a:r>
                  <a:rPr lang="en-US" dirty="0"/>
                  <a:t>approximation ratio </a:t>
                </a:r>
                <a14:m>
                  <m:oMath xmlns:m="http://schemas.openxmlformats.org/officeDocument/2006/math">
                    <m:r>
                      <m:rPr>
                        <m:sty m:val="p"/>
                      </m:rPr>
                      <a:rPr lang="en-US" i="1" dirty="0" err="1" smtClean="0">
                        <a:latin typeface="Cambria Math" panose="02040503050406030204" pitchFamily="18" charset="0"/>
                      </a:rPr>
                      <m:t>ln</m:t>
                    </m:r>
                    <m:r>
                      <a:rPr lang="en-US" i="1" dirty="0" err="1" smtClean="0">
                        <a:latin typeface="Cambria Math" panose="02040503050406030204" pitchFamily="18" charset="0"/>
                      </a:rPr>
                      <m:t>⁡|</m:t>
                    </m:r>
                    <m:r>
                      <a:rPr lang="en-US" b="0" i="1" dirty="0" err="1"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+1</m:t>
                    </m:r>
                  </m:oMath>
                </a14:m>
                <a:r>
                  <a:rPr lang="en-US" dirty="0"/>
                  <a:t>, where </a:t>
                </a:r>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𝑉</m:t>
                    </m:r>
                    <m:r>
                      <a:rPr lang="en-US" i="1" dirty="0">
                        <a:latin typeface="Cambria Math" panose="02040503050406030204" pitchFamily="18" charset="0"/>
                      </a:rPr>
                      <m:t>| </m:t>
                    </m:r>
                  </m:oMath>
                </a14:m>
                <a:r>
                  <a:rPr lang="en-US" dirty="0"/>
                  <a:t>is the number of vertices</a:t>
                </a:r>
              </a:p>
            </p:txBody>
          </p:sp>
        </mc:Choice>
        <mc:Fallback xmlns="">
          <p:sp>
            <p:nvSpPr>
              <p:cNvPr id="3" name="Content Placeholder 2">
                <a:extLst>
                  <a:ext uri="{FF2B5EF4-FFF2-40B4-BE49-F238E27FC236}">
                    <a16:creationId xmlns:a16="http://schemas.microsoft.com/office/drawing/2014/main" id="{04375B74-13B5-449A-8B33-2D4076EAD3A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87502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1909-0182-49B9-AC91-76EF7AE32EE4}"/>
              </a:ext>
            </a:extLst>
          </p:cNvPr>
          <p:cNvSpPr>
            <a:spLocks noGrp="1"/>
          </p:cNvSpPr>
          <p:nvPr>
            <p:ph type="title"/>
          </p:nvPr>
        </p:nvSpPr>
        <p:spPr/>
        <p:txBody>
          <a:bodyPr/>
          <a:lstStyle/>
          <a:p>
            <a:r>
              <a:rPr lang="en-US" dirty="0"/>
              <a:t>Our Algorithms</a:t>
            </a:r>
          </a:p>
        </p:txBody>
      </p:sp>
      <p:sp>
        <p:nvSpPr>
          <p:cNvPr id="3" name="Content Placeholder 2">
            <a:extLst>
              <a:ext uri="{FF2B5EF4-FFF2-40B4-BE49-F238E27FC236}">
                <a16:creationId xmlns:a16="http://schemas.microsoft.com/office/drawing/2014/main" id="{32699815-5D64-4E0D-ACCC-4993CC593B11}"/>
              </a:ext>
            </a:extLst>
          </p:cNvPr>
          <p:cNvSpPr>
            <a:spLocks noGrp="1"/>
          </p:cNvSpPr>
          <p:nvPr>
            <p:ph idx="1"/>
          </p:nvPr>
        </p:nvSpPr>
        <p:spPr/>
        <p:txBody>
          <a:bodyPr>
            <a:normAutofit/>
          </a:bodyPr>
          <a:lstStyle/>
          <a:p>
            <a:r>
              <a:rPr lang="en-US" dirty="0"/>
              <a:t>Essential idea</a:t>
            </a:r>
          </a:p>
          <a:p>
            <a:pPr lvl="1"/>
            <a:r>
              <a:rPr lang="en-US" dirty="0"/>
              <a:t>Build a robust solution and then improve it</a:t>
            </a:r>
          </a:p>
          <a:p>
            <a:pPr lvl="1"/>
            <a:endParaRPr lang="en-US" dirty="0"/>
          </a:p>
          <a:p>
            <a:r>
              <a:rPr lang="en-US" dirty="0"/>
              <a:t>Three-step strategy</a:t>
            </a:r>
          </a:p>
          <a:p>
            <a:pPr lvl="1"/>
            <a:r>
              <a:rPr lang="en-US" dirty="0"/>
              <a:t>reserve indispensable sets/vertices and reduce problem size</a:t>
            </a:r>
          </a:p>
          <a:p>
            <a:pPr lvl="1"/>
            <a:r>
              <a:rPr lang="en-US" dirty="0"/>
              <a:t>build a robust solution with a novel greedy heuristic</a:t>
            </a:r>
          </a:p>
          <a:p>
            <a:pPr lvl="1"/>
            <a:r>
              <a:rPr lang="en-US" dirty="0"/>
              <a:t>remove redundant sets/vertices</a:t>
            </a:r>
          </a:p>
        </p:txBody>
      </p:sp>
    </p:spTree>
    <p:extLst>
      <p:ext uri="{BB962C8B-B14F-4D97-AF65-F5344CB8AC3E}">
        <p14:creationId xmlns:p14="http://schemas.microsoft.com/office/powerpoint/2010/main" val="359876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649B-1AFE-4C7A-9437-CF37B25C61B7}"/>
              </a:ext>
            </a:extLst>
          </p:cNvPr>
          <p:cNvSpPr>
            <a:spLocks noGrp="1"/>
          </p:cNvSpPr>
          <p:nvPr>
            <p:ph type="title"/>
          </p:nvPr>
        </p:nvSpPr>
        <p:spPr/>
        <p:txBody>
          <a:bodyPr>
            <a:normAutofit/>
          </a:bodyPr>
          <a:lstStyle/>
          <a:p>
            <a:r>
              <a:rPr lang="en-US" sz="4000" dirty="0"/>
              <a:t>WSC Algorithm - 1</a:t>
            </a:r>
            <a:r>
              <a:rPr lang="en-US" sz="4000" baseline="30000" dirty="0"/>
              <a:t>st </a:t>
            </a:r>
            <a:r>
              <a:rPr lang="en-US" sz="4000" dirty="0"/>
              <a:t>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FB791E-EA72-44F1-96E9-64F4493FAFB5}"/>
                  </a:ext>
                </a:extLst>
              </p:cNvPr>
              <p:cNvSpPr>
                <a:spLocks noGrp="1"/>
              </p:cNvSpPr>
              <p:nvPr>
                <p:ph idx="1"/>
              </p:nvPr>
            </p:nvSpPr>
            <p:spPr/>
            <p:txBody>
              <a:bodyPr>
                <a:normAutofit/>
              </a:bodyPr>
              <a:lstStyle/>
              <a:p>
                <a:r>
                  <a:rPr lang="en-US" dirty="0"/>
                  <a:t>Reserve indispensable sets </a:t>
                </a:r>
              </a:p>
              <a:p>
                <a:pPr lvl="1"/>
                <a:r>
                  <a:rPr lang="en-US" dirty="0"/>
                  <a:t>Every indispensable set covers at least one item on its own</a:t>
                </a:r>
              </a:p>
              <a:p>
                <a:endParaRPr lang="en-US" dirty="0"/>
              </a:p>
              <a:p>
                <a:r>
                  <a:rPr lang="en-US" dirty="0"/>
                  <a:t>Reduce to smaller WSC problem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r>
                      <a:rPr lang="en-US" i="1">
                        <a:latin typeface="Cambria Math" panose="02040503050406030204" pitchFamily="18" charset="0"/>
                      </a:rPr>
                      <m:t>,  </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ℱ</m:t>
                        </m:r>
                      </m:e>
                      <m:sup>
                        <m:r>
                          <a:rPr lang="en-US" i="1" dirty="0">
                            <a:latin typeface="Cambria Math" panose="02040503050406030204" pitchFamily="18" charset="0"/>
                            <a:ea typeface="Cambria Math" panose="02040503050406030204" pitchFamily="18" charset="0"/>
                          </a:rPr>
                          <m:t>′</m:t>
                        </m:r>
                      </m:sup>
                    </m:sSup>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𝑤</m:t>
                    </m:r>
                    <m:r>
                      <a:rPr lang="en-US" dirty="0">
                        <a:latin typeface="Cambria Math" panose="02040503050406030204" pitchFamily="18" charset="0"/>
                        <a:ea typeface="Cambria Math" panose="02040503050406030204" pitchFamily="18" charset="0"/>
                      </a:rPr>
                      <m:t>)</m:t>
                    </m:r>
                  </m:oMath>
                </a14:m>
                <a:endParaRPr lang="en-US" dirty="0"/>
              </a:p>
              <a:p>
                <a:pPr lvl="1"/>
                <a:r>
                  <a:rPr lang="en-US" dirty="0"/>
                  <a:t>Remove the items covered by the indispensable sets</a:t>
                </a:r>
              </a:p>
              <a:p>
                <a:pPr lvl="1"/>
                <a:r>
                  <a:rPr lang="en-US" dirty="0"/>
                  <a:t>Remove the empty sets (include but not limited to the reserved sets)</a:t>
                </a:r>
              </a:p>
            </p:txBody>
          </p:sp>
        </mc:Choice>
        <mc:Fallback xmlns="">
          <p:sp>
            <p:nvSpPr>
              <p:cNvPr id="3" name="Content Placeholder 2">
                <a:extLst>
                  <a:ext uri="{FF2B5EF4-FFF2-40B4-BE49-F238E27FC236}">
                    <a16:creationId xmlns:a16="http://schemas.microsoft.com/office/drawing/2014/main" id="{34FB791E-EA72-44F1-96E9-64F4493FAFB5}"/>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293640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3BF0-7B54-413D-98C0-FB2794A858E1}"/>
              </a:ext>
            </a:extLst>
          </p:cNvPr>
          <p:cNvSpPr>
            <a:spLocks noGrp="1"/>
          </p:cNvSpPr>
          <p:nvPr>
            <p:ph type="title"/>
          </p:nvPr>
        </p:nvSpPr>
        <p:spPr/>
        <p:txBody>
          <a:bodyPr/>
          <a:lstStyle/>
          <a:p>
            <a:r>
              <a:rPr lang="en-US" sz="4000" dirty="0"/>
              <a:t>WSC Algorithm - 2</a:t>
            </a:r>
            <a:r>
              <a:rPr lang="en-US" sz="4000" baseline="30000" dirty="0"/>
              <a:t>nd </a:t>
            </a:r>
            <a:r>
              <a:rPr lang="en-US" sz="4000" dirty="0"/>
              <a:t>step</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FAD1A-661A-40AB-B7E1-4EE29DDD51CA}"/>
                  </a:ext>
                </a:extLst>
              </p:cNvPr>
              <p:cNvSpPr>
                <a:spLocks noGrp="1"/>
              </p:cNvSpPr>
              <p:nvPr>
                <p:ph idx="1"/>
              </p:nvPr>
            </p:nvSpPr>
            <p:spPr/>
            <p:txBody>
              <a:bodyPr/>
              <a:lstStyle/>
              <a:p>
                <a:r>
                  <a:rPr lang="en-US" dirty="0"/>
                  <a:t>Build a robust solution with a novel greedy heuristic</a:t>
                </a:r>
              </a:p>
              <a:p>
                <a:pPr lvl="1"/>
                <a:r>
                  <a:rPr lang="en-US" dirty="0"/>
                  <a:t>start with an empty set </a:t>
                </a:r>
                <a14:m>
                  <m:oMath xmlns:m="http://schemas.openxmlformats.org/officeDocument/2006/math">
                    <m:sSub>
                      <m:sSubPr>
                        <m:ctrlPr>
                          <a:rPr lang="en-US" i="1" smtClean="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ℱ</m:t>
                        </m:r>
                        <m:r>
                          <a:rPr lang="en-US" b="0" i="1" dirty="0"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𝐶</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endParaRPr lang="en-US" dirty="0"/>
              </a:p>
              <a:p>
                <a:pPr lvl="1"/>
                <a:endParaRPr lang="en-US" dirty="0"/>
              </a:p>
              <a:p>
                <a:pPr lvl="1"/>
                <a:r>
                  <a:rPr lang="en-US" dirty="0"/>
                  <a:t>repeatedly select a set with the maximum coverage benefit (</a:t>
                </a:r>
                <a:r>
                  <a:rPr lang="en-US" i="1" dirty="0"/>
                  <a:t>CB</a:t>
                </a:r>
                <a:r>
                  <a:rPr lang="en-US" dirty="0"/>
                  <a:t>), which covers at least one uncovered item</a:t>
                </a:r>
              </a:p>
              <a:p>
                <a:pPr lvl="1"/>
                <a:endParaRPr lang="en-US" dirty="0"/>
              </a:p>
              <a:p>
                <a:pPr lvl="1"/>
                <a:endParaRPr lang="en-US" dirty="0"/>
              </a:p>
              <a:p>
                <a:pPr lvl="1"/>
                <a:endParaRPr lang="en-US" dirty="0"/>
              </a:p>
              <a:p>
                <a:pPr lvl="1"/>
                <a:r>
                  <a:rPr lang="en-US" dirty="0"/>
                  <a:t>stop when the union of sets in </a:t>
                </a:r>
                <a14:m>
                  <m:oMath xmlns:m="http://schemas.openxmlformats.org/officeDocument/2006/math">
                    <m:sSub>
                      <m:sSubPr>
                        <m:ctrlPr>
                          <a:rPr lang="en-US" i="1">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ℱ</m:t>
                        </m:r>
                        <m:r>
                          <a:rPr lang="en-US" i="1" dirty="0">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𝐶</m:t>
                        </m:r>
                      </m:sub>
                    </m:sSub>
                  </m:oMath>
                </a14:m>
                <a:r>
                  <a:rPr lang="en-US" dirty="0"/>
                  <a:t> equals </a:t>
                </a:r>
                <a14:m>
                  <m:oMath xmlns:m="http://schemas.openxmlformats.org/officeDocument/2006/math">
                    <m:r>
                      <a:rPr lang="en-US" i="1" dirty="0" smtClean="0">
                        <a:latin typeface="Cambria Math" panose="02040503050406030204" pitchFamily="18" charset="0"/>
                      </a:rPr>
                      <m:t>𝑈</m:t>
                    </m:r>
                    <m:r>
                      <a:rPr lang="en-US" b="0" i="1" dirty="0" smtClean="0">
                        <a:latin typeface="Cambria Math" panose="02040503050406030204" pitchFamily="18" charset="0"/>
                      </a:rPr>
                      <m:t>′</m:t>
                    </m:r>
                  </m:oMath>
                </a14:m>
                <a:endParaRPr lang="en-US" dirty="0"/>
              </a:p>
              <a:p>
                <a:pPr lvl="1"/>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B6FAD1A-661A-40AB-B7E1-4EE29DDD51CA}"/>
                  </a:ext>
                </a:extLst>
              </p:cNvPr>
              <p:cNvSpPr>
                <a:spLocks noGrp="1" noRot="1" noChangeAspect="1" noMove="1" noResize="1" noEditPoints="1" noAdjustHandles="1" noChangeArrowheads="1" noChangeShapeType="1" noTextEdit="1"/>
              </p:cNvSpPr>
              <p:nvPr>
                <p:ph idx="1"/>
              </p:nvPr>
            </p:nvSpPr>
            <p:spPr>
              <a:blipFill>
                <a:blip r:embed="rId3"/>
                <a:stretch>
                  <a:fillRect l="-1043" t="-2381" r="-12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D406D44-874C-4273-A0E9-13EFF242763B}"/>
              </a:ext>
            </a:extLst>
          </p:cNvPr>
          <p:cNvPicPr>
            <a:picLocks noChangeAspect="1"/>
          </p:cNvPicPr>
          <p:nvPr/>
        </p:nvPicPr>
        <p:blipFill>
          <a:blip r:embed="rId4"/>
          <a:stretch>
            <a:fillRect/>
          </a:stretch>
        </p:blipFill>
        <p:spPr>
          <a:xfrm>
            <a:off x="2232365" y="4027134"/>
            <a:ext cx="5109468" cy="554038"/>
          </a:xfrm>
          <a:prstGeom prst="rect">
            <a:avLst/>
          </a:prstGeom>
        </p:spPr>
      </p:pic>
    </p:spTree>
    <p:extLst>
      <p:ext uri="{BB962C8B-B14F-4D97-AF65-F5344CB8AC3E}">
        <p14:creationId xmlns:p14="http://schemas.microsoft.com/office/powerpoint/2010/main" val="271540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3BF0-7B54-413D-98C0-FB2794A858E1}"/>
              </a:ext>
            </a:extLst>
          </p:cNvPr>
          <p:cNvSpPr>
            <a:spLocks noGrp="1"/>
          </p:cNvSpPr>
          <p:nvPr>
            <p:ph type="title"/>
          </p:nvPr>
        </p:nvSpPr>
        <p:spPr/>
        <p:txBody>
          <a:bodyPr/>
          <a:lstStyle/>
          <a:p>
            <a:r>
              <a:rPr lang="en-US" sz="4000" dirty="0"/>
              <a:t>WSC Algorithm - 2</a:t>
            </a:r>
            <a:r>
              <a:rPr lang="en-US" sz="4000" baseline="30000" dirty="0"/>
              <a:t>nd </a:t>
            </a:r>
            <a:r>
              <a:rPr lang="en-US" sz="4000" dirty="0"/>
              <a:t>step</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FAD1A-661A-40AB-B7E1-4EE29DDD51CA}"/>
                  </a:ext>
                </a:extLst>
              </p:cNvPr>
              <p:cNvSpPr>
                <a:spLocks noGrp="1"/>
              </p:cNvSpPr>
              <p:nvPr>
                <p:ph idx="1"/>
              </p:nvPr>
            </p:nvSpPr>
            <p:spPr/>
            <p:txBody>
              <a:bodyPr/>
              <a:lstStyle/>
              <a:p>
                <a:r>
                  <a:rPr lang="en-US" sz="2400" dirty="0"/>
                  <a:t>Let </a:t>
                </a:r>
                <a14:m>
                  <m:oMath xmlns:m="http://schemas.openxmlformats.org/officeDocument/2006/math">
                    <m:r>
                      <a:rPr lang="en-US" sz="2400" i="1" dirty="0" smtClean="0">
                        <a:latin typeface="Cambria Math" panose="02040503050406030204" pitchFamily="18" charset="0"/>
                      </a:rPr>
                      <m:t>𝑤</m:t>
                    </m:r>
                    <m:r>
                      <a:rPr lang="en-US" sz="2400" b="0" i="1" dirty="0" smtClean="0">
                        <a:latin typeface="Cambria Math" panose="02040503050406030204" pitchFamily="18" charset="0"/>
                      </a:rPr>
                      <m:t>𝑖</m:t>
                    </m:r>
                    <m:r>
                      <a:rPr lang="en-US" sz="2400" i="1" dirty="0">
                        <a:latin typeface="Cambria Math" panose="02040503050406030204" pitchFamily="18" charset="0"/>
                      </a:rPr>
                      <m:t>(</m:t>
                    </m:r>
                    <m:r>
                      <a:rPr lang="en-US" sz="2400" i="1" dirty="0">
                        <a:latin typeface="Cambria Math" panose="02040503050406030204" pitchFamily="18" charset="0"/>
                      </a:rPr>
                      <m:t>𝑆</m:t>
                    </m:r>
                    <m:r>
                      <a:rPr lang="en-US" sz="2400" i="1" dirty="0">
                        <a:latin typeface="Cambria Math" panose="02040503050406030204" pitchFamily="18" charset="0"/>
                      </a:rPr>
                      <m:t>)</m:t>
                    </m:r>
                  </m:oMath>
                </a14:m>
                <a:r>
                  <a:rPr lang="en-US" sz="2400" dirty="0"/>
                  <a:t> denote the inverse of weight </a:t>
                </a:r>
                <a14:m>
                  <m:oMath xmlns:m="http://schemas.openxmlformats.org/officeDocument/2006/math">
                    <m:r>
                      <a:rPr lang="en-US" sz="2400" i="1" dirty="0">
                        <a:latin typeface="Cambria Math" panose="02040503050406030204" pitchFamily="18" charset="0"/>
                      </a:rPr>
                      <m:t>𝑤</m:t>
                    </m:r>
                    <m:r>
                      <a:rPr lang="en-US" sz="2400" i="1" dirty="0">
                        <a:latin typeface="Cambria Math" panose="02040503050406030204" pitchFamily="18" charset="0"/>
                      </a:rPr>
                      <m:t>(</m:t>
                    </m:r>
                    <m:r>
                      <a:rPr lang="en-US" sz="2400" i="1" dirty="0">
                        <a:latin typeface="Cambria Math" panose="02040503050406030204" pitchFamily="18" charset="0"/>
                      </a:rPr>
                      <m:t>𝑆</m:t>
                    </m:r>
                    <m:r>
                      <a:rPr lang="en-US" sz="2400" i="1" dirty="0">
                        <a:latin typeface="Cambria Math" panose="02040503050406030204" pitchFamily="18" charset="0"/>
                      </a:rPr>
                      <m:t>)</m:t>
                    </m:r>
                  </m:oMath>
                </a14:m>
                <a:r>
                  <a:rPr lang="en-US" sz="2400" dirty="0"/>
                  <a:t> of set </a:t>
                </a:r>
                <a14:m>
                  <m:oMath xmlns:m="http://schemas.openxmlformats.org/officeDocument/2006/math">
                    <m:r>
                      <a:rPr lang="en-US" sz="2400" i="1" dirty="0" smtClean="0">
                        <a:latin typeface="Cambria Math" panose="02040503050406030204" pitchFamily="18" charset="0"/>
                      </a:rPr>
                      <m:t>𝑆</m:t>
                    </m:r>
                  </m:oMath>
                </a14:m>
                <a:endParaRPr lang="en-US" sz="2400" dirty="0"/>
              </a:p>
              <a:p>
                <a:endParaRPr lang="en-US" sz="2400" dirty="0"/>
              </a:p>
              <a:p>
                <a:pPr lvl="1"/>
                <a:endParaRPr lang="en-US" dirty="0"/>
              </a:p>
              <a:p>
                <a:r>
                  <a:rPr lang="en-US" sz="2400" dirty="0"/>
                  <a:t>For each item </a:t>
                </a:r>
                <a14:m>
                  <m:oMath xmlns:m="http://schemas.openxmlformats.org/officeDocument/2006/math">
                    <m:r>
                      <a:rPr lang="en-US" sz="2400" i="1" dirty="0" smtClean="0">
                        <a:latin typeface="Cambria Math" panose="02040503050406030204" pitchFamily="18" charset="0"/>
                      </a:rPr>
                      <m:t>𝑖</m:t>
                    </m:r>
                  </m:oMath>
                </a14:m>
                <a:r>
                  <a:rPr lang="en-US" sz="2400" dirty="0"/>
                  <a:t>, we compute the sum of weight inverses of the sets containing </a:t>
                </a:r>
                <a14:m>
                  <m:oMath xmlns:m="http://schemas.openxmlformats.org/officeDocument/2006/math">
                    <m:r>
                      <a:rPr lang="en-US" sz="2400" i="1" dirty="0">
                        <a:latin typeface="Cambria Math" panose="02040503050406030204" pitchFamily="18" charset="0"/>
                      </a:rPr>
                      <m:t>𝑖</m:t>
                    </m:r>
                  </m:oMath>
                </a14:m>
                <a:endParaRPr lang="en-US" sz="2400" dirty="0"/>
              </a:p>
              <a:p>
                <a:pPr marL="0" indent="0">
                  <a:buNone/>
                </a:pPr>
                <a:endParaRPr lang="en-US" sz="2400" dirty="0"/>
              </a:p>
              <a:p>
                <a:r>
                  <a:rPr lang="en-US" sz="2400" dirty="0"/>
                  <a:t>For each set </a:t>
                </a:r>
                <a14:m>
                  <m:oMath xmlns:m="http://schemas.openxmlformats.org/officeDocument/2006/math">
                    <m:r>
                      <a:rPr lang="en-US" sz="2400" i="1" dirty="0">
                        <a:latin typeface="Cambria Math" panose="02040503050406030204" pitchFamily="18" charset="0"/>
                      </a:rPr>
                      <m:t>𝑆</m:t>
                    </m:r>
                  </m:oMath>
                </a14:m>
                <a:r>
                  <a:rPr lang="en-US" sz="2400" dirty="0"/>
                  <a:t>, we define its local coverage efficiency on each item </a:t>
                </a:r>
                <a14:m>
                  <m:oMath xmlns:m="http://schemas.openxmlformats.org/officeDocument/2006/math">
                    <m:r>
                      <a:rPr lang="en-US" sz="2400" i="1" dirty="0" smtClean="0">
                        <a:latin typeface="Cambria Math" panose="02040503050406030204" pitchFamily="18" charset="0"/>
                      </a:rPr>
                      <m:t>𝑖</m:t>
                    </m:r>
                    <m:r>
                      <a:rPr lang="en-US" sz="2400" i="1" dirty="0">
                        <a:latin typeface="Cambria Math" panose="02040503050406030204" pitchFamily="18" charset="0"/>
                      </a:rPr>
                      <m:t> </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rPr>
                      <m:t> </m:t>
                    </m:r>
                    <m:r>
                      <a:rPr lang="en-US" sz="2400" i="1" dirty="0">
                        <a:latin typeface="Cambria Math" panose="02040503050406030204" pitchFamily="18" charset="0"/>
                      </a:rPr>
                      <m:t>𝑆</m:t>
                    </m:r>
                  </m:oMath>
                </a14:m>
                <a:endParaRPr lang="en-US" sz="2400" dirty="0"/>
              </a:p>
              <a:p>
                <a:endParaRPr lang="en-US" dirty="0"/>
              </a:p>
              <a:p>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B6FAD1A-661A-40AB-B7E1-4EE29DDD51CA}"/>
                  </a:ext>
                </a:extLst>
              </p:cNvPr>
              <p:cNvSpPr>
                <a:spLocks noGrp="1" noRot="1" noChangeAspect="1" noMove="1" noResize="1" noEditPoints="1" noAdjustHandles="1" noChangeArrowheads="1" noChangeShapeType="1" noTextEdit="1"/>
              </p:cNvSpPr>
              <p:nvPr>
                <p:ph idx="1"/>
              </p:nvPr>
            </p:nvSpPr>
            <p:spPr>
              <a:blipFill>
                <a:blip r:embed="rId3"/>
                <a:stretch>
                  <a:fillRect l="-812" t="-182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8DDC5D9-6C51-4BD5-AA62-21A71D8AC6B8}"/>
              </a:ext>
            </a:extLst>
          </p:cNvPr>
          <p:cNvPicPr>
            <a:picLocks noChangeAspect="1"/>
          </p:cNvPicPr>
          <p:nvPr/>
        </p:nvPicPr>
        <p:blipFill>
          <a:blip r:embed="rId4"/>
          <a:stretch>
            <a:fillRect/>
          </a:stretch>
        </p:blipFill>
        <p:spPr>
          <a:xfrm>
            <a:off x="3963741" y="2235182"/>
            <a:ext cx="2401548" cy="893409"/>
          </a:xfrm>
          <a:prstGeom prst="rect">
            <a:avLst/>
          </a:prstGeom>
        </p:spPr>
      </p:pic>
      <p:pic>
        <p:nvPicPr>
          <p:cNvPr id="6" name="Picture 5">
            <a:extLst>
              <a:ext uri="{FF2B5EF4-FFF2-40B4-BE49-F238E27FC236}">
                <a16:creationId xmlns:a16="http://schemas.microsoft.com/office/drawing/2014/main" id="{F047BC81-3EB8-4B69-95D4-4594909EC048}"/>
              </a:ext>
            </a:extLst>
          </p:cNvPr>
          <p:cNvPicPr>
            <a:picLocks noChangeAspect="1"/>
          </p:cNvPicPr>
          <p:nvPr/>
        </p:nvPicPr>
        <p:blipFill>
          <a:blip r:embed="rId5"/>
          <a:stretch>
            <a:fillRect/>
          </a:stretch>
        </p:blipFill>
        <p:spPr>
          <a:xfrm>
            <a:off x="3905434" y="3583313"/>
            <a:ext cx="2959145" cy="846644"/>
          </a:xfrm>
          <a:prstGeom prst="rect">
            <a:avLst/>
          </a:prstGeom>
        </p:spPr>
      </p:pic>
      <p:pic>
        <p:nvPicPr>
          <p:cNvPr id="7" name="Picture 6">
            <a:extLst>
              <a:ext uri="{FF2B5EF4-FFF2-40B4-BE49-F238E27FC236}">
                <a16:creationId xmlns:a16="http://schemas.microsoft.com/office/drawing/2014/main" id="{DEB76D42-9393-43EB-A767-275A67B9D61B}"/>
              </a:ext>
            </a:extLst>
          </p:cNvPr>
          <p:cNvPicPr>
            <a:picLocks noChangeAspect="1"/>
          </p:cNvPicPr>
          <p:nvPr/>
        </p:nvPicPr>
        <p:blipFill>
          <a:blip r:embed="rId6"/>
          <a:stretch>
            <a:fillRect/>
          </a:stretch>
        </p:blipFill>
        <p:spPr>
          <a:xfrm>
            <a:off x="4008131" y="4773674"/>
            <a:ext cx="2472568" cy="914153"/>
          </a:xfrm>
          <a:prstGeom prst="rect">
            <a:avLst/>
          </a:prstGeom>
        </p:spPr>
      </p:pic>
    </p:spTree>
    <p:extLst>
      <p:ext uri="{BB962C8B-B14F-4D97-AF65-F5344CB8AC3E}">
        <p14:creationId xmlns:p14="http://schemas.microsoft.com/office/powerpoint/2010/main" val="29436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EE98-A6B4-4A88-9AF1-CC04E1815D06}"/>
              </a:ext>
            </a:extLst>
          </p:cNvPr>
          <p:cNvSpPr>
            <a:spLocks noGrp="1"/>
          </p:cNvSpPr>
          <p:nvPr>
            <p:ph type="title"/>
          </p:nvPr>
        </p:nvSpPr>
        <p:spPr/>
        <p:txBody>
          <a:bodyPr>
            <a:normAutofit/>
          </a:bodyPr>
          <a:lstStyle/>
          <a:p>
            <a:r>
              <a:rPr lang="en-US" sz="4000" dirty="0"/>
              <a:t>WSC Algorithm - 2</a:t>
            </a:r>
            <a:r>
              <a:rPr lang="en-US" sz="4000" baseline="30000" dirty="0"/>
              <a:t>nd </a:t>
            </a:r>
            <a:r>
              <a:rPr lang="en-US" sz="4000" dirty="0"/>
              <a:t>step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DD5FB34-E6D1-468E-96A7-3FB1C4D5815C}"/>
                  </a:ext>
                </a:extLst>
              </p:cNvPr>
              <p:cNvSpPr>
                <a:spLocks noGrp="1"/>
              </p:cNvSpPr>
              <p:nvPr>
                <p:ph idx="1"/>
              </p:nvPr>
            </p:nvSpPr>
            <p:spPr/>
            <p:txBody>
              <a:bodyPr/>
              <a:lstStyle/>
              <a:p>
                <a:r>
                  <a:rPr lang="en-US" sz="2600" dirty="0"/>
                  <a:t>For each set </a:t>
                </a:r>
                <a14:m>
                  <m:oMath xmlns:m="http://schemas.openxmlformats.org/officeDocument/2006/math">
                    <m:r>
                      <a:rPr lang="en-US" sz="2600" i="1" dirty="0">
                        <a:latin typeface="Cambria Math" panose="02040503050406030204" pitchFamily="18" charset="0"/>
                      </a:rPr>
                      <m:t>𝑆</m:t>
                    </m:r>
                  </m:oMath>
                </a14:m>
                <a:r>
                  <a:rPr lang="en-US" sz="2600" dirty="0"/>
                  <a:t>, we define its global coverage capacity</a:t>
                </a:r>
              </a:p>
              <a:p>
                <a:endParaRPr lang="en-US" dirty="0"/>
              </a:p>
              <a:p>
                <a:endParaRPr lang="en-US" dirty="0"/>
              </a:p>
              <a:p>
                <a:r>
                  <a:rPr lang="en-US" sz="2600" dirty="0"/>
                  <a:t>In each iteration, we define the local coverage gain of each set </a:t>
                </a:r>
                <a14:m>
                  <m:oMath xmlns:m="http://schemas.openxmlformats.org/officeDocument/2006/math">
                    <m:r>
                      <a:rPr lang="en-US" sz="2600" i="1" dirty="0">
                        <a:latin typeface="Cambria Math" panose="02040503050406030204" pitchFamily="18" charset="0"/>
                      </a:rPr>
                      <m:t>𝑆</m:t>
                    </m:r>
                  </m:oMath>
                </a14:m>
                <a:endParaRPr lang="en-US" sz="2600" dirty="0"/>
              </a:p>
              <a:p>
                <a:endParaRPr lang="en-US" dirty="0"/>
              </a:p>
              <a:p>
                <a:endParaRPr lang="en-US" dirty="0"/>
              </a:p>
              <a:p>
                <a:r>
                  <a:rPr lang="en-US" sz="2600" dirty="0"/>
                  <a:t>For each set </a:t>
                </a:r>
                <a14:m>
                  <m:oMath xmlns:m="http://schemas.openxmlformats.org/officeDocument/2006/math">
                    <m:r>
                      <a:rPr lang="en-US" sz="2600" i="1" dirty="0">
                        <a:latin typeface="Cambria Math" panose="02040503050406030204" pitchFamily="18" charset="0"/>
                      </a:rPr>
                      <m:t>𝑆</m:t>
                    </m:r>
                  </m:oMath>
                </a14:m>
                <a:r>
                  <a:rPr lang="en-US" sz="2600" dirty="0"/>
                  <a:t>, its coverage benefit is defined as</a:t>
                </a:r>
              </a:p>
              <a:p>
                <a:pPr marL="0" indent="0">
                  <a:buNone/>
                </a:pPr>
                <a:endParaRPr lang="en-US" dirty="0"/>
              </a:p>
            </p:txBody>
          </p:sp>
        </mc:Choice>
        <mc:Fallback>
          <p:sp>
            <p:nvSpPr>
              <p:cNvPr id="3" name="Content Placeholder 2">
                <a:extLst>
                  <a:ext uri="{FF2B5EF4-FFF2-40B4-BE49-F238E27FC236}">
                    <a16:creationId xmlns:a16="http://schemas.microsoft.com/office/drawing/2014/main" id="{1DD5FB34-E6D1-468E-96A7-3FB1C4D5815C}"/>
                  </a:ext>
                </a:extLst>
              </p:cNvPr>
              <p:cNvSpPr>
                <a:spLocks noGrp="1" noRot="1" noChangeAspect="1" noMove="1" noResize="1" noEditPoints="1" noAdjustHandles="1" noChangeArrowheads="1" noChangeShapeType="1" noTextEdit="1"/>
              </p:cNvSpPr>
              <p:nvPr>
                <p:ph idx="1"/>
              </p:nvPr>
            </p:nvSpPr>
            <p:spPr>
              <a:blipFill>
                <a:blip r:embed="rId3"/>
                <a:stretch>
                  <a:fillRect l="-928" t="-22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2533AD0-9F4D-4962-9815-0065ED9DABF7}"/>
              </a:ext>
            </a:extLst>
          </p:cNvPr>
          <p:cNvPicPr>
            <a:picLocks noChangeAspect="1"/>
          </p:cNvPicPr>
          <p:nvPr/>
        </p:nvPicPr>
        <p:blipFill>
          <a:blip r:embed="rId4"/>
          <a:stretch>
            <a:fillRect/>
          </a:stretch>
        </p:blipFill>
        <p:spPr>
          <a:xfrm>
            <a:off x="3463908" y="2401918"/>
            <a:ext cx="2996479" cy="838431"/>
          </a:xfrm>
          <a:prstGeom prst="rect">
            <a:avLst/>
          </a:prstGeom>
        </p:spPr>
      </p:pic>
      <p:pic>
        <p:nvPicPr>
          <p:cNvPr id="5" name="Picture 4">
            <a:extLst>
              <a:ext uri="{FF2B5EF4-FFF2-40B4-BE49-F238E27FC236}">
                <a16:creationId xmlns:a16="http://schemas.microsoft.com/office/drawing/2014/main" id="{FFC88F53-2A4F-47AF-9C10-6E77E909557B}"/>
              </a:ext>
            </a:extLst>
          </p:cNvPr>
          <p:cNvPicPr>
            <a:picLocks noChangeAspect="1"/>
          </p:cNvPicPr>
          <p:nvPr/>
        </p:nvPicPr>
        <p:blipFill>
          <a:blip r:embed="rId5"/>
          <a:stretch>
            <a:fillRect/>
          </a:stretch>
        </p:blipFill>
        <p:spPr>
          <a:xfrm>
            <a:off x="3375132" y="3816642"/>
            <a:ext cx="3568420" cy="978947"/>
          </a:xfrm>
          <a:prstGeom prst="rect">
            <a:avLst/>
          </a:prstGeom>
        </p:spPr>
      </p:pic>
      <p:pic>
        <p:nvPicPr>
          <p:cNvPr id="6" name="Picture 5">
            <a:extLst>
              <a:ext uri="{FF2B5EF4-FFF2-40B4-BE49-F238E27FC236}">
                <a16:creationId xmlns:a16="http://schemas.microsoft.com/office/drawing/2014/main" id="{4FD7553B-B219-4BD4-84CA-38810CFDE8D4}"/>
              </a:ext>
            </a:extLst>
          </p:cNvPr>
          <p:cNvPicPr>
            <a:picLocks noChangeAspect="1"/>
          </p:cNvPicPr>
          <p:nvPr/>
        </p:nvPicPr>
        <p:blipFill>
          <a:blip r:embed="rId6"/>
          <a:stretch>
            <a:fillRect/>
          </a:stretch>
        </p:blipFill>
        <p:spPr>
          <a:xfrm>
            <a:off x="3463908" y="5293512"/>
            <a:ext cx="3664861" cy="943980"/>
          </a:xfrm>
          <a:prstGeom prst="rect">
            <a:avLst/>
          </a:prstGeom>
        </p:spPr>
      </p:pic>
    </p:spTree>
    <p:extLst>
      <p:ext uri="{BB962C8B-B14F-4D97-AF65-F5344CB8AC3E}">
        <p14:creationId xmlns:p14="http://schemas.microsoft.com/office/powerpoint/2010/main" val="16898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C336-FF2D-4933-BC93-E1B2CCC02AA3}"/>
              </a:ext>
            </a:extLst>
          </p:cNvPr>
          <p:cNvSpPr>
            <a:spLocks noGrp="1"/>
          </p:cNvSpPr>
          <p:nvPr>
            <p:ph type="title"/>
          </p:nvPr>
        </p:nvSpPr>
        <p:spPr/>
        <p:txBody>
          <a:bodyPr/>
          <a:lstStyle/>
          <a:p>
            <a:r>
              <a:rPr lang="en-US" sz="4000" dirty="0"/>
              <a:t>WSC Algorithm - 3</a:t>
            </a:r>
            <a:r>
              <a:rPr lang="en-US" sz="4000" baseline="30000" dirty="0"/>
              <a:t>rd </a:t>
            </a:r>
            <a:r>
              <a:rPr lang="en-US" sz="4000" dirty="0"/>
              <a:t>step</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A7C502-EEB5-4B96-A127-65F8C9091050}"/>
                  </a:ext>
                </a:extLst>
              </p:cNvPr>
              <p:cNvSpPr>
                <a:spLocks noGrp="1"/>
              </p:cNvSpPr>
              <p:nvPr>
                <p:ph idx="1"/>
              </p:nvPr>
            </p:nvSpPr>
            <p:spPr/>
            <p:txBody>
              <a:bodyPr/>
              <a:lstStyle/>
              <a:p>
                <a:r>
                  <a:rPr lang="en-US" dirty="0"/>
                  <a:t>Remove the redundant sets</a:t>
                </a:r>
              </a:p>
              <a:p>
                <a:pPr lvl="1"/>
                <a:r>
                  <a:rPr lang="en-US" dirty="0"/>
                  <a:t>keep every set in </a:t>
                </a:r>
                <a14:m>
                  <m:oMath xmlns:m="http://schemas.openxmlformats.org/officeDocument/2006/math">
                    <m:sSub>
                      <m:sSubPr>
                        <m:ctrlPr>
                          <a:rPr lang="en-US" i="1">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ℱ</m:t>
                        </m:r>
                        <m:r>
                          <a:rPr lang="en-US" i="1" dirty="0">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𝐶</m:t>
                        </m:r>
                      </m:sub>
                    </m:sSub>
                  </m:oMath>
                </a14:m>
                <a:r>
                  <a:rPr lang="en-US" dirty="0"/>
                  <a:t> which covers at least one item in </a:t>
                </a:r>
                <a14:m>
                  <m:oMath xmlns:m="http://schemas.openxmlformats.org/officeDocument/2006/math">
                    <m:r>
                      <a:rPr lang="en-US" i="1" dirty="0">
                        <a:latin typeface="Cambria Math" panose="02040503050406030204" pitchFamily="18" charset="0"/>
                      </a:rPr>
                      <m:t>𝑈</m:t>
                    </m:r>
                    <m:r>
                      <a:rPr lang="en-US" i="1" dirty="0">
                        <a:latin typeface="Cambria Math" panose="02040503050406030204" pitchFamily="18" charset="0"/>
                      </a:rPr>
                      <m:t>′</m:t>
                    </m:r>
                  </m:oMath>
                </a14:m>
                <a:r>
                  <a:rPr lang="en-US" dirty="0"/>
                  <a:t> on its own</a:t>
                </a:r>
              </a:p>
              <a:p>
                <a:pPr lvl="1"/>
                <a:r>
                  <a:rPr lang="en-US" dirty="0"/>
                  <a:t>remove the other sets, which are considered as potentially redundant</a:t>
                </a:r>
              </a:p>
              <a:p>
                <a:pPr lvl="1"/>
                <a:r>
                  <a:rPr lang="en-US" dirty="0"/>
                  <a:t>recover the full coverage of </a:t>
                </a:r>
                <a14:m>
                  <m:oMath xmlns:m="http://schemas.openxmlformats.org/officeDocument/2006/math">
                    <m:sSub>
                      <m:sSubPr>
                        <m:ctrlPr>
                          <a:rPr lang="en-US" i="1">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ℱ</m:t>
                        </m:r>
                        <m:r>
                          <a:rPr lang="en-US" i="1" dirty="0">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𝐶</m:t>
                        </m:r>
                      </m:sub>
                    </m:sSub>
                  </m:oMath>
                </a14:m>
                <a:r>
                  <a:rPr lang="en-US" dirty="0"/>
                  <a:t> from the potentially redundant sets with the classic WSC algorithm</a:t>
                </a:r>
              </a:p>
              <a:p>
                <a:pPr lvl="1"/>
                <a:endParaRPr lang="en-US" dirty="0"/>
              </a:p>
              <a:p>
                <a:r>
                  <a:rPr lang="en-US" dirty="0"/>
                  <a:t>Final solution</a:t>
                </a:r>
              </a:p>
              <a:p>
                <a:pPr lvl="1"/>
                <a:endParaRPr lang="en-US" dirty="0"/>
              </a:p>
            </p:txBody>
          </p:sp>
        </mc:Choice>
        <mc:Fallback xmlns="">
          <p:sp>
            <p:nvSpPr>
              <p:cNvPr id="3" name="Content Placeholder 2">
                <a:extLst>
                  <a:ext uri="{FF2B5EF4-FFF2-40B4-BE49-F238E27FC236}">
                    <a16:creationId xmlns:a16="http://schemas.microsoft.com/office/drawing/2014/main" id="{7DA7C502-EEB5-4B96-A127-65F8C9091050}"/>
                  </a:ext>
                </a:extLst>
              </p:cNvPr>
              <p:cNvSpPr>
                <a:spLocks noGrp="1" noRot="1" noChangeAspect="1" noMove="1" noResize="1" noEditPoints="1" noAdjustHandles="1" noChangeArrowheads="1" noChangeShapeType="1" noTextEdit="1"/>
              </p:cNvSpPr>
              <p:nvPr>
                <p:ph idx="1"/>
              </p:nvPr>
            </p:nvSpPr>
            <p:spPr>
              <a:blipFill>
                <a:blip r:embed="rId3"/>
                <a:stretch>
                  <a:fillRect l="-1043" t="-2381" r="-12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6A207DD-DE20-44FB-87B8-70CB4734051D}"/>
              </a:ext>
            </a:extLst>
          </p:cNvPr>
          <p:cNvPicPr>
            <a:picLocks noChangeAspect="1"/>
          </p:cNvPicPr>
          <p:nvPr/>
        </p:nvPicPr>
        <p:blipFill>
          <a:blip r:embed="rId4"/>
          <a:stretch>
            <a:fillRect/>
          </a:stretch>
        </p:blipFill>
        <p:spPr>
          <a:xfrm>
            <a:off x="3175339" y="4877447"/>
            <a:ext cx="2417593" cy="688220"/>
          </a:xfrm>
          <a:prstGeom prst="rect">
            <a:avLst/>
          </a:prstGeom>
        </p:spPr>
      </p:pic>
    </p:spTree>
    <p:extLst>
      <p:ext uri="{BB962C8B-B14F-4D97-AF65-F5344CB8AC3E}">
        <p14:creationId xmlns:p14="http://schemas.microsoft.com/office/powerpoint/2010/main" val="178541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5D72-A255-4AA5-9DFB-87EEFAEF5068}"/>
              </a:ext>
            </a:extLst>
          </p:cNvPr>
          <p:cNvSpPr>
            <a:spLocks noGrp="1"/>
          </p:cNvSpPr>
          <p:nvPr>
            <p:ph type="title"/>
          </p:nvPr>
        </p:nvSpPr>
        <p:spPr/>
        <p:txBody>
          <a:bodyPr>
            <a:normAutofit/>
          </a:bodyPr>
          <a:lstStyle/>
          <a:p>
            <a:r>
              <a:rPr lang="en-US" sz="4000" dirty="0"/>
              <a:t>WSC Algorithm - Theoretic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796174-111F-443B-A78F-231EE6D495F0}"/>
                  </a:ext>
                </a:extLst>
              </p:cNvPr>
              <p:cNvSpPr>
                <a:spLocks noGrp="1"/>
              </p:cNvSpPr>
              <p:nvPr>
                <p:ph idx="1"/>
              </p:nvPr>
            </p:nvSpPr>
            <p:spPr/>
            <p:txBody>
              <a:bodyPr>
                <a:normAutofit fontScale="92500" lnSpcReduction="10000"/>
              </a:bodyPr>
              <a:lstStyle/>
              <a:p>
                <a:r>
                  <a:rPr lang="en-US" dirty="0"/>
                  <a:t>Time complexity</a:t>
                </a:r>
              </a:p>
              <a:p>
                <a:pPr lvl="1"/>
                <a:r>
                  <a:rPr lang="en-US" dirty="0"/>
                  <a:t>1</a:t>
                </a:r>
                <a:r>
                  <a:rPr lang="en-US" baseline="30000" dirty="0"/>
                  <a:t>st</a:t>
                </a:r>
                <a:r>
                  <a:rPr lang="en-US" dirty="0"/>
                  <a:t> step: </a:t>
                </a:r>
                <a14:m>
                  <m:oMath xmlns:m="http://schemas.openxmlformats.org/officeDocument/2006/math">
                    <m:r>
                      <a:rPr lang="en-US" i="1" dirty="0" smtClean="0">
                        <a:latin typeface="Cambria Math" panose="02040503050406030204" pitchFamily="18" charset="0"/>
                        <a:ea typeface="Cambria Math" panose="02040503050406030204" pitchFamily="18" charset="0"/>
                      </a:rPr>
                      <m:t>𝒪</m:t>
                    </m:r>
                    <m:r>
                      <a:rPr lang="en-US" i="1" dirty="0" smtClean="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ℱ</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𝑈</m:t>
                    </m:r>
                    <m:r>
                      <a:rPr lang="en-US" b="0" i="1" dirty="0" smtClean="0">
                        <a:latin typeface="Cambria Math" panose="02040503050406030204" pitchFamily="18" charset="0"/>
                        <a:ea typeface="Cambria Math" panose="02040503050406030204" pitchFamily="18" charset="0"/>
                      </a:rPr>
                      <m:t>|)</m:t>
                    </m:r>
                  </m:oMath>
                </a14:m>
                <a:endParaRPr lang="en-US" dirty="0"/>
              </a:p>
              <a:p>
                <a:pPr lvl="1"/>
                <a:r>
                  <a:rPr lang="en-US" dirty="0"/>
                  <a:t>2</a:t>
                </a:r>
                <a:r>
                  <a:rPr lang="en-US" baseline="30000" dirty="0"/>
                  <a:t>nd</a:t>
                </a:r>
                <a:r>
                  <a:rPr lang="en-US" dirty="0"/>
                  <a:t> step</a:t>
                </a:r>
              </a:p>
              <a:p>
                <a:pPr lvl="2"/>
                <a:r>
                  <a:rPr lang="en-US" dirty="0"/>
                  <a:t>complexity of each iteration is the same as that of the classic greedy algorithm</a:t>
                </a:r>
              </a:p>
              <a:p>
                <a:pPr lvl="2"/>
                <a:r>
                  <a:rPr lang="en-US" dirty="0"/>
                  <a:t>generally needs more iterations to reach the full coverage</a:t>
                </a:r>
              </a:p>
              <a:p>
                <a:pPr lvl="1"/>
                <a:r>
                  <a:rPr lang="en-US" dirty="0"/>
                  <a:t>3</a:t>
                </a:r>
                <a:r>
                  <a:rPr lang="en-US" baseline="30000" dirty="0"/>
                  <a:t>rd</a:t>
                </a:r>
                <a:r>
                  <a:rPr lang="en-US" dirty="0"/>
                  <a:t> step</a:t>
                </a:r>
              </a:p>
              <a:p>
                <a:pPr lvl="2"/>
                <a:r>
                  <a:rPr lang="en-US" dirty="0"/>
                  <a:t>In the worst case, it is to run the classic greedy algorithm on the instance with sets </a:t>
                </a:r>
                <a14:m>
                  <m:oMath xmlns:m="http://schemas.openxmlformats.org/officeDocument/2006/math">
                    <m:sSub>
                      <m:sSubPr>
                        <m:ctrlPr>
                          <a:rPr lang="en-US" i="1">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ℱ</m:t>
                        </m:r>
                        <m:r>
                          <a:rPr lang="en-US" i="1" dirty="0">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𝐶</m:t>
                        </m:r>
                      </m:sub>
                    </m:sSub>
                  </m:oMath>
                </a14:m>
                <a:r>
                  <a:rPr lang="en-US" dirty="0"/>
                  <a:t> and items in </a:t>
                </a:r>
                <a14:m>
                  <m:oMath xmlns:m="http://schemas.openxmlformats.org/officeDocument/2006/math">
                    <m:r>
                      <a:rPr lang="en-US" i="1" dirty="0">
                        <a:latin typeface="Cambria Math" panose="02040503050406030204" pitchFamily="18" charset="0"/>
                      </a:rPr>
                      <m:t>𝑈</m:t>
                    </m:r>
                    <m:r>
                      <a:rPr lang="en-US" i="1" dirty="0">
                        <a:latin typeface="Cambria Math" panose="02040503050406030204" pitchFamily="18" charset="0"/>
                      </a:rPr>
                      <m:t>′</m:t>
                    </m:r>
                  </m:oMath>
                </a14:m>
                <a:endParaRPr lang="en-US" dirty="0"/>
              </a:p>
              <a:p>
                <a:r>
                  <a:rPr lang="en-US" dirty="0"/>
                  <a:t>Approximation ratio</a:t>
                </a:r>
              </a:p>
              <a:p>
                <a:pPr lvl="1"/>
                <a:r>
                  <a:rPr lang="en-US" dirty="0"/>
                  <a:t>when applied to the (unweighted) set cover problem, by setting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𝑙</m:t>
                        </m:r>
                      </m:sub>
                    </m:sSub>
                    <m:r>
                      <a:rPr lang="en-US" i="1" dirty="0" smtClean="0">
                        <a:latin typeface="Cambria Math" panose="02040503050406030204" pitchFamily="18" charset="0"/>
                      </a:rPr>
                      <m:t> = 0</m:t>
                    </m:r>
                  </m:oMath>
                </a14:m>
                <a:r>
                  <a:rPr lang="en-US" dirty="0"/>
                  <a:t> and </a:t>
                </a:r>
                <a14:m>
                  <m:oMath xmlns:m="http://schemas.openxmlformats.org/officeDocument/2006/math">
                    <m:r>
                      <m:rPr>
                        <m:sty m:val="p"/>
                      </m:rPr>
                      <a:rPr lang="el-GR" i="1" dirty="0" smtClean="0">
                        <a:latin typeface="Cambria Math" panose="02040503050406030204" pitchFamily="18" charset="0"/>
                        <a:ea typeface="Cambria Math" panose="02040503050406030204" pitchFamily="18" charset="0"/>
                      </a:rPr>
                      <m:t>γ</m:t>
                    </m:r>
                    <m:r>
                      <a:rPr lang="en-US" i="1" dirty="0">
                        <a:latin typeface="Cambria Math" panose="02040503050406030204" pitchFamily="18" charset="0"/>
                      </a:rPr>
                      <m:t>= 0</m:t>
                    </m:r>
                  </m:oMath>
                </a14:m>
                <a:r>
                  <a:rPr lang="en-US" dirty="0"/>
                  <a:t>, our algorithm becomes a variant of the classic greedy approximation algorithm, therefore can guarantee the approximation ratio of </a:t>
                </a:r>
                <a14:m>
                  <m:oMath xmlns:m="http://schemas.openxmlformats.org/officeDocument/2006/math">
                    <m:r>
                      <m:rPr>
                        <m:sty m:val="p"/>
                      </m:rPr>
                      <a:rPr lang="en-US" i="1" dirty="0">
                        <a:latin typeface="Cambria Math" panose="02040503050406030204" pitchFamily="18" charset="0"/>
                      </a:rPr>
                      <m:t>ln</m:t>
                    </m:r>
                    <m:r>
                      <a:rPr lang="el-GR" i="1" dirty="0">
                        <a:latin typeface="Cambria Math" panose="02040503050406030204" pitchFamily="18" charset="0"/>
                        <a:ea typeface="Cambria Math" panose="02040503050406030204" pitchFamily="18" charset="0"/>
                      </a:rPr>
                      <m:t>𝛿</m:t>
                    </m:r>
                    <m:r>
                      <a:rPr lang="en-US" i="1" dirty="0">
                        <a:latin typeface="Cambria Math" panose="02040503050406030204" pitchFamily="18" charset="0"/>
                        <a:ea typeface="Cambria Math" panose="02040503050406030204" pitchFamily="18" charset="0"/>
                      </a:rPr>
                      <m:t>⁡+1</m:t>
                    </m:r>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𝛿</m:t>
                    </m:r>
                  </m:oMath>
                </a14:m>
                <a:r>
                  <a:rPr lang="en-US" dirty="0"/>
                  <a:t> is the maximum cardinality of sets in </a:t>
                </a:r>
                <a14:m>
                  <m:oMath xmlns:m="http://schemas.openxmlformats.org/officeDocument/2006/math">
                    <m:r>
                      <a:rPr lang="en-US" i="1" dirty="0">
                        <a:latin typeface="Cambria Math" panose="02040503050406030204" pitchFamily="18" charset="0"/>
                        <a:ea typeface="Cambria Math" panose="02040503050406030204" pitchFamily="18" charset="0"/>
                      </a:rPr>
                      <m:t>ℱ</m:t>
                    </m:r>
                  </m:oMath>
                </a14:m>
                <a:endParaRPr lang="en-US" dirty="0"/>
              </a:p>
            </p:txBody>
          </p:sp>
        </mc:Choice>
        <mc:Fallback xmlns="">
          <p:sp>
            <p:nvSpPr>
              <p:cNvPr id="3" name="Content Placeholder 2">
                <a:extLst>
                  <a:ext uri="{FF2B5EF4-FFF2-40B4-BE49-F238E27FC236}">
                    <a16:creationId xmlns:a16="http://schemas.microsoft.com/office/drawing/2014/main" id="{ED796174-111F-443B-A78F-231EE6D495F0}"/>
                  </a:ext>
                </a:extLst>
              </p:cNvPr>
              <p:cNvSpPr>
                <a:spLocks noGrp="1" noRot="1" noChangeAspect="1" noMove="1" noResize="1" noEditPoints="1" noAdjustHandles="1" noChangeArrowheads="1" noChangeShapeType="1" noTextEdit="1"/>
              </p:cNvSpPr>
              <p:nvPr>
                <p:ph idx="1"/>
              </p:nvPr>
            </p:nvSpPr>
            <p:spPr>
              <a:blipFill>
                <a:blip r:embed="rId3"/>
                <a:stretch>
                  <a:fillRect l="-928" t="-3081"/>
                </a:stretch>
              </a:blipFill>
            </p:spPr>
            <p:txBody>
              <a:bodyPr/>
              <a:lstStyle/>
              <a:p>
                <a:r>
                  <a:rPr lang="en-US">
                    <a:noFill/>
                  </a:rPr>
                  <a:t> </a:t>
                </a:r>
              </a:p>
            </p:txBody>
          </p:sp>
        </mc:Fallback>
      </mc:AlternateContent>
    </p:spTree>
    <p:extLst>
      <p:ext uri="{BB962C8B-B14F-4D97-AF65-F5344CB8AC3E}">
        <p14:creationId xmlns:p14="http://schemas.microsoft.com/office/powerpoint/2010/main" val="153400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5CE0-B300-458A-B4E6-BEC02EEB16F0}"/>
              </a:ext>
            </a:extLst>
          </p:cNvPr>
          <p:cNvSpPr>
            <a:spLocks noGrp="1"/>
          </p:cNvSpPr>
          <p:nvPr>
            <p:ph type="title"/>
          </p:nvPr>
        </p:nvSpPr>
        <p:spPr/>
        <p:txBody>
          <a:bodyPr>
            <a:normAutofit/>
          </a:bodyPr>
          <a:lstStyle/>
          <a:p>
            <a:r>
              <a:rPr lang="en-US" sz="3800" dirty="0"/>
              <a:t>MWDS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085035-66CA-436A-A1BF-07EA5A55297F}"/>
                  </a:ext>
                </a:extLst>
              </p:cNvPr>
              <p:cNvSpPr>
                <a:spLocks noGrp="1"/>
              </p:cNvSpPr>
              <p:nvPr>
                <p:ph idx="1"/>
              </p:nvPr>
            </p:nvSpPr>
            <p:spPr/>
            <p:txBody>
              <a:bodyPr/>
              <a:lstStyle/>
              <a:p>
                <a:r>
                  <a:rPr lang="en-US" dirty="0"/>
                  <a:t>Reserve indispensable vertices</a:t>
                </a:r>
              </a:p>
              <a:p>
                <a:pPr lvl="1"/>
                <a:r>
                  <a:rPr lang="en-US" dirty="0"/>
                  <a:t>isolated vertices with degree zero</a:t>
                </a:r>
              </a:p>
              <a:p>
                <a:pPr lvl="1"/>
                <a:r>
                  <a:rPr lang="en-US" dirty="0"/>
                  <a:t>for each vertex </a:t>
                </a:r>
                <a14:m>
                  <m:oMath xmlns:m="http://schemas.openxmlformats.org/officeDocument/2006/math">
                    <m:r>
                      <a:rPr lang="en-US" b="0" i="1" smtClean="0">
                        <a:latin typeface="Cambria Math" panose="02040503050406030204" pitchFamily="18" charset="0"/>
                      </a:rPr>
                      <m:t>𝑣</m:t>
                    </m:r>
                  </m:oMath>
                </a14:m>
                <a:r>
                  <a:rPr lang="en-US" dirty="0"/>
                  <a:t> with degree one and its neighbor </a:t>
                </a:r>
                <a14:m>
                  <m:oMath xmlns:m="http://schemas.openxmlformats.org/officeDocument/2006/math">
                    <m:r>
                      <a:rPr lang="en-US" b="0" i="1" smtClean="0">
                        <a:latin typeface="Cambria Math" panose="02040503050406030204" pitchFamily="18" charset="0"/>
                      </a:rPr>
                      <m:t>𝑢</m:t>
                    </m:r>
                  </m:oMath>
                </a14:m>
                <a:r>
                  <a:rPr lang="en-US" dirty="0"/>
                  <a:t>, if </a:t>
                </a:r>
                <a14:m>
                  <m:oMath xmlns:m="http://schemas.openxmlformats.org/officeDocument/2006/math">
                    <m:r>
                      <a:rPr lang="en-US" i="1" dirty="0" smtClean="0">
                        <a:latin typeface="Cambria Math" panose="02040503050406030204" pitchFamily="18" charset="0"/>
                      </a:rPr>
                      <m:t>𝑤</m:t>
                    </m:r>
                    <m:d>
                      <m:dPr>
                        <m:ctrlPr>
                          <a:rPr lang="en-US" i="1" dirty="0" smtClean="0">
                            <a:latin typeface="Cambria Math" panose="02040503050406030204" pitchFamily="18" charset="0"/>
                          </a:rPr>
                        </m:ctrlPr>
                      </m:dPr>
                      <m:e>
                        <m:r>
                          <a:rPr lang="en-US" i="1" dirty="0">
                            <a:latin typeface="Cambria Math" panose="02040503050406030204" pitchFamily="18" charset="0"/>
                          </a:rPr>
                          <m:t>𝑣</m:t>
                        </m:r>
                      </m:e>
                    </m:d>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 </m:t>
                    </m:r>
                    <m:r>
                      <a:rPr lang="en-US" i="1" dirty="0">
                        <a:latin typeface="Cambria Math" panose="02040503050406030204" pitchFamily="18" charset="0"/>
                      </a:rPr>
                      <m:t>𝑤</m:t>
                    </m:r>
                    <m:r>
                      <a:rPr lang="en-US" i="1" dirty="0">
                        <a:latin typeface="Cambria Math" panose="02040503050406030204" pitchFamily="18" charset="0"/>
                      </a:rPr>
                      <m:t>(</m:t>
                    </m:r>
                    <m:r>
                      <a:rPr lang="en-US" i="1" dirty="0">
                        <a:latin typeface="Cambria Math" panose="02040503050406030204" pitchFamily="18" charset="0"/>
                      </a:rPr>
                      <m:t>𝑢</m:t>
                    </m:r>
                    <m:r>
                      <a:rPr lang="en-US" i="1" dirty="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𝑢</m:t>
                    </m:r>
                  </m:oMath>
                </a14:m>
                <a:r>
                  <a:rPr lang="en-US" dirty="0"/>
                  <a:t> is added</a:t>
                </a:r>
              </a:p>
              <a:p>
                <a:pPr lvl="1"/>
                <a:endParaRPr lang="en-US" dirty="0"/>
              </a:p>
              <a:p>
                <a:r>
                  <a:rPr lang="en-US" dirty="0"/>
                  <a:t>Convert into WSC problem</a:t>
                </a:r>
              </a:p>
              <a:p>
                <a:pPr lvl="1"/>
                <a:endParaRPr lang="en-US" dirty="0"/>
              </a:p>
            </p:txBody>
          </p:sp>
        </mc:Choice>
        <mc:Fallback xmlns="">
          <p:sp>
            <p:nvSpPr>
              <p:cNvPr id="3" name="Content Placeholder 2">
                <a:extLst>
                  <a:ext uri="{FF2B5EF4-FFF2-40B4-BE49-F238E27FC236}">
                    <a16:creationId xmlns:a16="http://schemas.microsoft.com/office/drawing/2014/main" id="{B9085035-66CA-436A-A1BF-07EA5A55297F}"/>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296887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C130-C764-4373-8089-335065F1CA6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53C6AF6-DD30-4841-B4EE-FD8745647387}"/>
              </a:ext>
            </a:extLst>
          </p:cNvPr>
          <p:cNvSpPr>
            <a:spLocks noGrp="1"/>
          </p:cNvSpPr>
          <p:nvPr>
            <p:ph idx="1"/>
          </p:nvPr>
        </p:nvSpPr>
        <p:spPr/>
        <p:txBody>
          <a:bodyPr>
            <a:normAutofit/>
          </a:bodyPr>
          <a:lstStyle/>
          <a:p>
            <a:r>
              <a:rPr lang="en-US" dirty="0"/>
              <a:t>Chapter 1: Algorithms for Weighted Set Cover and Minimum Weighted Dominating Set Problems</a:t>
            </a:r>
          </a:p>
          <a:p>
            <a:endParaRPr lang="en-US" dirty="0"/>
          </a:p>
          <a:p>
            <a:r>
              <a:rPr lang="en-US" dirty="0"/>
              <a:t>Chapter 2: Affinity Learning for Mixed Data Clustering</a:t>
            </a:r>
          </a:p>
          <a:p>
            <a:endParaRPr lang="en-US" sz="2000" dirty="0"/>
          </a:p>
          <a:p>
            <a:r>
              <a:rPr lang="en-US" dirty="0"/>
              <a:t>Chapter 3: Clustering Aggregation as Maximum-Weight Independent Set</a:t>
            </a:r>
          </a:p>
        </p:txBody>
      </p:sp>
    </p:spTree>
    <p:extLst>
      <p:ext uri="{BB962C8B-B14F-4D97-AF65-F5344CB8AC3E}">
        <p14:creationId xmlns:p14="http://schemas.microsoft.com/office/powerpoint/2010/main" val="202505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4160-8447-4354-BAAF-28F85768D4A7}"/>
              </a:ext>
            </a:extLst>
          </p:cNvPr>
          <p:cNvSpPr>
            <a:spLocks noGrp="1"/>
          </p:cNvSpPr>
          <p:nvPr>
            <p:ph type="title"/>
          </p:nvPr>
        </p:nvSpPr>
        <p:spPr/>
        <p:txBody>
          <a:bodyPr/>
          <a:lstStyle/>
          <a:p>
            <a:r>
              <a:rPr lang="en-US" dirty="0"/>
              <a:t>Experimental Evaluations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F43D18-A4BE-49EF-88E9-20D8A0C6A6EC}"/>
                  </a:ext>
                </a:extLst>
              </p:cNvPr>
              <p:cNvSpPr>
                <a:spLocks noGrp="1"/>
              </p:cNvSpPr>
              <p:nvPr>
                <p:ph idx="1"/>
              </p:nvPr>
            </p:nvSpPr>
            <p:spPr/>
            <p:txBody>
              <a:bodyPr/>
              <a:lstStyle/>
              <a:p>
                <a:r>
                  <a:rPr lang="en-US" dirty="0"/>
                  <a:t>Four groups of experiments on WSC, SC, MWDS and MDS</a:t>
                </a:r>
              </a:p>
              <a:p>
                <a:endParaRPr lang="en-US" dirty="0"/>
              </a:p>
              <a:p>
                <a:r>
                  <a:rPr lang="en-US" dirty="0"/>
                  <a:t>Extensive evaluation on widely used synthetic and real world instances</a:t>
                </a:r>
              </a:p>
              <a:p>
                <a:endParaRPr lang="en-US" dirty="0"/>
              </a:p>
              <a:p>
                <a:r>
                  <a:rPr lang="en-US" dirty="0"/>
                  <a:t>Parameters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𝛽</m:t>
                        </m:r>
                      </m:e>
                      <m:sub>
                        <m:r>
                          <a:rPr lang="en-US" i="1" dirty="0">
                            <a:latin typeface="Cambria Math" panose="02040503050406030204" pitchFamily="18" charset="0"/>
                          </a:rPr>
                          <m:t>𝑙</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ea typeface="Cambria Math" panose="02040503050406030204" pitchFamily="18" charset="0"/>
                          </a:rPr>
                          <m:t>𝑔</m:t>
                        </m:r>
                      </m:sub>
                    </m:sSub>
                  </m:oMath>
                </a14:m>
                <a:r>
                  <a:rPr lang="en-US" dirty="0"/>
                  <a:t> and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γ</m:t>
                    </m:r>
                  </m:oMath>
                </a14:m>
                <a:endParaRPr lang="en-US" dirty="0"/>
              </a:p>
              <a:p>
                <a:pPr lvl="1"/>
                <a:r>
                  <a:rPr lang="en-US" dirty="0"/>
                  <a:t>vary with grid search</a:t>
                </a:r>
              </a:p>
              <a:p>
                <a:pPr lvl="1"/>
                <a:r>
                  <a:rPr lang="en-US" dirty="0"/>
                  <a:t>guidelines for choosing values</a:t>
                </a:r>
              </a:p>
            </p:txBody>
          </p:sp>
        </mc:Choice>
        <mc:Fallback xmlns="">
          <p:sp>
            <p:nvSpPr>
              <p:cNvPr id="3" name="Content Placeholder 2">
                <a:extLst>
                  <a:ext uri="{FF2B5EF4-FFF2-40B4-BE49-F238E27FC236}">
                    <a16:creationId xmlns:a16="http://schemas.microsoft.com/office/drawing/2014/main" id="{4EF43D18-A4BE-49EF-88E9-20D8A0C6A6EC}"/>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369534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EDCF-D946-42F6-9E36-3E39F908FC37}"/>
              </a:ext>
            </a:extLst>
          </p:cNvPr>
          <p:cNvSpPr>
            <a:spLocks noGrp="1"/>
          </p:cNvSpPr>
          <p:nvPr>
            <p:ph type="title"/>
          </p:nvPr>
        </p:nvSpPr>
        <p:spPr/>
        <p:txBody>
          <a:bodyPr>
            <a:normAutofit/>
          </a:bodyPr>
          <a:lstStyle/>
          <a:p>
            <a:r>
              <a:rPr lang="en-US" sz="4000" dirty="0"/>
              <a:t>Results – WSC Problem</a:t>
            </a:r>
          </a:p>
        </p:txBody>
      </p:sp>
      <p:grpSp>
        <p:nvGrpSpPr>
          <p:cNvPr id="6" name="Group 5">
            <a:extLst>
              <a:ext uri="{FF2B5EF4-FFF2-40B4-BE49-F238E27FC236}">
                <a16:creationId xmlns:a16="http://schemas.microsoft.com/office/drawing/2014/main" id="{5E0FEF1E-8A4A-4668-9580-FD5C123D9817}"/>
              </a:ext>
            </a:extLst>
          </p:cNvPr>
          <p:cNvGrpSpPr/>
          <p:nvPr/>
        </p:nvGrpSpPr>
        <p:grpSpPr>
          <a:xfrm>
            <a:off x="1728185" y="2051214"/>
            <a:ext cx="9431045" cy="4722449"/>
            <a:chOff x="243396" y="1682103"/>
            <a:chExt cx="9255712" cy="4926814"/>
          </a:xfrm>
        </p:grpSpPr>
        <p:pic>
          <p:nvPicPr>
            <p:cNvPr id="9" name="Picture 8">
              <a:extLst>
                <a:ext uri="{FF2B5EF4-FFF2-40B4-BE49-F238E27FC236}">
                  <a16:creationId xmlns:a16="http://schemas.microsoft.com/office/drawing/2014/main" id="{9D32DB65-9939-4CFF-A35F-0C222DC3BD3D}"/>
                </a:ext>
              </a:extLst>
            </p:cNvPr>
            <p:cNvPicPr>
              <a:picLocks noChangeAspect="1"/>
            </p:cNvPicPr>
            <p:nvPr/>
          </p:nvPicPr>
          <p:blipFill>
            <a:blip r:embed="rId3"/>
            <a:stretch>
              <a:fillRect/>
            </a:stretch>
          </p:blipFill>
          <p:spPr>
            <a:xfrm>
              <a:off x="243396" y="1690688"/>
              <a:ext cx="5199449" cy="4918229"/>
            </a:xfrm>
            <a:prstGeom prst="rect">
              <a:avLst/>
            </a:prstGeom>
          </p:spPr>
        </p:pic>
        <p:pic>
          <p:nvPicPr>
            <p:cNvPr id="5" name="Picture 4">
              <a:extLst>
                <a:ext uri="{FF2B5EF4-FFF2-40B4-BE49-F238E27FC236}">
                  <a16:creationId xmlns:a16="http://schemas.microsoft.com/office/drawing/2014/main" id="{1C6903C9-B189-446A-9D8A-118BD9A365AA}"/>
                </a:ext>
              </a:extLst>
            </p:cNvPr>
            <p:cNvPicPr>
              <a:picLocks noChangeAspect="1"/>
            </p:cNvPicPr>
            <p:nvPr/>
          </p:nvPicPr>
          <p:blipFill>
            <a:blip r:embed="rId4"/>
            <a:stretch>
              <a:fillRect/>
            </a:stretch>
          </p:blipFill>
          <p:spPr>
            <a:xfrm>
              <a:off x="5442846" y="1682103"/>
              <a:ext cx="4056262" cy="4926813"/>
            </a:xfrm>
            <a:prstGeom prst="rect">
              <a:avLst/>
            </a:prstGeom>
          </p:spPr>
        </p:pic>
      </p:grpSp>
      <p:sp>
        <p:nvSpPr>
          <p:cNvPr id="11" name="TextBox 10">
            <a:extLst>
              <a:ext uri="{FF2B5EF4-FFF2-40B4-BE49-F238E27FC236}">
                <a16:creationId xmlns:a16="http://schemas.microsoft.com/office/drawing/2014/main" id="{2E8048E8-3228-47FC-AF1D-9D8D7EE545E2}"/>
              </a:ext>
            </a:extLst>
          </p:cNvPr>
          <p:cNvSpPr txBox="1"/>
          <p:nvPr/>
        </p:nvSpPr>
        <p:spPr>
          <a:xfrm>
            <a:off x="3373519" y="1554037"/>
            <a:ext cx="813194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70 synthetic instances from OR-Library</a:t>
            </a:r>
          </a:p>
        </p:txBody>
      </p:sp>
    </p:spTree>
    <p:extLst>
      <p:ext uri="{BB962C8B-B14F-4D97-AF65-F5344CB8AC3E}">
        <p14:creationId xmlns:p14="http://schemas.microsoft.com/office/powerpoint/2010/main" val="323952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3DD2-47F8-46DC-B309-370D64981D22}"/>
              </a:ext>
            </a:extLst>
          </p:cNvPr>
          <p:cNvSpPr>
            <a:spLocks noGrp="1"/>
          </p:cNvSpPr>
          <p:nvPr>
            <p:ph type="title"/>
          </p:nvPr>
        </p:nvSpPr>
        <p:spPr/>
        <p:txBody>
          <a:bodyPr/>
          <a:lstStyle/>
          <a:p>
            <a:r>
              <a:rPr lang="en-US" dirty="0"/>
              <a:t>Results – SC Problem</a:t>
            </a:r>
          </a:p>
        </p:txBody>
      </p:sp>
      <p:pic>
        <p:nvPicPr>
          <p:cNvPr id="5" name="Picture 4">
            <a:extLst>
              <a:ext uri="{FF2B5EF4-FFF2-40B4-BE49-F238E27FC236}">
                <a16:creationId xmlns:a16="http://schemas.microsoft.com/office/drawing/2014/main" id="{F272B2F6-17EC-4818-B19C-06C6707B61AE}"/>
              </a:ext>
            </a:extLst>
          </p:cNvPr>
          <p:cNvPicPr>
            <a:picLocks noChangeAspect="1"/>
          </p:cNvPicPr>
          <p:nvPr/>
        </p:nvPicPr>
        <p:blipFill>
          <a:blip r:embed="rId3"/>
          <a:stretch>
            <a:fillRect/>
          </a:stretch>
        </p:blipFill>
        <p:spPr>
          <a:xfrm>
            <a:off x="1821333" y="2244447"/>
            <a:ext cx="8549334" cy="1984667"/>
          </a:xfrm>
          <a:prstGeom prst="rect">
            <a:avLst/>
          </a:prstGeom>
        </p:spPr>
      </p:pic>
      <p:sp>
        <p:nvSpPr>
          <p:cNvPr id="7" name="Content Placeholder 6">
            <a:extLst>
              <a:ext uri="{FF2B5EF4-FFF2-40B4-BE49-F238E27FC236}">
                <a16:creationId xmlns:a16="http://schemas.microsoft.com/office/drawing/2014/main" id="{9C507FDD-CF92-41B9-93B5-649783363ABB}"/>
              </a:ext>
            </a:extLst>
          </p:cNvPr>
          <p:cNvSpPr>
            <a:spLocks noGrp="1"/>
          </p:cNvSpPr>
          <p:nvPr>
            <p:ph idx="1"/>
          </p:nvPr>
        </p:nvSpPr>
        <p:spPr>
          <a:xfrm>
            <a:off x="838201" y="1571349"/>
            <a:ext cx="10515600" cy="1074197"/>
          </a:xfrm>
        </p:spPr>
        <p:txBody>
          <a:bodyPr>
            <a:normAutofit/>
          </a:bodyPr>
          <a:lstStyle/>
          <a:p>
            <a:pPr marL="0" indent="0">
              <a:buNone/>
            </a:pPr>
            <a:r>
              <a:rPr lang="en-US" sz="2400" dirty="0"/>
              <a:t>8 real world instances from Frequent Itemset Mining Dataset Repository</a:t>
            </a:r>
          </a:p>
          <a:p>
            <a:endParaRPr lang="en-US" sz="2400" dirty="0"/>
          </a:p>
        </p:txBody>
      </p:sp>
      <p:pic>
        <p:nvPicPr>
          <p:cNvPr id="8" name="Picture 7">
            <a:extLst>
              <a:ext uri="{FF2B5EF4-FFF2-40B4-BE49-F238E27FC236}">
                <a16:creationId xmlns:a16="http://schemas.microsoft.com/office/drawing/2014/main" id="{7FF4BF95-0B65-46F6-B7D1-7F91A07A954B}"/>
              </a:ext>
            </a:extLst>
          </p:cNvPr>
          <p:cNvPicPr>
            <a:picLocks noChangeAspect="1"/>
          </p:cNvPicPr>
          <p:nvPr/>
        </p:nvPicPr>
        <p:blipFill>
          <a:blip r:embed="rId4"/>
          <a:stretch>
            <a:fillRect/>
          </a:stretch>
        </p:blipFill>
        <p:spPr>
          <a:xfrm>
            <a:off x="706405" y="4442180"/>
            <a:ext cx="10779190" cy="1994639"/>
          </a:xfrm>
          <a:prstGeom prst="rect">
            <a:avLst/>
          </a:prstGeom>
        </p:spPr>
      </p:pic>
    </p:spTree>
    <p:extLst>
      <p:ext uri="{BB962C8B-B14F-4D97-AF65-F5344CB8AC3E}">
        <p14:creationId xmlns:p14="http://schemas.microsoft.com/office/powerpoint/2010/main" val="370922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D40F-DDB0-45FB-8CFC-5104B58E5D5F}"/>
              </a:ext>
            </a:extLst>
          </p:cNvPr>
          <p:cNvSpPr>
            <a:spLocks noGrp="1"/>
          </p:cNvSpPr>
          <p:nvPr>
            <p:ph type="title"/>
          </p:nvPr>
        </p:nvSpPr>
        <p:spPr/>
        <p:txBody>
          <a:bodyPr/>
          <a:lstStyle/>
          <a:p>
            <a:r>
              <a:rPr lang="en-US" dirty="0"/>
              <a:t>Results – MWDS Problem</a:t>
            </a:r>
          </a:p>
        </p:txBody>
      </p:sp>
      <p:pic>
        <p:nvPicPr>
          <p:cNvPr id="14" name="Content Placeholder 13">
            <a:extLst>
              <a:ext uri="{FF2B5EF4-FFF2-40B4-BE49-F238E27FC236}">
                <a16:creationId xmlns:a16="http://schemas.microsoft.com/office/drawing/2014/main" id="{D1429F3C-0AB8-46F9-863D-2C448CC12E5C}"/>
              </a:ext>
            </a:extLst>
          </p:cNvPr>
          <p:cNvPicPr>
            <a:picLocks noGrp="1" noChangeAspect="1"/>
          </p:cNvPicPr>
          <p:nvPr>
            <p:ph idx="1"/>
          </p:nvPr>
        </p:nvPicPr>
        <p:blipFill>
          <a:blip r:embed="rId3"/>
          <a:stretch>
            <a:fillRect/>
          </a:stretch>
        </p:blipFill>
        <p:spPr>
          <a:xfrm>
            <a:off x="1" y="1561536"/>
            <a:ext cx="7759082" cy="3318503"/>
          </a:xfrm>
          <a:prstGeom prst="rect">
            <a:avLst/>
          </a:prstGeom>
        </p:spPr>
      </p:pic>
      <p:sp>
        <p:nvSpPr>
          <p:cNvPr id="16" name="TextBox 15">
            <a:extLst>
              <a:ext uri="{FF2B5EF4-FFF2-40B4-BE49-F238E27FC236}">
                <a16:creationId xmlns:a16="http://schemas.microsoft.com/office/drawing/2014/main" id="{B6EBEEF5-1353-4B71-B9A6-7EB4365C7202}"/>
              </a:ext>
            </a:extLst>
          </p:cNvPr>
          <p:cNvSpPr txBox="1"/>
          <p:nvPr/>
        </p:nvSpPr>
        <p:spPr>
          <a:xfrm>
            <a:off x="7759083" y="2103074"/>
            <a:ext cx="4432917" cy="1477328"/>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41 graphs from BHOSLIB benchmark</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37 graphs from DIMACS complementary benchmark</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139 undirected simple graphs in Network Data Repository</a:t>
            </a:r>
          </a:p>
        </p:txBody>
      </p:sp>
      <p:pic>
        <p:nvPicPr>
          <p:cNvPr id="18" name="Content Placeholder 3">
            <a:extLst>
              <a:ext uri="{FF2B5EF4-FFF2-40B4-BE49-F238E27FC236}">
                <a16:creationId xmlns:a16="http://schemas.microsoft.com/office/drawing/2014/main" id="{8238F8B2-A9A0-43EB-8857-DD4E56D81AFF}"/>
              </a:ext>
            </a:extLst>
          </p:cNvPr>
          <p:cNvPicPr>
            <a:picLocks noChangeAspect="1"/>
          </p:cNvPicPr>
          <p:nvPr/>
        </p:nvPicPr>
        <p:blipFill>
          <a:blip r:embed="rId4"/>
          <a:stretch>
            <a:fillRect/>
          </a:stretch>
        </p:blipFill>
        <p:spPr>
          <a:xfrm>
            <a:off x="1" y="4874249"/>
            <a:ext cx="10515600" cy="1983751"/>
          </a:xfrm>
          <a:prstGeom prst="rect">
            <a:avLst/>
          </a:prstGeom>
        </p:spPr>
      </p:pic>
    </p:spTree>
    <p:extLst>
      <p:ext uri="{BB962C8B-B14F-4D97-AF65-F5344CB8AC3E}">
        <p14:creationId xmlns:p14="http://schemas.microsoft.com/office/powerpoint/2010/main" val="194817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D983-5882-4FAE-822C-5222E2CEE2F0}"/>
              </a:ext>
            </a:extLst>
          </p:cNvPr>
          <p:cNvSpPr>
            <a:spLocks noGrp="1"/>
          </p:cNvSpPr>
          <p:nvPr>
            <p:ph type="title"/>
          </p:nvPr>
        </p:nvSpPr>
        <p:spPr/>
        <p:txBody>
          <a:bodyPr/>
          <a:lstStyle/>
          <a:p>
            <a:r>
              <a:rPr lang="en-US" dirty="0"/>
              <a:t>Results – MDS Problem</a:t>
            </a:r>
          </a:p>
        </p:txBody>
      </p:sp>
      <p:sp>
        <p:nvSpPr>
          <p:cNvPr id="7" name="Content Placeholder 6">
            <a:extLst>
              <a:ext uri="{FF2B5EF4-FFF2-40B4-BE49-F238E27FC236}">
                <a16:creationId xmlns:a16="http://schemas.microsoft.com/office/drawing/2014/main" id="{42A13AA7-059C-4408-B774-8D7E34A36903}"/>
              </a:ext>
            </a:extLst>
          </p:cNvPr>
          <p:cNvSpPr>
            <a:spLocks noGrp="1"/>
          </p:cNvSpPr>
          <p:nvPr>
            <p:ph idx="1"/>
          </p:nvPr>
        </p:nvSpPr>
        <p:spPr>
          <a:xfrm>
            <a:off x="8007658" y="1825625"/>
            <a:ext cx="3346142" cy="2453412"/>
          </a:xfrm>
        </p:spPr>
        <p:txBody>
          <a:bodyPr/>
          <a:lstStyle/>
          <a:p>
            <a:pPr marL="0" lvl="0" indent="0">
              <a:lnSpc>
                <a:spcPct val="100000"/>
              </a:lnSpc>
              <a:spcBef>
                <a:spcPts val="0"/>
              </a:spcBef>
              <a:buNone/>
            </a:pPr>
            <a:r>
              <a:rPr lang="en-US" sz="1800" dirty="0">
                <a:solidFill>
                  <a:prstClr val="black"/>
                </a:solidFill>
              </a:rPr>
              <a:t>139 undirected simple graphs in Network Data Repository</a:t>
            </a:r>
          </a:p>
          <a:p>
            <a:endParaRPr lang="en-US" dirty="0"/>
          </a:p>
        </p:txBody>
      </p:sp>
      <p:pic>
        <p:nvPicPr>
          <p:cNvPr id="8" name="Picture 7">
            <a:extLst>
              <a:ext uri="{FF2B5EF4-FFF2-40B4-BE49-F238E27FC236}">
                <a16:creationId xmlns:a16="http://schemas.microsoft.com/office/drawing/2014/main" id="{251A674D-1A96-40EF-88DC-A7434E9EAED0}"/>
              </a:ext>
            </a:extLst>
          </p:cNvPr>
          <p:cNvPicPr>
            <a:picLocks noChangeAspect="1"/>
          </p:cNvPicPr>
          <p:nvPr/>
        </p:nvPicPr>
        <p:blipFill>
          <a:blip r:embed="rId3"/>
          <a:stretch>
            <a:fillRect/>
          </a:stretch>
        </p:blipFill>
        <p:spPr>
          <a:xfrm>
            <a:off x="1" y="1549477"/>
            <a:ext cx="7643674" cy="3318135"/>
          </a:xfrm>
          <a:prstGeom prst="rect">
            <a:avLst/>
          </a:prstGeom>
        </p:spPr>
      </p:pic>
      <p:pic>
        <p:nvPicPr>
          <p:cNvPr id="9" name="Picture 8">
            <a:extLst>
              <a:ext uri="{FF2B5EF4-FFF2-40B4-BE49-F238E27FC236}">
                <a16:creationId xmlns:a16="http://schemas.microsoft.com/office/drawing/2014/main" id="{4F587FEE-D082-48EE-B4FD-1695DACDBEBE}"/>
              </a:ext>
            </a:extLst>
          </p:cNvPr>
          <p:cNvPicPr>
            <a:picLocks noChangeAspect="1"/>
          </p:cNvPicPr>
          <p:nvPr/>
        </p:nvPicPr>
        <p:blipFill>
          <a:blip r:embed="rId4"/>
          <a:stretch>
            <a:fillRect/>
          </a:stretch>
        </p:blipFill>
        <p:spPr>
          <a:xfrm>
            <a:off x="1" y="4867612"/>
            <a:ext cx="9916638" cy="1995545"/>
          </a:xfrm>
          <a:prstGeom prst="rect">
            <a:avLst/>
          </a:prstGeom>
        </p:spPr>
      </p:pic>
    </p:spTree>
    <p:extLst>
      <p:ext uri="{BB962C8B-B14F-4D97-AF65-F5344CB8AC3E}">
        <p14:creationId xmlns:p14="http://schemas.microsoft.com/office/powerpoint/2010/main" val="3785838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DE14-2426-4198-B6EA-3F91D29F264D}"/>
              </a:ext>
            </a:extLst>
          </p:cNvPr>
          <p:cNvSpPr>
            <a:spLocks noGrp="1"/>
          </p:cNvSpPr>
          <p:nvPr>
            <p:ph type="title"/>
          </p:nvPr>
        </p:nvSpPr>
        <p:spPr/>
        <p:txBody>
          <a:bodyPr/>
          <a:lstStyle/>
          <a:p>
            <a:r>
              <a:rPr lang="en-US" dirty="0"/>
              <a:t>Evaluation of Efficiency </a:t>
            </a:r>
          </a:p>
        </p:txBody>
      </p:sp>
      <p:pic>
        <p:nvPicPr>
          <p:cNvPr id="6" name="Picture 5">
            <a:extLst>
              <a:ext uri="{FF2B5EF4-FFF2-40B4-BE49-F238E27FC236}">
                <a16:creationId xmlns:a16="http://schemas.microsoft.com/office/drawing/2014/main" id="{A2D54915-5722-42B9-948E-771CC4B481B7}"/>
              </a:ext>
            </a:extLst>
          </p:cNvPr>
          <p:cNvPicPr>
            <a:picLocks noChangeAspect="1"/>
          </p:cNvPicPr>
          <p:nvPr/>
        </p:nvPicPr>
        <p:blipFill>
          <a:blip r:embed="rId3"/>
          <a:stretch>
            <a:fillRect/>
          </a:stretch>
        </p:blipFill>
        <p:spPr>
          <a:xfrm>
            <a:off x="257452" y="2112647"/>
            <a:ext cx="11434439" cy="3435896"/>
          </a:xfrm>
          <a:prstGeom prst="rect">
            <a:avLst/>
          </a:prstGeom>
        </p:spPr>
      </p:pic>
    </p:spTree>
    <p:extLst>
      <p:ext uri="{BB962C8B-B14F-4D97-AF65-F5344CB8AC3E}">
        <p14:creationId xmlns:p14="http://schemas.microsoft.com/office/powerpoint/2010/main" val="2688528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C022-DCD4-4C4B-84E7-4BE3DA37C945}"/>
              </a:ext>
            </a:extLst>
          </p:cNvPr>
          <p:cNvSpPr>
            <a:spLocks noGrp="1"/>
          </p:cNvSpPr>
          <p:nvPr>
            <p:ph type="ctrTitle"/>
          </p:nvPr>
        </p:nvSpPr>
        <p:spPr>
          <a:xfrm>
            <a:off x="758092" y="2012394"/>
            <a:ext cx="10675815" cy="1886568"/>
          </a:xfrm>
        </p:spPr>
        <p:txBody>
          <a:bodyPr>
            <a:noAutofit/>
          </a:bodyPr>
          <a:lstStyle/>
          <a:p>
            <a:r>
              <a:rPr lang="en-US" sz="4400" b="1" dirty="0"/>
              <a:t>Chapter 2</a:t>
            </a:r>
            <a:br>
              <a:rPr lang="en-US" sz="4400" b="1" dirty="0"/>
            </a:br>
            <a:br>
              <a:rPr lang="en-US" sz="4400" b="1" dirty="0"/>
            </a:br>
            <a:r>
              <a:rPr lang="en-US" sz="4400" b="1" dirty="0"/>
              <a:t>Affinity Learning for Mixed Data Clustering</a:t>
            </a:r>
          </a:p>
        </p:txBody>
      </p:sp>
      <p:pic>
        <p:nvPicPr>
          <p:cNvPr id="4" name="Picture 3">
            <a:extLst>
              <a:ext uri="{FF2B5EF4-FFF2-40B4-BE49-F238E27FC236}">
                <a16:creationId xmlns:a16="http://schemas.microsoft.com/office/drawing/2014/main" id="{76B350C2-52BB-426C-9593-9154E13C0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38892" cy="1305169"/>
          </a:xfrm>
          <a:prstGeom prst="rect">
            <a:avLst/>
          </a:prstGeom>
        </p:spPr>
      </p:pic>
    </p:spTree>
    <p:extLst>
      <p:ext uri="{BB962C8B-B14F-4D97-AF65-F5344CB8AC3E}">
        <p14:creationId xmlns:p14="http://schemas.microsoft.com/office/powerpoint/2010/main" val="309974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latin typeface="Arial" panose="020B0604020202020204" pitchFamily="34" charset="0"/>
                <a:cs typeface="Arial" panose="020B0604020202020204" pitchFamily="34" charset="0"/>
              </a:rPr>
              <a:t>Introduction</a:t>
            </a:r>
            <a:endParaRPr lang="zh-CN" altLang="en-US" b="1"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p:txBody>
          <a:bodyPr/>
          <a:lstStyle/>
          <a:p>
            <a:r>
              <a:rPr lang="en-US" dirty="0">
                <a:latin typeface="Arial" panose="020B0604020202020204" pitchFamily="34" charset="0"/>
                <a:cs typeface="Arial" panose="020B0604020202020204" pitchFamily="34" charset="0"/>
              </a:rPr>
              <a:t>Mixed data clustering </a:t>
            </a:r>
          </a:p>
          <a:p>
            <a:pPr lvl="1"/>
            <a:r>
              <a:rPr lang="en-US" dirty="0">
                <a:latin typeface="Arial" panose="020B0604020202020204" pitchFamily="34" charset="0"/>
                <a:cs typeface="Arial" panose="020B0604020202020204" pitchFamily="34" charset="0"/>
              </a:rPr>
              <a:t>data with mixed-type (continuous, categorical or ordinal) attributes</a:t>
            </a:r>
          </a:p>
          <a:p>
            <a:pPr lvl="1"/>
            <a:r>
              <a:rPr lang="en-US" dirty="0">
                <a:latin typeface="Arial" panose="020B0604020202020204" pitchFamily="34" charset="0"/>
                <a:cs typeface="Arial" panose="020B0604020202020204" pitchFamily="34" charset="0"/>
              </a:rPr>
              <a:t>common in real applications, but received relatively less attention</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to measure affinity or distance between data points?</a:t>
            </a:r>
          </a:p>
          <a:p>
            <a:pPr lvl="1"/>
            <a:r>
              <a:rPr lang="en-US" dirty="0">
                <a:latin typeface="Arial" panose="020B0604020202020204" pitchFamily="34" charset="0"/>
                <a:cs typeface="Arial" panose="020B0604020202020204" pitchFamily="34" charset="0"/>
              </a:rPr>
              <a:t>Widely used methods compute affinity </a:t>
            </a:r>
            <a:r>
              <a:rPr lang="en-US" b="1" dirty="0">
                <a:latin typeface="Arial" panose="020B0604020202020204" pitchFamily="34" charset="0"/>
                <a:cs typeface="Arial" panose="020B0604020202020204" pitchFamily="34" charset="0"/>
              </a:rPr>
              <a:t>locally </a:t>
            </a:r>
            <a:r>
              <a:rPr lang="en-US" dirty="0">
                <a:latin typeface="Arial" panose="020B0604020202020204" pitchFamily="34" charset="0"/>
                <a:cs typeface="Arial" panose="020B0604020202020204" pitchFamily="34" charset="0"/>
              </a:rPr>
              <a:t>between two data points</a:t>
            </a:r>
          </a:p>
          <a:p>
            <a:pPr lvl="2"/>
            <a:r>
              <a:rPr lang="en-US" dirty="0">
                <a:latin typeface="Arial" panose="020B0604020202020204" pitchFamily="34" charset="0"/>
                <a:cs typeface="Arial" panose="020B0604020202020204" pitchFamily="34" charset="0"/>
              </a:rPr>
              <a:t>1-hot (1-of-K) encoding, Gower’s similarity coefficient and its extensions</a:t>
            </a:r>
          </a:p>
          <a:p>
            <a:pPr lvl="1"/>
            <a:r>
              <a:rPr lang="en-US" dirty="0">
                <a:latin typeface="Arial" panose="020B0604020202020204" pitchFamily="34" charset="0"/>
                <a:cs typeface="Arial" panose="020B0604020202020204" pitchFamily="34" charset="0"/>
              </a:rPr>
              <a:t>We propose to compute affinity </a:t>
            </a:r>
            <a:r>
              <a:rPr lang="en-US" b="1" dirty="0">
                <a:latin typeface="Arial" panose="020B0604020202020204" pitchFamily="34" charset="0"/>
                <a:cs typeface="Arial" panose="020B0604020202020204" pitchFamily="34" charset="0"/>
              </a:rPr>
              <a:t>globally</a:t>
            </a:r>
            <a:r>
              <a:rPr lang="en-US" dirty="0">
                <a:latin typeface="Arial" panose="020B0604020202020204" pitchFamily="34" charset="0"/>
                <a:cs typeface="Arial" panose="020B0604020202020204" pitchFamily="34" charset="0"/>
              </a:rPr>
              <a:t> by taking into account the interconnections among the attribute values of all data points</a:t>
            </a:r>
          </a:p>
          <a:p>
            <a:pPr lvl="1"/>
            <a:endParaRPr lang="zh-CN" altLang="en-US" dirty="0"/>
          </a:p>
        </p:txBody>
      </p:sp>
    </p:spTree>
    <p:extLst>
      <p:ext uri="{BB962C8B-B14F-4D97-AF65-F5344CB8AC3E}">
        <p14:creationId xmlns:p14="http://schemas.microsoft.com/office/powerpoint/2010/main" val="2265267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FCDF-AF62-426E-9110-0D337F275FDB}"/>
              </a:ext>
            </a:extLst>
          </p:cNvPr>
          <p:cNvSpPr>
            <a:spLocks noGrp="1"/>
          </p:cNvSpPr>
          <p:nvPr>
            <p:ph type="title"/>
          </p:nvPr>
        </p:nvSpPr>
        <p:spPr/>
        <p:txBody>
          <a:bodyPr/>
          <a:lstStyle/>
          <a:p>
            <a:r>
              <a:rPr lang="en-US" altLang="zh-CN" b="1" dirty="0"/>
              <a:t>Introduction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2317D0-7162-4381-9FFA-42BAE88ED36E}"/>
                  </a:ext>
                </a:extLst>
              </p:cNvPr>
              <p:cNvSpPr>
                <a:spLocks noGrp="1"/>
              </p:cNvSpPr>
              <p:nvPr>
                <p:ph idx="1"/>
              </p:nvPr>
            </p:nvSpPr>
            <p:spPr/>
            <p:txBody>
              <a:bodyPr>
                <a:normAutofit/>
              </a:bodyPr>
              <a:lstStyle/>
              <a:p>
                <a:r>
                  <a:rPr lang="en-US" dirty="0"/>
                  <a:t>Intuitively,  </a:t>
                </a:r>
                <a14:m>
                  <m:oMath xmlns:m="http://schemas.openxmlformats.org/officeDocument/2006/math">
                    <m:sSub>
                      <m:sSubPr>
                        <m:ctrlPr>
                          <a:rPr lang="en-US" sz="3200" i="1" dirty="0" smtClean="0">
                            <a:solidFill>
                              <a:schemeClr val="tx1"/>
                            </a:solidFill>
                            <a:latin typeface="Cambria Math" panose="02040503050406030204" pitchFamily="18" charset="0"/>
                          </a:rPr>
                        </m:ctrlPr>
                      </m:sSubPr>
                      <m:e>
                        <m:r>
                          <a:rPr lang="en-US" sz="3200" i="1" dirty="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a14:m>
                <a:r>
                  <a:rPr lang="en-US" sz="3200" dirty="0">
                    <a:solidFill>
                      <a:schemeClr val="tx1"/>
                    </a:solidFill>
                  </a:rPr>
                  <a:t> </a:t>
                </a:r>
                <a:r>
                  <a:rPr lang="en-US" dirty="0"/>
                  <a:t>is more affinitive to </a:t>
                </a:r>
                <a14:m>
                  <m:oMath xmlns:m="http://schemas.openxmlformats.org/officeDocument/2006/math">
                    <m:sSub>
                      <m:sSubPr>
                        <m:ctrlPr>
                          <a:rPr lang="en-US" sz="3200" i="1" dirty="0" smtClean="0">
                            <a:solidFill>
                              <a:schemeClr val="tx1"/>
                            </a:solidFill>
                            <a:latin typeface="Cambria Math" panose="02040503050406030204" pitchFamily="18" charset="0"/>
                          </a:rPr>
                        </m:ctrlPr>
                      </m:sSubPr>
                      <m:e>
                        <m:r>
                          <a:rPr lang="en-US" sz="3200" i="1" dirty="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3</m:t>
                        </m:r>
                      </m:sub>
                    </m:sSub>
                  </m:oMath>
                </a14:m>
                <a:r>
                  <a:rPr lang="en-US" dirty="0">
                    <a:solidFill>
                      <a:schemeClr val="tx1"/>
                    </a:solidFill>
                  </a:rPr>
                  <a:t> than to </a:t>
                </a:r>
                <a14:m>
                  <m:oMath xmlns:m="http://schemas.openxmlformats.org/officeDocument/2006/math">
                    <m:sSub>
                      <m:sSubPr>
                        <m:ctrlPr>
                          <a:rPr lang="en-US" sz="3200" i="1" dirty="0">
                            <a:solidFill>
                              <a:schemeClr val="tx1"/>
                            </a:solidFill>
                            <a:latin typeface="Cambria Math" panose="02040503050406030204" pitchFamily="18" charset="0"/>
                          </a:rPr>
                        </m:ctrlPr>
                      </m:sSubPr>
                      <m:e>
                        <m:r>
                          <a:rPr lang="en-US" sz="3200" i="1" dirty="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4</m:t>
                        </m:r>
                      </m:sub>
                    </m:sSub>
                  </m:oMath>
                </a14:m>
                <a:endParaRPr lang="en-US" sz="3200" dirty="0"/>
              </a:p>
              <a:p>
                <a:pPr lvl="1"/>
                <a:r>
                  <a:rPr lang="en-US" dirty="0"/>
                  <a:t>because of the existence of </a:t>
                </a:r>
                <a14:m>
                  <m:oMath xmlns:m="http://schemas.openxmlformats.org/officeDocument/2006/math">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𝑥</m:t>
                        </m:r>
                      </m:e>
                      <m:sub>
                        <m:r>
                          <a:rPr lang="en-US" sz="3200" i="1" dirty="0">
                            <a:solidFill>
                              <a:prstClr val="black"/>
                            </a:solidFill>
                            <a:latin typeface="Cambria Math" panose="02040503050406030204" pitchFamily="18" charset="0"/>
                          </a:rPr>
                          <m:t>2</m:t>
                        </m:r>
                      </m:sub>
                    </m:sSub>
                  </m:oMath>
                </a14:m>
                <a:r>
                  <a:rPr lang="en-US" dirty="0"/>
                  <a:t>, which shares one </a:t>
                </a:r>
              </a:p>
              <a:p>
                <a:pPr marL="457200" lvl="1" indent="0">
                  <a:buNone/>
                </a:pPr>
                <a:r>
                  <a:rPr lang="en-US" dirty="0"/>
                  <a:t>   common attribute value with </a:t>
                </a:r>
                <a14:m>
                  <m:oMath xmlns:m="http://schemas.openxmlformats.org/officeDocument/2006/math">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𝑥</m:t>
                        </m:r>
                      </m:e>
                      <m:sub>
                        <m:r>
                          <a:rPr lang="en-US" sz="3200" i="1" dirty="0">
                            <a:solidFill>
                              <a:prstClr val="black"/>
                            </a:solidFill>
                            <a:latin typeface="Cambria Math" panose="02040503050406030204" pitchFamily="18" charset="0"/>
                          </a:rPr>
                          <m:t>1</m:t>
                        </m:r>
                      </m:sub>
                    </m:sSub>
                  </m:oMath>
                </a14:m>
                <a:r>
                  <a:rPr lang="en-US" sz="3200" dirty="0">
                    <a:solidFill>
                      <a:prstClr val="black"/>
                    </a:solidFill>
                  </a:rPr>
                  <a:t> </a:t>
                </a:r>
                <a:r>
                  <a:rPr lang="en-US" dirty="0">
                    <a:solidFill>
                      <a:prstClr val="black"/>
                    </a:solidFill>
                  </a:rPr>
                  <a:t>and</a:t>
                </a:r>
                <a:r>
                  <a:rPr lang="en-US" sz="3000" dirty="0">
                    <a:solidFill>
                      <a:prstClr val="black"/>
                    </a:solidFill>
                  </a:rPr>
                  <a:t> </a:t>
                </a:r>
                <a14:m>
                  <m:oMath xmlns:m="http://schemas.openxmlformats.org/officeDocument/2006/math">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𝑥</m:t>
                        </m:r>
                      </m:e>
                      <m:sub>
                        <m:r>
                          <a:rPr lang="en-US" sz="3200" i="1" dirty="0">
                            <a:solidFill>
                              <a:prstClr val="black"/>
                            </a:solidFill>
                            <a:latin typeface="Cambria Math" panose="02040503050406030204" pitchFamily="18" charset="0"/>
                          </a:rPr>
                          <m:t>3</m:t>
                        </m:r>
                      </m:sub>
                    </m:sSub>
                  </m:oMath>
                </a14:m>
                <a:r>
                  <a:rPr lang="en-US" dirty="0"/>
                  <a:t> respectively</a:t>
                </a:r>
              </a:p>
              <a:p>
                <a:endParaRPr lang="en-US" dirty="0"/>
              </a:p>
              <a:p>
                <a:r>
                  <a:rPr lang="en-US" dirty="0"/>
                  <a:t>Gower’s similarity coefficient or 1-hot encoding</a:t>
                </a:r>
              </a:p>
              <a:p>
                <a:pPr marL="228604" lvl="0" indent="0" defTabSz="4507640">
                  <a:lnSpc>
                    <a:spcPct val="100000"/>
                  </a:lnSpc>
                  <a:spcBef>
                    <a:spcPts val="0"/>
                  </a:spcBef>
                  <a:buNone/>
                </a:pPr>
                <a:r>
                  <a:rPr lang="en-US" dirty="0"/>
                  <a:t>                        </a:t>
                </a:r>
                <a14:m>
                  <m:oMath xmlns:m="http://schemas.openxmlformats.org/officeDocument/2006/math">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𝑆</m:t>
                        </m:r>
                      </m:e>
                      <m:sub>
                        <m:r>
                          <a:rPr lang="en-US" sz="3200" i="1" dirty="0">
                            <a:solidFill>
                              <a:prstClr val="black"/>
                            </a:solidFill>
                            <a:latin typeface="Cambria Math" panose="02040503050406030204" pitchFamily="18" charset="0"/>
                          </a:rPr>
                          <m:t>13</m:t>
                        </m:r>
                      </m:sub>
                    </m:sSub>
                    <m:r>
                      <a:rPr lang="en-US" sz="3200" i="1" dirty="0">
                        <a:solidFill>
                          <a:prstClr val="black"/>
                        </a:solidFill>
                        <a:latin typeface="Cambria Math" panose="02040503050406030204" pitchFamily="18" charset="0"/>
                      </a:rPr>
                      <m:t>=</m:t>
                    </m:r>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𝑆</m:t>
                        </m:r>
                      </m:e>
                      <m:sub>
                        <m:r>
                          <a:rPr lang="en-US" sz="3200" i="1" dirty="0">
                            <a:solidFill>
                              <a:prstClr val="black"/>
                            </a:solidFill>
                            <a:latin typeface="Cambria Math" panose="02040503050406030204" pitchFamily="18" charset="0"/>
                          </a:rPr>
                          <m:t>14</m:t>
                        </m:r>
                      </m:sub>
                    </m:sSub>
                    <m:r>
                      <a:rPr lang="en-US" sz="3200" i="1" dirty="0">
                        <a:solidFill>
                          <a:prstClr val="black"/>
                        </a:solidFill>
                        <a:latin typeface="Cambria Math" panose="02040503050406030204" pitchFamily="18" charset="0"/>
                      </a:rPr>
                      <m:t>=0</m:t>
                    </m:r>
                  </m:oMath>
                </a14:m>
                <a:endParaRPr lang="en-US" sz="3200" dirty="0"/>
              </a:p>
              <a:p>
                <a:r>
                  <a:rPr lang="en-US" dirty="0"/>
                  <a:t>Our affinity learning based method</a:t>
                </a:r>
              </a:p>
              <a:p>
                <a:pPr marL="0" indent="0">
                  <a:buNone/>
                </a:pPr>
                <a:r>
                  <a:rPr lang="en-US" dirty="0"/>
                  <a:t> </a:t>
                </a:r>
                <a14:m>
                  <m:oMath xmlns:m="http://schemas.openxmlformats.org/officeDocument/2006/math">
                    <m:r>
                      <a:rPr lang="en-US" sz="3200" b="0" i="0" dirty="0" smtClean="0">
                        <a:solidFill>
                          <a:prstClr val="black"/>
                        </a:solidFill>
                        <a:latin typeface="Cambria Math" panose="02040503050406030204" pitchFamily="18" charset="0"/>
                      </a:rPr>
                      <m:t>                            </m:t>
                    </m:r>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𝑆</m:t>
                        </m:r>
                      </m:e>
                      <m:sub>
                        <m:r>
                          <a:rPr lang="en-US" sz="3200" i="1" dirty="0">
                            <a:solidFill>
                              <a:prstClr val="black"/>
                            </a:solidFill>
                            <a:latin typeface="Cambria Math" panose="02040503050406030204" pitchFamily="18" charset="0"/>
                          </a:rPr>
                          <m:t>13</m:t>
                        </m:r>
                      </m:sub>
                    </m:sSub>
                    <m:r>
                      <a:rPr lang="en-US" sz="3200" i="1" dirty="0">
                        <a:solidFill>
                          <a:prstClr val="black"/>
                        </a:solidFill>
                        <a:latin typeface="Cambria Math" panose="02040503050406030204" pitchFamily="18" charset="0"/>
                        <a:ea typeface="Cambria Math" panose="02040503050406030204" pitchFamily="18" charset="0"/>
                      </a:rPr>
                      <m:t>&gt;</m:t>
                    </m:r>
                    <m:sSub>
                      <m:sSubPr>
                        <m:ctrlPr>
                          <a:rPr lang="en-US" sz="3200" i="1" dirty="0">
                            <a:solidFill>
                              <a:prstClr val="black"/>
                            </a:solidFill>
                            <a:latin typeface="Cambria Math" panose="02040503050406030204" pitchFamily="18" charset="0"/>
                          </a:rPr>
                        </m:ctrlPr>
                      </m:sSubPr>
                      <m:e>
                        <m:r>
                          <a:rPr lang="en-US" sz="3200" i="1" dirty="0">
                            <a:solidFill>
                              <a:prstClr val="black"/>
                            </a:solidFill>
                            <a:latin typeface="Cambria Math" panose="02040503050406030204" pitchFamily="18" charset="0"/>
                          </a:rPr>
                          <m:t>𝑆</m:t>
                        </m:r>
                      </m:e>
                      <m:sub>
                        <m:r>
                          <a:rPr lang="en-US" sz="3200" i="1" dirty="0">
                            <a:solidFill>
                              <a:prstClr val="black"/>
                            </a:solidFill>
                            <a:latin typeface="Cambria Math" panose="02040503050406030204" pitchFamily="18" charset="0"/>
                          </a:rPr>
                          <m:t>14</m:t>
                        </m:r>
                      </m:sub>
                    </m:sSub>
                  </m:oMath>
                </a14:m>
                <a:endParaRPr lang="en-US" sz="3200" dirty="0"/>
              </a:p>
              <a:p>
                <a:endParaRPr lang="en-US" dirty="0"/>
              </a:p>
            </p:txBody>
          </p:sp>
        </mc:Choice>
        <mc:Fallback xmlns="">
          <p:sp>
            <p:nvSpPr>
              <p:cNvPr id="3" name="Content Placeholder 2">
                <a:extLst>
                  <a:ext uri="{FF2B5EF4-FFF2-40B4-BE49-F238E27FC236}">
                    <a16:creationId xmlns:a16="http://schemas.microsoft.com/office/drawing/2014/main" id="{D02317D0-7162-4381-9FFA-42BAE88ED36E}"/>
                  </a:ext>
                </a:extLst>
              </p:cNvPr>
              <p:cNvSpPr>
                <a:spLocks noGrp="1" noRot="1" noChangeAspect="1" noMove="1" noResize="1" noEditPoints="1" noAdjustHandles="1" noChangeArrowheads="1" noChangeShapeType="1" noTextEdit="1"/>
              </p:cNvSpPr>
              <p:nvPr>
                <p:ph idx="1"/>
              </p:nvPr>
            </p:nvSpPr>
            <p:spPr>
              <a:blipFill>
                <a:blip r:embed="rId3"/>
                <a:stretch>
                  <a:fillRect l="-1043" t="-140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FE77247-2371-4A9E-9FFB-4409100C5CBC}"/>
              </a:ext>
            </a:extLst>
          </p:cNvPr>
          <p:cNvPicPr>
            <a:picLocks noChangeAspect="1"/>
          </p:cNvPicPr>
          <p:nvPr/>
        </p:nvPicPr>
        <p:blipFill>
          <a:blip r:embed="rId4"/>
          <a:stretch>
            <a:fillRect/>
          </a:stretch>
        </p:blipFill>
        <p:spPr>
          <a:xfrm>
            <a:off x="8971444" y="1689832"/>
            <a:ext cx="2954215" cy="394278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21068A-A736-48A1-AAF4-B195AA9DE0DD}"/>
                  </a:ext>
                </a:extLst>
              </p:cNvPr>
              <p:cNvSpPr txBox="1"/>
              <p:nvPr/>
            </p:nvSpPr>
            <p:spPr>
              <a:xfrm>
                <a:off x="8988129" y="5655462"/>
                <a:ext cx="2938585" cy="63921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blue circle: data point </a:t>
                </a:r>
                <a14:m>
                  <m:oMath xmlns:m="http://schemas.openxmlformats.org/officeDocument/2006/math">
                    <m:r>
                      <a:rPr lang="en-US" sz="2000" i="1" dirty="0">
                        <a:latin typeface="Cambria Math" panose="02040503050406030204" pitchFamily="18" charset="0"/>
                        <a:cs typeface="Arial" panose="020B0604020202020204" pitchFamily="34" charset="0"/>
                      </a:rPr>
                      <m:t>𝑥</m:t>
                    </m:r>
                  </m:oMath>
                </a14:m>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rectangle: categorical attribute</a:t>
                </a:r>
                <a:endParaRPr lang="en-US" sz="1600" dirty="0"/>
              </a:p>
            </p:txBody>
          </p:sp>
        </mc:Choice>
        <mc:Fallback xmlns="">
          <p:sp>
            <p:nvSpPr>
              <p:cNvPr id="8" name="TextBox 7">
                <a:extLst>
                  <a:ext uri="{FF2B5EF4-FFF2-40B4-BE49-F238E27FC236}">
                    <a16:creationId xmlns:a16="http://schemas.microsoft.com/office/drawing/2014/main" id="{F921068A-A736-48A1-AAF4-B195AA9DE0DD}"/>
                  </a:ext>
                </a:extLst>
              </p:cNvPr>
              <p:cNvSpPr txBox="1">
                <a:spLocks noRot="1" noChangeAspect="1" noMove="1" noResize="1" noEditPoints="1" noAdjustHandles="1" noChangeArrowheads="1" noChangeShapeType="1" noTextEdit="1"/>
              </p:cNvSpPr>
              <p:nvPr/>
            </p:nvSpPr>
            <p:spPr>
              <a:xfrm>
                <a:off x="8988129" y="5655462"/>
                <a:ext cx="2938585" cy="639214"/>
              </a:xfrm>
              <a:prstGeom prst="rect">
                <a:avLst/>
              </a:prstGeom>
              <a:blipFill>
                <a:blip r:embed="rId5"/>
                <a:stretch>
                  <a:fillRect l="-1037" b="-10476"/>
                </a:stretch>
              </a:blipFill>
            </p:spPr>
            <p:txBody>
              <a:bodyPr/>
              <a:lstStyle/>
              <a:p>
                <a:r>
                  <a:rPr lang="en-US">
                    <a:noFill/>
                  </a:rPr>
                  <a:t> </a:t>
                </a:r>
              </a:p>
            </p:txBody>
          </p:sp>
        </mc:Fallback>
      </mc:AlternateContent>
    </p:spTree>
    <p:extLst>
      <p:ext uri="{BB962C8B-B14F-4D97-AF65-F5344CB8AC3E}">
        <p14:creationId xmlns:p14="http://schemas.microsoft.com/office/powerpoint/2010/main" val="104204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C77A-5391-4001-B69A-794CD5150BF2}"/>
              </a:ext>
            </a:extLst>
          </p:cNvPr>
          <p:cNvSpPr>
            <a:spLocks noGrp="1"/>
          </p:cNvSpPr>
          <p:nvPr>
            <p:ph type="title"/>
          </p:nvPr>
        </p:nvSpPr>
        <p:spPr/>
        <p:txBody>
          <a:bodyPr/>
          <a:lstStyle/>
          <a:p>
            <a:r>
              <a:rPr lang="en-US" b="1" dirty="0"/>
              <a:t>Mixed Data Processing</a:t>
            </a:r>
            <a:endParaRPr lang="en-US" dirty="0"/>
          </a:p>
        </p:txBody>
      </p:sp>
      <p:sp>
        <p:nvSpPr>
          <p:cNvPr id="3" name="Content Placeholder 2">
            <a:extLst>
              <a:ext uri="{FF2B5EF4-FFF2-40B4-BE49-F238E27FC236}">
                <a16:creationId xmlns:a16="http://schemas.microsoft.com/office/drawing/2014/main" id="{A2E2ADCD-88A6-4477-B482-8C295559EDF2}"/>
              </a:ext>
            </a:extLst>
          </p:cNvPr>
          <p:cNvSpPr>
            <a:spLocks noGrp="1"/>
          </p:cNvSpPr>
          <p:nvPr>
            <p:ph idx="1"/>
          </p:nvPr>
        </p:nvSpPr>
        <p:spPr/>
        <p:txBody>
          <a:bodyPr>
            <a:normAutofit/>
          </a:bodyPr>
          <a:lstStyle/>
          <a:p>
            <a:r>
              <a:rPr lang="en-US" dirty="0"/>
              <a:t>Transform data points and their mixed-type attribute values into abstract objects and initial affinities</a:t>
            </a:r>
          </a:p>
          <a:p>
            <a:endParaRPr lang="en-US" dirty="0"/>
          </a:p>
          <a:p>
            <a:r>
              <a:rPr lang="en-US" b="1" dirty="0"/>
              <a:t>Categorical attribute</a:t>
            </a:r>
          </a:p>
          <a:p>
            <a:pPr lvl="1"/>
            <a:r>
              <a:rPr lang="en-US" sz="2000" dirty="0"/>
              <a:t>Each category is defined as an abstract object. Its affinities to the data points in this category are initialized to 1, while its initial affinities to the rest data points are 0</a:t>
            </a:r>
          </a:p>
          <a:p>
            <a:pPr lvl="1"/>
            <a:endParaRPr lang="en-US" dirty="0"/>
          </a:p>
          <a:p>
            <a:r>
              <a:rPr lang="en-US" b="1" dirty="0"/>
              <a:t>Ordinal attribute</a:t>
            </a:r>
          </a:p>
          <a:p>
            <a:pPr lvl="1"/>
            <a:r>
              <a:rPr lang="en-US" sz="2000" dirty="0"/>
              <a:t>All possible values are first ranked and then replaced by their ranks. The new ordinal attributes are processed as continuous attributes</a:t>
            </a:r>
          </a:p>
        </p:txBody>
      </p:sp>
    </p:spTree>
    <p:extLst>
      <p:ext uri="{BB962C8B-B14F-4D97-AF65-F5344CB8AC3E}">
        <p14:creationId xmlns:p14="http://schemas.microsoft.com/office/powerpoint/2010/main" val="391003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C022-DCD4-4C4B-84E7-4BE3DA37C945}"/>
              </a:ext>
            </a:extLst>
          </p:cNvPr>
          <p:cNvSpPr>
            <a:spLocks noGrp="1"/>
          </p:cNvSpPr>
          <p:nvPr>
            <p:ph type="ctrTitle"/>
          </p:nvPr>
        </p:nvSpPr>
        <p:spPr>
          <a:xfrm>
            <a:off x="758092" y="2562811"/>
            <a:ext cx="10675815" cy="1886568"/>
          </a:xfrm>
        </p:spPr>
        <p:txBody>
          <a:bodyPr>
            <a:noAutofit/>
          </a:bodyPr>
          <a:lstStyle/>
          <a:p>
            <a:r>
              <a:rPr lang="en-US" sz="4400" b="1" dirty="0"/>
              <a:t>Chapter 1</a:t>
            </a:r>
            <a:br>
              <a:rPr lang="en-US" sz="4400" b="1" dirty="0"/>
            </a:br>
            <a:br>
              <a:rPr lang="en-US" sz="4400" b="1" dirty="0"/>
            </a:br>
            <a:r>
              <a:rPr lang="en-US" sz="4400" b="1" dirty="0"/>
              <a:t>Algorithms for Weighted Set Cover and Minimum Weighted Dominating Set Problems</a:t>
            </a:r>
          </a:p>
        </p:txBody>
      </p:sp>
      <p:pic>
        <p:nvPicPr>
          <p:cNvPr id="4" name="Picture 3">
            <a:extLst>
              <a:ext uri="{FF2B5EF4-FFF2-40B4-BE49-F238E27FC236}">
                <a16:creationId xmlns:a16="http://schemas.microsoft.com/office/drawing/2014/main" id="{76B350C2-52BB-426C-9593-9154E13C0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38892" cy="1305169"/>
          </a:xfrm>
          <a:prstGeom prst="rect">
            <a:avLst/>
          </a:prstGeom>
        </p:spPr>
      </p:pic>
    </p:spTree>
    <p:extLst>
      <p:ext uri="{BB962C8B-B14F-4D97-AF65-F5344CB8AC3E}">
        <p14:creationId xmlns:p14="http://schemas.microsoft.com/office/powerpoint/2010/main" val="2746994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40C-54A5-4CF0-8FFA-A096305D3C1F}"/>
              </a:ext>
            </a:extLst>
          </p:cNvPr>
          <p:cNvSpPr>
            <a:spLocks noGrp="1"/>
          </p:cNvSpPr>
          <p:nvPr>
            <p:ph type="title"/>
          </p:nvPr>
        </p:nvSpPr>
        <p:spPr/>
        <p:txBody>
          <a:bodyPr/>
          <a:lstStyle/>
          <a:p>
            <a:r>
              <a:rPr lang="en-US" b="1" dirty="0"/>
              <a:t>Mixed Data Processing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0F8D8D-B2D3-4825-8F58-077391CA6A40}"/>
                  </a:ext>
                </a:extLst>
              </p:cNvPr>
              <p:cNvSpPr>
                <a:spLocks noGrp="1"/>
              </p:cNvSpPr>
              <p:nvPr>
                <p:ph idx="1"/>
              </p:nvPr>
            </p:nvSpPr>
            <p:spPr/>
            <p:txBody>
              <a:bodyPr>
                <a:normAutofit/>
              </a:bodyPr>
              <a:lstStyle/>
              <a:p>
                <a:pPr>
                  <a:lnSpc>
                    <a:spcPct val="110000"/>
                  </a:lnSpc>
                </a:pPr>
                <a:r>
                  <a:rPr lang="en-US" sz="3000" b="1" dirty="0"/>
                  <a:t>Continuous attribute</a:t>
                </a:r>
              </a:p>
              <a:p>
                <a:pPr lvl="1">
                  <a:lnSpc>
                    <a:spcPct val="110000"/>
                  </a:lnSpc>
                </a:pPr>
                <a:r>
                  <a:rPr lang="en-US" sz="1700" dirty="0"/>
                  <a:t>Two abstract objects are defined to represent the minimum and maximum values, </a:t>
                </a:r>
                <a14:m>
                  <m:oMath xmlns:m="http://schemas.openxmlformats.org/officeDocument/2006/math">
                    <m:sSub>
                      <m:sSubPr>
                        <m:ctrlPr>
                          <a:rPr lang="en-US" sz="1700" i="1" dirty="0">
                            <a:latin typeface="Cambria Math" panose="02040503050406030204" pitchFamily="18" charset="0"/>
                          </a:rPr>
                        </m:ctrlPr>
                      </m:sSubPr>
                      <m:e>
                        <m:r>
                          <a:rPr lang="en-US" sz="1700" dirty="0">
                            <a:latin typeface="Cambria Math" panose="02040503050406030204" pitchFamily="18" charset="0"/>
                          </a:rPr>
                          <m:t>𝐶</m:t>
                        </m:r>
                      </m:e>
                      <m:sub>
                        <m:r>
                          <a:rPr lang="en-US" sz="1700" dirty="0">
                            <a:latin typeface="Cambria Math" panose="02040503050406030204" pitchFamily="18" charset="0"/>
                          </a:rPr>
                          <m:t>𝑚𝑖𝑛</m:t>
                        </m:r>
                      </m:sub>
                    </m:sSub>
                  </m:oMath>
                </a14:m>
                <a:r>
                  <a:rPr lang="en-US" sz="1700" dirty="0"/>
                  <a:t> and </a:t>
                </a:r>
                <a14:m>
                  <m:oMath xmlns:m="http://schemas.openxmlformats.org/officeDocument/2006/math">
                    <m:sSub>
                      <m:sSubPr>
                        <m:ctrlPr>
                          <a:rPr lang="en-US" sz="1700" i="1" dirty="0">
                            <a:latin typeface="Cambria Math" panose="02040503050406030204" pitchFamily="18" charset="0"/>
                          </a:rPr>
                        </m:ctrlPr>
                      </m:sSubPr>
                      <m:e>
                        <m:r>
                          <a:rPr lang="en-US" sz="1700" dirty="0">
                            <a:latin typeface="Cambria Math" panose="02040503050406030204" pitchFamily="18" charset="0"/>
                          </a:rPr>
                          <m:t>𝐶</m:t>
                        </m:r>
                      </m:e>
                      <m:sub>
                        <m:r>
                          <a:rPr lang="en-US" sz="1700" dirty="0">
                            <a:latin typeface="Cambria Math" panose="02040503050406030204" pitchFamily="18" charset="0"/>
                          </a:rPr>
                          <m:t>𝑚𝑎𝑥</m:t>
                        </m:r>
                      </m:sub>
                    </m:sSub>
                  </m:oMath>
                </a14:m>
                <a:endParaRPr lang="en-US" sz="1700" dirty="0"/>
              </a:p>
              <a:p>
                <a:pPr lvl="1">
                  <a:lnSpc>
                    <a:spcPct val="110000"/>
                  </a:lnSpc>
                </a:pPr>
                <a:r>
                  <a:rPr lang="en-US" sz="1800" dirty="0"/>
                  <a:t>Attribute value </a:t>
                </a:r>
                <a14:m>
                  <m:oMath xmlns:m="http://schemas.openxmlformats.org/officeDocument/2006/math">
                    <m:sSub>
                      <m:sSubPr>
                        <m:ctrlPr>
                          <a:rPr lang="en-US" sz="1800" i="1">
                            <a:latin typeface="Cambria Math" panose="02040503050406030204" pitchFamily="18" charset="0"/>
                          </a:rPr>
                        </m:ctrlPr>
                      </m:sSubPr>
                      <m:e>
                        <m:r>
                          <a:rPr lang="en-US" sz="1800">
                            <a:latin typeface="Cambria Math" panose="02040503050406030204" pitchFamily="18" charset="0"/>
                          </a:rPr>
                          <m:t>𝑥</m:t>
                        </m:r>
                      </m:e>
                      <m:sub>
                        <m:r>
                          <a:rPr lang="en-US" sz="1800">
                            <a:latin typeface="Cambria Math" panose="02040503050406030204" pitchFamily="18" charset="0"/>
                          </a:rPr>
                          <m:t>𝐶</m:t>
                        </m:r>
                      </m:sub>
                    </m:sSub>
                  </m:oMath>
                </a14:m>
                <a:r>
                  <a:rPr lang="en-US" sz="1800" dirty="0"/>
                  <a:t> of data point </a:t>
                </a:r>
                <a14:m>
                  <m:oMath xmlns:m="http://schemas.openxmlformats.org/officeDocument/2006/math">
                    <m:r>
                      <a:rPr lang="en-US" sz="1800" dirty="0">
                        <a:latin typeface="Cambria Math" panose="02040503050406030204" pitchFamily="18" charset="0"/>
                      </a:rPr>
                      <m:t>𝑥</m:t>
                    </m:r>
                  </m:oMath>
                </a14:m>
                <a:r>
                  <a:rPr lang="en-US" sz="1800" dirty="0"/>
                  <a:t> is transformed into two initial affinities </a:t>
                </a:r>
                <a14:m>
                  <m:oMath xmlns:m="http://schemas.openxmlformats.org/officeDocument/2006/math">
                    <m:r>
                      <a:rPr lang="en-US" sz="1800" dirty="0">
                        <a:latin typeface="Cambria Math" panose="02040503050406030204" pitchFamily="18" charset="0"/>
                      </a:rPr>
                      <m:t>𝑎</m:t>
                    </m:r>
                  </m:oMath>
                </a14:m>
                <a:r>
                  <a:rPr lang="en-US" sz="1800" dirty="0"/>
                  <a:t> and </a:t>
                </a:r>
                <a14:m>
                  <m:oMath xmlns:m="http://schemas.openxmlformats.org/officeDocument/2006/math">
                    <m:r>
                      <a:rPr lang="en-US" sz="1800" dirty="0">
                        <a:latin typeface="Cambria Math" panose="02040503050406030204" pitchFamily="18" charset="0"/>
                      </a:rPr>
                      <m:t>𝑏</m:t>
                    </m:r>
                  </m:oMath>
                </a14:m>
                <a:r>
                  <a:rPr lang="en-US" sz="1800" dirty="0"/>
                  <a:t> to </a:t>
                </a:r>
                <a14:m>
                  <m:oMath xmlns:m="http://schemas.openxmlformats.org/officeDocument/2006/math">
                    <m:sSub>
                      <m:sSubPr>
                        <m:ctrlPr>
                          <a:rPr lang="en-US" sz="1800" i="1" dirty="0">
                            <a:latin typeface="Cambria Math" panose="02040503050406030204" pitchFamily="18" charset="0"/>
                          </a:rPr>
                        </m:ctrlPr>
                      </m:sSubPr>
                      <m:e>
                        <m:r>
                          <a:rPr lang="en-US" sz="1800" dirty="0">
                            <a:latin typeface="Cambria Math" panose="02040503050406030204" pitchFamily="18" charset="0"/>
                          </a:rPr>
                          <m:t>𝐶</m:t>
                        </m:r>
                      </m:e>
                      <m:sub>
                        <m:r>
                          <a:rPr lang="en-US" sz="1800" dirty="0">
                            <a:latin typeface="Cambria Math" panose="02040503050406030204" pitchFamily="18" charset="0"/>
                          </a:rPr>
                          <m:t>𝑚𝑖𝑛</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dirty="0">
                            <a:latin typeface="Cambria Math" panose="02040503050406030204" pitchFamily="18" charset="0"/>
                          </a:rPr>
                          <m:t>𝐶</m:t>
                        </m:r>
                      </m:e>
                      <m:sub>
                        <m:r>
                          <a:rPr lang="en-US" sz="1800" dirty="0">
                            <a:latin typeface="Cambria Math" panose="02040503050406030204" pitchFamily="18" charset="0"/>
                          </a:rPr>
                          <m:t>𝑚𝑎𝑥</m:t>
                        </m:r>
                      </m:sub>
                    </m:sSub>
                  </m:oMath>
                </a14:m>
                <a:r>
                  <a:rPr lang="en-US" sz="1800" dirty="0"/>
                  <a:t>, which satisfy   </a:t>
                </a:r>
              </a:p>
              <a:p>
                <a:pPr lvl="1">
                  <a:lnSpc>
                    <a:spcPct val="110000"/>
                  </a:lnSpc>
                </a:pPr>
                <a:endParaRPr lang="en-US" sz="1800" dirty="0"/>
              </a:p>
              <a:p>
                <a:pPr lvl="1">
                  <a:lnSpc>
                    <a:spcPct val="110000"/>
                  </a:lnSpc>
                </a:pPr>
                <a:endParaRPr lang="en-US" sz="1800" dirty="0"/>
              </a:p>
              <a:p>
                <a:pPr lvl="1" algn="just"/>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𝐶</m:t>
                        </m:r>
                      </m:sub>
                    </m:sSub>
                  </m:oMath>
                </a14:m>
                <a:r>
                  <a:rPr lang="en-US" sz="1800" dirty="0"/>
                  <a:t> is first scaled with the Min-Max normalization</a:t>
                </a:r>
              </a:p>
              <a:p>
                <a:pPr algn="just"/>
                <a:endParaRPr lang="en-US" sz="1800" dirty="0"/>
              </a:p>
              <a:p>
                <a:pPr algn="just"/>
                <a:endParaRPr lang="en-US" sz="1800" dirty="0"/>
              </a:p>
              <a:p>
                <a:pPr lvl="1" algn="just"/>
                <a:r>
                  <a:rPr lang="en-US" sz="1800" dirty="0"/>
                  <a:t>After normalization, </a:t>
                </a:r>
                <a14:m>
                  <m:oMath xmlns:m="http://schemas.openxmlformats.org/officeDocument/2006/math">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𝐶</m:t>
                        </m:r>
                      </m:e>
                      <m:sub>
                        <m:r>
                          <a:rPr lang="en-US" sz="1800" i="1" dirty="0">
                            <a:latin typeface="Cambria Math" panose="02040503050406030204" pitchFamily="18" charset="0"/>
                          </a:rPr>
                          <m:t>𝑚𝑖𝑛</m:t>
                        </m:r>
                      </m:sub>
                      <m:sup>
                        <m:r>
                          <a:rPr lang="en-US" sz="1800" i="1" dirty="0">
                            <a:latin typeface="Cambria Math" panose="02040503050406030204" pitchFamily="18" charset="0"/>
                          </a:rPr>
                          <m:t>′</m:t>
                        </m:r>
                      </m:sup>
                    </m:sSubSup>
                    <m:r>
                      <a:rPr lang="en-US" sz="1800" i="1" dirty="0">
                        <a:latin typeface="Cambria Math" panose="02040503050406030204" pitchFamily="18" charset="0"/>
                      </a:rPr>
                      <m:t>=0</m:t>
                    </m:r>
                  </m:oMath>
                </a14:m>
                <a:r>
                  <a:rPr lang="en-US" sz="1800" dirty="0"/>
                  <a:t> and </a:t>
                </a:r>
                <a14:m>
                  <m:oMath xmlns:m="http://schemas.openxmlformats.org/officeDocument/2006/math">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𝐶</m:t>
                        </m:r>
                      </m:e>
                      <m:sub>
                        <m:r>
                          <a:rPr lang="en-US" sz="1800" i="1" dirty="0">
                            <a:latin typeface="Cambria Math" panose="02040503050406030204" pitchFamily="18" charset="0"/>
                          </a:rPr>
                          <m:t>𝑚𝑎𝑥</m:t>
                        </m:r>
                      </m:sub>
                      <m:sup>
                        <m:r>
                          <a:rPr lang="en-US" sz="1800" i="1" dirty="0">
                            <a:latin typeface="Cambria Math" panose="02040503050406030204" pitchFamily="18" charset="0"/>
                          </a:rPr>
                          <m:t>′</m:t>
                        </m:r>
                      </m:sup>
                    </m:sSubSup>
                    <m:r>
                      <a:rPr lang="en-US" sz="1800" i="1" dirty="0">
                        <a:latin typeface="Cambria Math" panose="02040503050406030204" pitchFamily="18" charset="0"/>
                      </a:rPr>
                      <m:t>=1</m:t>
                    </m:r>
                  </m:oMath>
                </a14:m>
                <a:r>
                  <a:rPr lang="en-US" sz="1800" dirty="0"/>
                  <a:t>, we have</a:t>
                </a:r>
              </a:p>
              <a:p>
                <a:endParaRPr lang="en-US" dirty="0"/>
              </a:p>
            </p:txBody>
          </p:sp>
        </mc:Choice>
        <mc:Fallback xmlns="">
          <p:sp>
            <p:nvSpPr>
              <p:cNvPr id="3" name="Content Placeholder 2">
                <a:extLst>
                  <a:ext uri="{FF2B5EF4-FFF2-40B4-BE49-F238E27FC236}">
                    <a16:creationId xmlns:a16="http://schemas.microsoft.com/office/drawing/2014/main" id="{A80F8D8D-B2D3-4825-8F58-077391CA6A40}"/>
                  </a:ext>
                </a:extLst>
              </p:cNvPr>
              <p:cNvSpPr>
                <a:spLocks noGrp="1" noRot="1" noChangeAspect="1" noMove="1" noResize="1" noEditPoints="1" noAdjustHandles="1" noChangeArrowheads="1" noChangeShapeType="1" noTextEdit="1"/>
              </p:cNvSpPr>
              <p:nvPr>
                <p:ph idx="1"/>
              </p:nvPr>
            </p:nvSpPr>
            <p:spPr>
              <a:blipFill>
                <a:blip r:embed="rId3"/>
                <a:stretch>
                  <a:fillRect l="-1217" t="-16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DD9716F-0384-4CDD-BB5D-39C4FC3FF6E7}"/>
              </a:ext>
            </a:extLst>
          </p:cNvPr>
          <p:cNvPicPr>
            <a:picLocks noChangeAspect="1"/>
          </p:cNvPicPr>
          <p:nvPr/>
        </p:nvPicPr>
        <p:blipFill>
          <a:blip r:embed="rId4"/>
          <a:stretch>
            <a:fillRect/>
          </a:stretch>
        </p:blipFill>
        <p:spPr>
          <a:xfrm>
            <a:off x="3101326" y="3373197"/>
            <a:ext cx="4250324" cy="631236"/>
          </a:xfrm>
          <a:prstGeom prst="rect">
            <a:avLst/>
          </a:prstGeom>
        </p:spPr>
      </p:pic>
      <p:pic>
        <p:nvPicPr>
          <p:cNvPr id="7" name="Picture 6">
            <a:extLst>
              <a:ext uri="{FF2B5EF4-FFF2-40B4-BE49-F238E27FC236}">
                <a16:creationId xmlns:a16="http://schemas.microsoft.com/office/drawing/2014/main" id="{6224239D-5DBE-4CEF-AF61-9BA89E7AC5A2}"/>
              </a:ext>
            </a:extLst>
          </p:cNvPr>
          <p:cNvPicPr>
            <a:picLocks noChangeAspect="1"/>
          </p:cNvPicPr>
          <p:nvPr/>
        </p:nvPicPr>
        <p:blipFill>
          <a:blip r:embed="rId5"/>
          <a:stretch>
            <a:fillRect/>
          </a:stretch>
        </p:blipFill>
        <p:spPr>
          <a:xfrm>
            <a:off x="3305121" y="4464624"/>
            <a:ext cx="2282879" cy="626073"/>
          </a:xfrm>
          <a:prstGeom prst="rect">
            <a:avLst/>
          </a:prstGeom>
        </p:spPr>
      </p:pic>
      <p:pic>
        <p:nvPicPr>
          <p:cNvPr id="9" name="Picture 8">
            <a:extLst>
              <a:ext uri="{FF2B5EF4-FFF2-40B4-BE49-F238E27FC236}">
                <a16:creationId xmlns:a16="http://schemas.microsoft.com/office/drawing/2014/main" id="{5F11371E-0C5A-423B-AC33-456A7896A4BA}"/>
              </a:ext>
            </a:extLst>
          </p:cNvPr>
          <p:cNvPicPr>
            <a:picLocks noChangeAspect="1"/>
          </p:cNvPicPr>
          <p:nvPr/>
        </p:nvPicPr>
        <p:blipFill>
          <a:blip r:embed="rId6"/>
          <a:stretch>
            <a:fillRect/>
          </a:stretch>
        </p:blipFill>
        <p:spPr>
          <a:xfrm>
            <a:off x="3101326" y="5550888"/>
            <a:ext cx="4617261" cy="1027243"/>
          </a:xfrm>
          <a:prstGeom prst="rect">
            <a:avLst/>
          </a:prstGeom>
        </p:spPr>
      </p:pic>
    </p:spTree>
    <p:extLst>
      <p:ext uri="{BB962C8B-B14F-4D97-AF65-F5344CB8AC3E}">
        <p14:creationId xmlns:p14="http://schemas.microsoft.com/office/powerpoint/2010/main" val="478595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110D-DD3A-4B4C-9792-3B6F263CFA5A}"/>
              </a:ext>
            </a:extLst>
          </p:cNvPr>
          <p:cNvSpPr>
            <a:spLocks noGrp="1"/>
          </p:cNvSpPr>
          <p:nvPr>
            <p:ph type="title"/>
          </p:nvPr>
        </p:nvSpPr>
        <p:spPr/>
        <p:txBody>
          <a:bodyPr/>
          <a:lstStyle/>
          <a:p>
            <a:r>
              <a:rPr lang="en-US" b="1" dirty="0"/>
              <a:t>Affinity Learning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240A5C-775F-4686-B474-FAE9F95B24C4}"/>
                  </a:ext>
                </a:extLst>
              </p:cNvPr>
              <p:cNvSpPr>
                <a:spLocks noGrp="1"/>
              </p:cNvSpPr>
              <p:nvPr>
                <p:ph idx="1"/>
              </p:nvPr>
            </p:nvSpPr>
            <p:spPr/>
            <p:txBody>
              <a:bodyPr>
                <a:normAutofit/>
              </a:bodyPr>
              <a:lstStyle/>
              <a:p>
                <a:pPr algn="just"/>
                <a:r>
                  <a:rPr lang="en-US" sz="2600" dirty="0"/>
                  <a:t>Construct affinity matrix </a:t>
                </a:r>
                <a14:m>
                  <m:oMath xmlns:m="http://schemas.openxmlformats.org/officeDocument/2006/math">
                    <m:r>
                      <a:rPr lang="en-US" sz="2600" i="1">
                        <a:latin typeface="Cambria Math" panose="02040503050406030204" pitchFamily="18" charset="0"/>
                      </a:rPr>
                      <m:t>𝐴</m:t>
                    </m:r>
                  </m:oMath>
                </a14:m>
                <a:r>
                  <a:rPr lang="en-US" sz="2600" dirty="0"/>
                  <a:t> for abstract objects of data points (</a:t>
                </a:r>
                <a14:m>
                  <m:oMath xmlns:m="http://schemas.openxmlformats.org/officeDocument/2006/math">
                    <m:r>
                      <a:rPr lang="en-US" sz="2600" i="1" dirty="0">
                        <a:latin typeface="Cambria Math" panose="02040503050406030204" pitchFamily="18" charset="0"/>
                      </a:rPr>
                      <m:t>𝐷</m:t>
                    </m:r>
                  </m:oMath>
                </a14:m>
                <a:r>
                  <a:rPr lang="en-US" sz="2600" dirty="0"/>
                  <a:t>) and attributes (</a:t>
                </a:r>
                <a14:m>
                  <m:oMath xmlns:m="http://schemas.openxmlformats.org/officeDocument/2006/math">
                    <m:r>
                      <a:rPr lang="en-US" sz="2600" i="1" dirty="0">
                        <a:latin typeface="Cambria Math" panose="02040503050406030204" pitchFamily="18" charset="0"/>
                      </a:rPr>
                      <m:t>𝐶</m:t>
                    </m:r>
                  </m:oMath>
                </a14:m>
                <a:r>
                  <a:rPr lang="en-US" sz="2600" dirty="0"/>
                  <a:t>)</a:t>
                </a:r>
              </a:p>
              <a:p>
                <a:pPr marL="457209" indent="-228605" algn="just"/>
                <a:endParaRPr lang="en-US" dirty="0"/>
              </a:p>
              <a:p>
                <a:pPr marL="457209" indent="-228605" algn="just"/>
                <a:endParaRPr lang="en-US" dirty="0"/>
              </a:p>
              <a:p>
                <a:pPr indent="-228605" algn="just"/>
                <a:r>
                  <a:rPr lang="en-US" sz="2600" dirty="0"/>
                  <a:t>Scale nonzero entries in </a:t>
                </a:r>
                <a14:m>
                  <m:oMath xmlns:m="http://schemas.openxmlformats.org/officeDocument/2006/math">
                    <m:r>
                      <a:rPr lang="en-US" sz="2600" i="1">
                        <a:latin typeface="Cambria Math" panose="02040503050406030204" pitchFamily="18" charset="0"/>
                      </a:rPr>
                      <m:t>𝐴</m:t>
                    </m:r>
                  </m:oMath>
                </a14:m>
                <a:r>
                  <a:rPr lang="en-US" sz="2600" dirty="0"/>
                  <a:t> with a common scaling factor </a:t>
                </a:r>
                <a14:m>
                  <m:oMath xmlns:m="http://schemas.openxmlformats.org/officeDocument/2006/math">
                    <m:r>
                      <a:rPr lang="en-US" sz="2600" i="1">
                        <a:latin typeface="Cambria Math" panose="02040503050406030204" pitchFamily="18" charset="0"/>
                        <a:ea typeface="Cambria Math" panose="02040503050406030204" pitchFamily="18" charset="0"/>
                      </a:rPr>
                      <m:t>∆</m:t>
                    </m:r>
                  </m:oMath>
                </a14:m>
                <a:endParaRPr lang="en-US" sz="2600" dirty="0">
                  <a:ea typeface="Cambria Math" panose="02040503050406030204" pitchFamily="18" charset="0"/>
                </a:endParaRPr>
              </a:p>
              <a:p>
                <a:pPr marL="228605" algn="just"/>
                <a:endParaRPr lang="en-US" dirty="0"/>
              </a:p>
              <a:p>
                <a:pPr marL="228605" algn="just"/>
                <a:endParaRPr lang="en-US" dirty="0"/>
              </a:p>
              <a:p>
                <a:pPr marL="228605" algn="just"/>
                <a:r>
                  <a:rPr lang="en-US" sz="2600" dirty="0"/>
                  <a:t>Scaled matrix </a:t>
                </a:r>
                <a14:m>
                  <m:oMath xmlns:m="http://schemas.openxmlformats.org/officeDocument/2006/math">
                    <m:sSup>
                      <m:sSupPr>
                        <m:ctrlPr>
                          <a:rPr lang="en-US" sz="2600" i="1">
                            <a:latin typeface="Cambria Math" panose="02040503050406030204" pitchFamily="18" charset="0"/>
                          </a:rPr>
                        </m:ctrlPr>
                      </m:sSupPr>
                      <m:e>
                        <m:r>
                          <a:rPr lang="en-US" sz="2600" i="1">
                            <a:latin typeface="Cambria Math" panose="02040503050406030204" pitchFamily="18" charset="0"/>
                          </a:rPr>
                          <m:t>𝐴</m:t>
                        </m:r>
                      </m:e>
                      <m:sup>
                        <m:r>
                          <a:rPr lang="en-US" sz="2600" i="1">
                            <a:latin typeface="Cambria Math" panose="02040503050406030204" pitchFamily="18" charset="0"/>
                          </a:rPr>
                          <m:t>′</m:t>
                        </m:r>
                      </m:sup>
                    </m:sSup>
                  </m:oMath>
                </a14:m>
                <a:r>
                  <a:rPr lang="en-US" sz="2600" dirty="0"/>
                  <a:t> with </a:t>
                </a:r>
                <a14:m>
                  <m:oMath xmlns:m="http://schemas.openxmlformats.org/officeDocument/2006/math">
                    <m:sSubSup>
                      <m:sSubSupPr>
                        <m:ctrlPr>
                          <a:rPr lang="en-US" sz="2600" i="1" smtClean="0">
                            <a:latin typeface="Cambria Math" panose="02040503050406030204" pitchFamily="18" charset="0"/>
                          </a:rPr>
                        </m:ctrlPr>
                      </m:sSubSupPr>
                      <m:e>
                        <m:r>
                          <a:rPr lang="en-US" sz="2600" b="0" i="1" smtClean="0">
                            <a:latin typeface="Cambria Math" panose="02040503050406030204" pitchFamily="18" charset="0"/>
                          </a:rPr>
                          <m:t>𝑎</m:t>
                        </m:r>
                      </m:e>
                      <m:sub>
                        <m:r>
                          <a:rPr lang="en-US" sz="2600" b="0" i="1" smtClean="0">
                            <a:latin typeface="Cambria Math" panose="02040503050406030204" pitchFamily="18" charset="0"/>
                          </a:rPr>
                          <m:t>𝑖𝑗</m:t>
                        </m:r>
                      </m:sub>
                      <m:sup>
                        <m:r>
                          <a:rPr lang="en-US" sz="2600" b="0" i="1" smtClean="0">
                            <a:latin typeface="Cambria Math" panose="02040503050406030204" pitchFamily="18" charset="0"/>
                          </a:rPr>
                          <m:t>′</m:t>
                        </m:r>
                      </m:sup>
                    </m:sSubSup>
                    <m:r>
                      <a:rPr lang="en-US" sz="2600" b="0" i="1" smtClean="0">
                        <a:latin typeface="Cambria Math" panose="02040503050406030204" pitchFamily="18" charset="0"/>
                      </a:rPr>
                      <m:t>&lt;</m:t>
                    </m:r>
                    <m:r>
                      <a:rPr lang="en-US" sz="2600" b="0" i="0" smtClean="0">
                        <a:latin typeface="Cambria Math" panose="02040503050406030204" pitchFamily="18" charset="0"/>
                      </a:rPr>
                      <m:t>1</m:t>
                    </m:r>
                  </m:oMath>
                </a14:m>
                <a:r>
                  <a:rPr lang="en-US" sz="2600" dirty="0"/>
                  <a:t> and </a:t>
                </a:r>
                <a14:m>
                  <m:oMath xmlns:m="http://schemas.openxmlformats.org/officeDocument/2006/math">
                    <m:r>
                      <a:rPr lang="en-US" sz="2600" i="1" smtClean="0">
                        <a:latin typeface="Cambria Math" panose="02040503050406030204" pitchFamily="18" charset="0"/>
                        <a:ea typeface="Cambria Math" panose="02040503050406030204" pitchFamily="18" charset="0"/>
                      </a:rPr>
                      <m:t>𝜌</m:t>
                    </m:r>
                    <m:d>
                      <m:dPr>
                        <m:ctrlPr>
                          <a:rPr lang="en-US" sz="2600" b="0" i="1" smtClean="0">
                            <a:latin typeface="Cambria Math" panose="02040503050406030204" pitchFamily="18" charset="0"/>
                            <a:ea typeface="Cambria Math" panose="02040503050406030204" pitchFamily="18" charset="0"/>
                          </a:rPr>
                        </m:ctrlPr>
                      </m:dPr>
                      <m:e>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𝐴</m:t>
                            </m:r>
                          </m:e>
                          <m:sup>
                            <m:r>
                              <a:rPr lang="en-US" sz="2600" b="0" i="1" smtClean="0">
                                <a:latin typeface="Cambria Math" panose="02040503050406030204" pitchFamily="18" charset="0"/>
                                <a:ea typeface="Cambria Math" panose="02040503050406030204" pitchFamily="18" charset="0"/>
                              </a:rPr>
                              <m:t>′</m:t>
                            </m:r>
                          </m:sup>
                        </m:sSup>
                      </m:e>
                    </m:d>
                    <m:r>
                      <a:rPr lang="en-US" sz="2600" b="0" i="1" smtClean="0">
                        <a:latin typeface="Cambria Math" panose="02040503050406030204" pitchFamily="18" charset="0"/>
                        <a:ea typeface="Cambria Math" panose="02040503050406030204" pitchFamily="18" charset="0"/>
                      </a:rPr>
                      <m:t>&lt;1, </m:t>
                    </m:r>
                  </m:oMath>
                </a14:m>
                <a:r>
                  <a:rPr lang="en-US" sz="2600" dirty="0"/>
                  <a:t> we have</a:t>
                </a:r>
              </a:p>
              <a:p>
                <a:pPr marL="228605" algn="just"/>
                <a:endParaRPr lang="en-US" dirty="0"/>
              </a:p>
            </p:txBody>
          </p:sp>
        </mc:Choice>
        <mc:Fallback xmlns="">
          <p:sp>
            <p:nvSpPr>
              <p:cNvPr id="3" name="Content Placeholder 2">
                <a:extLst>
                  <a:ext uri="{FF2B5EF4-FFF2-40B4-BE49-F238E27FC236}">
                    <a16:creationId xmlns:a16="http://schemas.microsoft.com/office/drawing/2014/main" id="{B7240A5C-775F-4686-B474-FAE9F95B24C4}"/>
                  </a:ext>
                </a:extLst>
              </p:cNvPr>
              <p:cNvSpPr>
                <a:spLocks noGrp="1" noRot="1" noChangeAspect="1" noMove="1" noResize="1" noEditPoints="1" noAdjustHandles="1" noChangeArrowheads="1" noChangeShapeType="1" noTextEdit="1"/>
              </p:cNvSpPr>
              <p:nvPr>
                <p:ph idx="1"/>
              </p:nvPr>
            </p:nvSpPr>
            <p:spPr>
              <a:blipFill>
                <a:blip r:embed="rId3"/>
                <a:stretch>
                  <a:fillRect l="-928" t="-2241" r="-98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B241832-5DF4-4621-A77B-D975FD658ED3}"/>
              </a:ext>
            </a:extLst>
          </p:cNvPr>
          <p:cNvPicPr>
            <a:picLocks noChangeAspect="1"/>
          </p:cNvPicPr>
          <p:nvPr/>
        </p:nvPicPr>
        <p:blipFill>
          <a:blip r:embed="rId4"/>
          <a:stretch>
            <a:fillRect/>
          </a:stretch>
        </p:blipFill>
        <p:spPr>
          <a:xfrm>
            <a:off x="4045027" y="2529757"/>
            <a:ext cx="2480750" cy="869935"/>
          </a:xfrm>
          <a:prstGeom prst="rect">
            <a:avLst/>
          </a:prstGeom>
        </p:spPr>
      </p:pic>
      <p:pic>
        <p:nvPicPr>
          <p:cNvPr id="11" name="Picture 10">
            <a:extLst>
              <a:ext uri="{FF2B5EF4-FFF2-40B4-BE49-F238E27FC236}">
                <a16:creationId xmlns:a16="http://schemas.microsoft.com/office/drawing/2014/main" id="{4DCE5951-F9EB-4967-AE9B-B10CF99951B1}"/>
              </a:ext>
            </a:extLst>
          </p:cNvPr>
          <p:cNvPicPr>
            <a:picLocks noChangeAspect="1"/>
          </p:cNvPicPr>
          <p:nvPr/>
        </p:nvPicPr>
        <p:blipFill>
          <a:blip r:embed="rId5"/>
          <a:stretch>
            <a:fillRect/>
          </a:stretch>
        </p:blipFill>
        <p:spPr>
          <a:xfrm>
            <a:off x="4045027" y="4270749"/>
            <a:ext cx="5429319" cy="707767"/>
          </a:xfrm>
          <a:prstGeom prst="rect">
            <a:avLst/>
          </a:prstGeom>
        </p:spPr>
      </p:pic>
      <p:pic>
        <p:nvPicPr>
          <p:cNvPr id="14" name="Picture 13">
            <a:extLst>
              <a:ext uri="{FF2B5EF4-FFF2-40B4-BE49-F238E27FC236}">
                <a16:creationId xmlns:a16="http://schemas.microsoft.com/office/drawing/2014/main" id="{8E16370C-5BCA-4FD6-9B44-57243C4A57D0}"/>
              </a:ext>
            </a:extLst>
          </p:cNvPr>
          <p:cNvPicPr>
            <a:picLocks noChangeAspect="1"/>
          </p:cNvPicPr>
          <p:nvPr/>
        </p:nvPicPr>
        <p:blipFill>
          <a:blip r:embed="rId6"/>
          <a:stretch>
            <a:fillRect/>
          </a:stretch>
        </p:blipFill>
        <p:spPr>
          <a:xfrm>
            <a:off x="4045027" y="5849574"/>
            <a:ext cx="2190750" cy="647700"/>
          </a:xfrm>
          <a:prstGeom prst="rect">
            <a:avLst/>
          </a:prstGeom>
        </p:spPr>
      </p:pic>
    </p:spTree>
    <p:extLst>
      <p:ext uri="{BB962C8B-B14F-4D97-AF65-F5344CB8AC3E}">
        <p14:creationId xmlns:p14="http://schemas.microsoft.com/office/powerpoint/2010/main" val="392764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110D-DD3A-4B4C-9792-3B6F263CFA5A}"/>
              </a:ext>
            </a:extLst>
          </p:cNvPr>
          <p:cNvSpPr>
            <a:spLocks noGrp="1"/>
          </p:cNvSpPr>
          <p:nvPr>
            <p:ph type="title"/>
          </p:nvPr>
        </p:nvSpPr>
        <p:spPr/>
        <p:txBody>
          <a:bodyPr/>
          <a:lstStyle/>
          <a:p>
            <a:r>
              <a:rPr lang="en-US" b="1" dirty="0"/>
              <a:t>Affinity Learning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240A5C-775F-4686-B474-FAE9F95B24C4}"/>
                  </a:ext>
                </a:extLst>
              </p:cNvPr>
              <p:cNvSpPr>
                <a:spLocks noGrp="1"/>
              </p:cNvSpPr>
              <p:nvPr>
                <p:ph idx="1"/>
              </p:nvPr>
            </p:nvSpPr>
            <p:spPr/>
            <p:txBody>
              <a:bodyPr>
                <a:normAutofit/>
              </a:bodyPr>
              <a:lstStyle/>
              <a:p>
                <a:pPr indent="-228605" algn="just"/>
                <a:r>
                  <a:rPr lang="pt-BR" sz="2600" dirty="0"/>
                  <a:t>Compute matrix </a:t>
                </a:r>
                <a14:m>
                  <m:oMath xmlns:m="http://schemas.openxmlformats.org/officeDocument/2006/math">
                    <m:sSup>
                      <m:sSupPr>
                        <m:ctrlPr>
                          <a:rPr lang="pt-BR" sz="2600" i="1" dirty="0">
                            <a:latin typeface="Cambria Math" panose="02040503050406030204" pitchFamily="18" charset="0"/>
                          </a:rPr>
                        </m:ctrlPr>
                      </m:sSupPr>
                      <m:e>
                        <m:r>
                          <a:rPr lang="en-US" sz="2600" i="1" dirty="0">
                            <a:latin typeface="Cambria Math" panose="02040503050406030204" pitchFamily="18" charset="0"/>
                          </a:rPr>
                          <m:t>𝐴</m:t>
                        </m:r>
                      </m:e>
                      <m:sup>
                        <m:r>
                          <a:rPr lang="en-US" sz="2600" i="1" dirty="0">
                            <a:latin typeface="Cambria Math" panose="02040503050406030204" pitchFamily="18" charset="0"/>
                          </a:rPr>
                          <m:t>∗</m:t>
                        </m:r>
                      </m:sup>
                    </m:sSup>
                  </m:oMath>
                </a14:m>
                <a:r>
                  <a:rPr lang="pt-BR" sz="2600" dirty="0"/>
                  <a:t> as</a:t>
                </a:r>
              </a:p>
              <a:p>
                <a:pPr marL="4" indent="0" algn="just">
                  <a:buNone/>
                </a:pPr>
                <a:endParaRPr lang="en-US" dirty="0"/>
              </a:p>
              <a:p>
                <a:r>
                  <a:rPr lang="en-US" sz="2600" dirty="0"/>
                  <a:t>Each entry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𝑎</m:t>
                        </m:r>
                      </m:e>
                      <m:sub>
                        <m:r>
                          <a:rPr lang="en-US" sz="2600" i="1">
                            <a:latin typeface="Cambria Math" panose="02040503050406030204" pitchFamily="18" charset="0"/>
                          </a:rPr>
                          <m:t>𝑖𝑗</m:t>
                        </m:r>
                      </m:sub>
                      <m:sup>
                        <m:r>
                          <a:rPr lang="en-US" sz="2600" b="0" i="1" smtClean="0">
                            <a:latin typeface="Cambria Math" panose="02040503050406030204" pitchFamily="18" charset="0"/>
                          </a:rPr>
                          <m:t>∗</m:t>
                        </m:r>
                      </m:sup>
                    </m:sSubSup>
                  </m:oMath>
                </a14:m>
                <a:r>
                  <a:rPr lang="en-US" sz="2600" dirty="0"/>
                  <a:t> of </a:t>
                </a:r>
                <a14:m>
                  <m:oMath xmlns:m="http://schemas.openxmlformats.org/officeDocument/2006/math">
                    <m:sSup>
                      <m:sSupPr>
                        <m:ctrlPr>
                          <a:rPr lang="en-US" sz="2600" i="1">
                            <a:latin typeface="Cambria Math" panose="02040503050406030204" pitchFamily="18" charset="0"/>
                          </a:rPr>
                        </m:ctrlPr>
                      </m:sSupPr>
                      <m:e>
                        <m:r>
                          <a:rPr lang="en-US" sz="2600" i="1">
                            <a:latin typeface="Cambria Math" panose="02040503050406030204" pitchFamily="18" charset="0"/>
                          </a:rPr>
                          <m:t>𝐴</m:t>
                        </m:r>
                      </m:e>
                      <m:sup>
                        <m:r>
                          <a:rPr lang="en-US" sz="2600" b="0" i="1" smtClean="0">
                            <a:latin typeface="Cambria Math" panose="02040503050406030204" pitchFamily="18" charset="0"/>
                          </a:rPr>
                          <m:t>∗</m:t>
                        </m:r>
                      </m:sup>
                    </m:sSup>
                  </m:oMath>
                </a14:m>
                <a:r>
                  <a:rPr lang="en-US" sz="2600" dirty="0"/>
                  <a:t> denotes a value</a:t>
                </a:r>
              </a:p>
              <a:p>
                <a:endParaRPr lang="en-US" sz="2600" dirty="0"/>
              </a:p>
              <a:p>
                <a:endParaRPr lang="en-US" sz="2600" dirty="0"/>
              </a:p>
              <a:p>
                <a:pPr indent="-228605" algn="just"/>
                <a:r>
                  <a:rPr lang="en-US" sz="2600" dirty="0"/>
                  <a:t>The inferred affinities between data points are in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𝐴</m:t>
                        </m:r>
                      </m:e>
                      <m:sub>
                        <m:r>
                          <a:rPr lang="en-US" sz="2600" i="1">
                            <a:latin typeface="Cambria Math" panose="02040503050406030204" pitchFamily="18" charset="0"/>
                          </a:rPr>
                          <m:t>𝐷𝐷</m:t>
                        </m:r>
                      </m:sub>
                      <m:sup>
                        <m:r>
                          <a:rPr lang="en-US" sz="2600" i="1">
                            <a:latin typeface="Cambria Math" panose="02040503050406030204" pitchFamily="18" charset="0"/>
                          </a:rPr>
                          <m:t>∗</m:t>
                        </m:r>
                      </m:sup>
                    </m:sSubSup>
                  </m:oMath>
                </a14:m>
                <a:endParaRPr lang="en-US" sz="2600" dirty="0"/>
              </a:p>
              <a:p>
                <a:pPr indent="-228605" algn="just"/>
                <a:r>
                  <a:rPr lang="en-US" sz="2600" dirty="0"/>
                  <a:t>The refined affinities between data points and abstract objects of attributes are in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𝐴</m:t>
                        </m:r>
                      </m:e>
                      <m:sub>
                        <m:r>
                          <a:rPr lang="en-US" sz="2600" i="1">
                            <a:latin typeface="Cambria Math" panose="02040503050406030204" pitchFamily="18" charset="0"/>
                          </a:rPr>
                          <m:t>𝐷𝐶</m:t>
                        </m:r>
                      </m:sub>
                      <m:sup>
                        <m:r>
                          <a:rPr lang="en-US" sz="2600" i="1">
                            <a:latin typeface="Cambria Math" panose="02040503050406030204" pitchFamily="18" charset="0"/>
                          </a:rPr>
                          <m:t>∗</m:t>
                        </m:r>
                      </m:sup>
                    </m:sSubSup>
                  </m:oMath>
                </a14:m>
                <a:endParaRPr lang="en-US" sz="2600" dirty="0"/>
              </a:p>
              <a:p>
                <a:pPr algn="just">
                  <a:buNone/>
                </a:pPr>
                <a:endParaRPr lang="en-US" dirty="0"/>
              </a:p>
            </p:txBody>
          </p:sp>
        </mc:Choice>
        <mc:Fallback xmlns="">
          <p:sp>
            <p:nvSpPr>
              <p:cNvPr id="3" name="Content Placeholder 2">
                <a:extLst>
                  <a:ext uri="{FF2B5EF4-FFF2-40B4-BE49-F238E27FC236}">
                    <a16:creationId xmlns:a16="http://schemas.microsoft.com/office/drawing/2014/main" id="{B7240A5C-775F-4686-B474-FAE9F95B24C4}"/>
                  </a:ext>
                </a:extLst>
              </p:cNvPr>
              <p:cNvSpPr>
                <a:spLocks noGrp="1" noRot="1" noChangeAspect="1" noMove="1" noResize="1" noEditPoints="1" noAdjustHandles="1" noChangeArrowheads="1" noChangeShapeType="1" noTextEdit="1"/>
              </p:cNvSpPr>
              <p:nvPr>
                <p:ph idx="1"/>
              </p:nvPr>
            </p:nvSpPr>
            <p:spPr>
              <a:blipFill>
                <a:blip r:embed="rId3"/>
                <a:stretch>
                  <a:fillRect l="-928" t="-2241" r="-98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CD67697-C60F-4933-A2DC-A7E0EFADE5DB}"/>
              </a:ext>
            </a:extLst>
          </p:cNvPr>
          <p:cNvPicPr>
            <a:picLocks noChangeAspect="1"/>
          </p:cNvPicPr>
          <p:nvPr/>
        </p:nvPicPr>
        <p:blipFill>
          <a:blip r:embed="rId4"/>
          <a:stretch>
            <a:fillRect/>
          </a:stretch>
        </p:blipFill>
        <p:spPr>
          <a:xfrm>
            <a:off x="3279120" y="2299369"/>
            <a:ext cx="2340142" cy="535326"/>
          </a:xfrm>
          <a:prstGeom prst="rect">
            <a:avLst/>
          </a:prstGeom>
        </p:spPr>
      </p:pic>
      <p:pic>
        <p:nvPicPr>
          <p:cNvPr id="4" name="Picture 3">
            <a:extLst>
              <a:ext uri="{FF2B5EF4-FFF2-40B4-BE49-F238E27FC236}">
                <a16:creationId xmlns:a16="http://schemas.microsoft.com/office/drawing/2014/main" id="{A3AFCCA7-0CEE-4E41-B3D7-804C9FE712E0}"/>
              </a:ext>
            </a:extLst>
          </p:cNvPr>
          <p:cNvPicPr>
            <a:picLocks noChangeAspect="1"/>
          </p:cNvPicPr>
          <p:nvPr/>
        </p:nvPicPr>
        <p:blipFill>
          <a:blip r:embed="rId5"/>
          <a:stretch>
            <a:fillRect/>
          </a:stretch>
        </p:blipFill>
        <p:spPr>
          <a:xfrm>
            <a:off x="3120453" y="3308439"/>
            <a:ext cx="2657475" cy="971550"/>
          </a:xfrm>
          <a:prstGeom prst="rect">
            <a:avLst/>
          </a:prstGeom>
        </p:spPr>
      </p:pic>
    </p:spTree>
    <p:extLst>
      <p:ext uri="{BB962C8B-B14F-4D97-AF65-F5344CB8AC3E}">
        <p14:creationId xmlns:p14="http://schemas.microsoft.com/office/powerpoint/2010/main" val="2393000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026B-115C-4C65-ACE4-D720BDA70145}"/>
              </a:ext>
            </a:extLst>
          </p:cNvPr>
          <p:cNvSpPr>
            <a:spLocks noGrp="1"/>
          </p:cNvSpPr>
          <p:nvPr>
            <p:ph type="title"/>
          </p:nvPr>
        </p:nvSpPr>
        <p:spPr/>
        <p:txBody>
          <a:bodyPr/>
          <a:lstStyle/>
          <a:p>
            <a:r>
              <a:rPr lang="en-US" b="1" dirty="0"/>
              <a:t>Clustering with Learned Affinities</a:t>
            </a:r>
            <a:endParaRPr lang="en-US" dirty="0"/>
          </a:p>
        </p:txBody>
      </p:sp>
      <p:sp>
        <p:nvSpPr>
          <p:cNvPr id="3" name="Content Placeholder 2">
            <a:extLst>
              <a:ext uri="{FF2B5EF4-FFF2-40B4-BE49-F238E27FC236}">
                <a16:creationId xmlns:a16="http://schemas.microsoft.com/office/drawing/2014/main" id="{63C3E5AC-8A60-4491-8F7A-256AFFAD057F}"/>
              </a:ext>
            </a:extLst>
          </p:cNvPr>
          <p:cNvSpPr>
            <a:spLocks noGrp="1"/>
          </p:cNvSpPr>
          <p:nvPr>
            <p:ph idx="1"/>
          </p:nvPr>
        </p:nvSpPr>
        <p:spPr/>
        <p:txBody>
          <a:bodyPr/>
          <a:lstStyle/>
          <a:p>
            <a:pPr marL="457209" indent="-228605" algn="just"/>
            <a:r>
              <a:rPr lang="en-US" dirty="0"/>
              <a:t>Inferred affinities between data points </a:t>
            </a:r>
          </a:p>
          <a:p>
            <a:pPr marL="914409" lvl="1" indent="-228605" algn="just"/>
            <a:r>
              <a:rPr lang="en-US" dirty="0"/>
              <a:t>complete-linkage, single-linkage, …</a:t>
            </a:r>
          </a:p>
          <a:p>
            <a:pPr marL="914409" lvl="1" indent="-228605" algn="just"/>
            <a:endParaRPr lang="en-US" dirty="0"/>
          </a:p>
          <a:p>
            <a:pPr marL="457209" indent="-228605" algn="just"/>
            <a:r>
              <a:rPr lang="en-US" dirty="0"/>
              <a:t>Refined affinities of data points to abstract objects of attributes as new data features</a:t>
            </a:r>
          </a:p>
          <a:p>
            <a:pPr marL="914409" lvl="1" indent="-228605" algn="just"/>
            <a:r>
              <a:rPr lang="en-US" dirty="0"/>
              <a:t>Any clustering algorithms for data with continuous attributes</a:t>
            </a:r>
          </a:p>
          <a:p>
            <a:endParaRPr lang="en-US" dirty="0"/>
          </a:p>
        </p:txBody>
      </p:sp>
    </p:spTree>
    <p:extLst>
      <p:ext uri="{BB962C8B-B14F-4D97-AF65-F5344CB8AC3E}">
        <p14:creationId xmlns:p14="http://schemas.microsoft.com/office/powerpoint/2010/main" val="76769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FEF6-AD72-42D8-AAFF-A0DD808CFDA1}"/>
              </a:ext>
            </a:extLst>
          </p:cNvPr>
          <p:cNvSpPr>
            <a:spLocks noGrp="1"/>
          </p:cNvSpPr>
          <p:nvPr>
            <p:ph type="title"/>
          </p:nvPr>
        </p:nvSpPr>
        <p:spPr/>
        <p:txBody>
          <a:bodyPr/>
          <a:lstStyle/>
          <a:p>
            <a:r>
              <a:rPr lang="en-US" dirty="0"/>
              <a:t>Experimental Evaluation</a:t>
            </a:r>
          </a:p>
        </p:txBody>
      </p:sp>
      <p:sp>
        <p:nvSpPr>
          <p:cNvPr id="3" name="Content Placeholder 2">
            <a:extLst>
              <a:ext uri="{FF2B5EF4-FFF2-40B4-BE49-F238E27FC236}">
                <a16:creationId xmlns:a16="http://schemas.microsoft.com/office/drawing/2014/main" id="{BB91C021-FBB7-4EC2-8F89-FA431677EDC9}"/>
              </a:ext>
            </a:extLst>
          </p:cNvPr>
          <p:cNvSpPr>
            <a:spLocks noGrp="1"/>
          </p:cNvSpPr>
          <p:nvPr>
            <p:ph idx="1"/>
          </p:nvPr>
        </p:nvSpPr>
        <p:spPr>
          <a:xfrm>
            <a:off x="838200" y="1825625"/>
            <a:ext cx="10515600" cy="4590806"/>
          </a:xfrm>
        </p:spPr>
        <p:txBody>
          <a:bodyPr>
            <a:normAutofit fontScale="62500" lnSpcReduction="20000"/>
          </a:bodyPr>
          <a:lstStyle/>
          <a:p>
            <a:r>
              <a:rPr lang="en-US" sz="3600" b="1" dirty="0"/>
              <a:t>Our algorithms</a:t>
            </a:r>
          </a:p>
          <a:p>
            <a:pPr marL="457209" indent="-228605" algn="just"/>
            <a:r>
              <a:rPr lang="en-US" dirty="0"/>
              <a:t>IA+CL (Inferred Affinities + Complete-Linkage)</a:t>
            </a:r>
          </a:p>
          <a:p>
            <a:pPr marL="457209" indent="-228605" algn="just"/>
            <a:r>
              <a:rPr lang="en-US" dirty="0"/>
              <a:t>FRA+CL (Feature from Refined Affinities + Complete-Linkage)</a:t>
            </a:r>
          </a:p>
          <a:p>
            <a:pPr marL="457209" indent="-228605" algn="just"/>
            <a:r>
              <a:rPr lang="en-US" dirty="0"/>
              <a:t>FRA+KM (Feature from Refined Affinities + K-Means)</a:t>
            </a:r>
          </a:p>
          <a:p>
            <a:pPr marL="457209" indent="-228605" algn="just"/>
            <a:endParaRPr lang="en-US" dirty="0"/>
          </a:p>
          <a:p>
            <a:r>
              <a:rPr lang="en-US" sz="3600" b="1" dirty="0"/>
              <a:t>Comparison algorithms</a:t>
            </a:r>
          </a:p>
          <a:p>
            <a:pPr marL="457209" indent="-228605" algn="just"/>
            <a:r>
              <a:rPr lang="en-US" dirty="0"/>
              <a:t>OH+CL (Feature from One-Hot encoding + Complete-Linkage)</a:t>
            </a:r>
          </a:p>
          <a:p>
            <a:pPr marL="457209" indent="-228605" algn="just"/>
            <a:r>
              <a:rPr lang="en-US" dirty="0"/>
              <a:t>OH+KM (Feature from One-Hot encoding + K-Means)</a:t>
            </a:r>
          </a:p>
          <a:p>
            <a:pPr marL="457209" indent="-228605" algn="just"/>
            <a:r>
              <a:rPr lang="en-US" dirty="0"/>
              <a:t>GC+CL (Gower’s Coefficient + Complete-Linkage) </a:t>
            </a:r>
          </a:p>
          <a:p>
            <a:pPr marL="457209" indent="-228605" algn="just"/>
            <a:r>
              <a:rPr lang="en-US" dirty="0"/>
              <a:t>KP (k-prototypes)</a:t>
            </a:r>
          </a:p>
          <a:p>
            <a:pPr marL="457209" indent="-228605" algn="just"/>
            <a:r>
              <a:rPr lang="en-US" dirty="0"/>
              <a:t>KMM (K-means-mixed) </a:t>
            </a:r>
          </a:p>
          <a:p>
            <a:pPr marL="457209" indent="-228605" algn="just"/>
            <a:r>
              <a:rPr lang="en-US" dirty="0"/>
              <a:t>LIA+CL (Locally Inferred Affinities + Complete-Linkage)</a:t>
            </a:r>
          </a:p>
          <a:p>
            <a:pPr marL="457209" indent="-228605" algn="just"/>
            <a:r>
              <a:rPr lang="en-US" dirty="0"/>
              <a:t>FNRA +CL (Feature from Non-Refined Affinities + Complete-Linkage)</a:t>
            </a:r>
          </a:p>
          <a:p>
            <a:pPr marL="457209" indent="-228605" algn="just"/>
            <a:r>
              <a:rPr lang="en-US" dirty="0"/>
              <a:t>FNRA +KM (Feature from Non-Refined Affinities + K-Means)</a:t>
            </a:r>
          </a:p>
          <a:p>
            <a:endParaRPr lang="en-US" dirty="0"/>
          </a:p>
        </p:txBody>
      </p:sp>
    </p:spTree>
    <p:extLst>
      <p:ext uri="{BB962C8B-B14F-4D97-AF65-F5344CB8AC3E}">
        <p14:creationId xmlns:p14="http://schemas.microsoft.com/office/powerpoint/2010/main" val="3125448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0722-F2A5-4153-9501-E66D2CDF4001}"/>
              </a:ext>
            </a:extLst>
          </p:cNvPr>
          <p:cNvSpPr>
            <a:spLocks noGrp="1"/>
          </p:cNvSpPr>
          <p:nvPr>
            <p:ph type="title"/>
          </p:nvPr>
        </p:nvSpPr>
        <p:spPr/>
        <p:txBody>
          <a:bodyPr/>
          <a:lstStyle/>
          <a:p>
            <a:r>
              <a:rPr lang="en-US" dirty="0"/>
              <a:t>Results - 1</a:t>
            </a:r>
          </a:p>
        </p:txBody>
      </p:sp>
      <p:pic>
        <p:nvPicPr>
          <p:cNvPr id="4" name="Picture 3">
            <a:extLst>
              <a:ext uri="{FF2B5EF4-FFF2-40B4-BE49-F238E27FC236}">
                <a16:creationId xmlns:a16="http://schemas.microsoft.com/office/drawing/2014/main" id="{2D16592A-229F-46FC-A325-55C3F471FB33}"/>
              </a:ext>
            </a:extLst>
          </p:cNvPr>
          <p:cNvPicPr>
            <a:picLocks noChangeAspect="1"/>
          </p:cNvPicPr>
          <p:nvPr/>
        </p:nvPicPr>
        <p:blipFill>
          <a:blip r:embed="rId3"/>
          <a:stretch>
            <a:fillRect/>
          </a:stretch>
        </p:blipFill>
        <p:spPr>
          <a:xfrm>
            <a:off x="1610188" y="1926351"/>
            <a:ext cx="8971624" cy="3507523"/>
          </a:xfrm>
          <a:prstGeom prst="rect">
            <a:avLst/>
          </a:prstGeom>
        </p:spPr>
      </p:pic>
    </p:spTree>
    <p:extLst>
      <p:ext uri="{BB962C8B-B14F-4D97-AF65-F5344CB8AC3E}">
        <p14:creationId xmlns:p14="http://schemas.microsoft.com/office/powerpoint/2010/main" val="2633558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361B-1243-4446-A9B7-9E58B5030286}"/>
              </a:ext>
            </a:extLst>
          </p:cNvPr>
          <p:cNvSpPr>
            <a:spLocks noGrp="1"/>
          </p:cNvSpPr>
          <p:nvPr>
            <p:ph type="title"/>
          </p:nvPr>
        </p:nvSpPr>
        <p:spPr/>
        <p:txBody>
          <a:bodyPr/>
          <a:lstStyle/>
          <a:p>
            <a:r>
              <a:rPr lang="en-US" dirty="0"/>
              <a:t>Results - 2</a:t>
            </a:r>
          </a:p>
        </p:txBody>
      </p:sp>
      <p:pic>
        <p:nvPicPr>
          <p:cNvPr id="4" name="Content Placeholder 3">
            <a:extLst>
              <a:ext uri="{FF2B5EF4-FFF2-40B4-BE49-F238E27FC236}">
                <a16:creationId xmlns:a16="http://schemas.microsoft.com/office/drawing/2014/main" id="{BCE0935E-3C73-4B60-BD3E-A3AC0EE81659}"/>
              </a:ext>
            </a:extLst>
          </p:cNvPr>
          <p:cNvPicPr>
            <a:picLocks noGrp="1" noChangeAspect="1"/>
          </p:cNvPicPr>
          <p:nvPr>
            <p:ph idx="1"/>
          </p:nvPr>
        </p:nvPicPr>
        <p:blipFill>
          <a:blip r:embed="rId3"/>
          <a:stretch>
            <a:fillRect/>
          </a:stretch>
        </p:blipFill>
        <p:spPr>
          <a:xfrm>
            <a:off x="1695150" y="1866817"/>
            <a:ext cx="8771484" cy="3619583"/>
          </a:xfrm>
          <a:prstGeom prst="rect">
            <a:avLst/>
          </a:prstGeom>
        </p:spPr>
      </p:pic>
    </p:spTree>
    <p:extLst>
      <p:ext uri="{BB962C8B-B14F-4D97-AF65-F5344CB8AC3E}">
        <p14:creationId xmlns:p14="http://schemas.microsoft.com/office/powerpoint/2010/main" val="1092015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9BE0-ACBB-45AB-AB55-0230315034DF}"/>
              </a:ext>
            </a:extLst>
          </p:cNvPr>
          <p:cNvSpPr>
            <a:spLocks noGrp="1"/>
          </p:cNvSpPr>
          <p:nvPr>
            <p:ph type="title"/>
          </p:nvPr>
        </p:nvSpPr>
        <p:spPr/>
        <p:txBody>
          <a:bodyPr/>
          <a:lstStyle/>
          <a:p>
            <a:r>
              <a:rPr lang="en-US" dirty="0"/>
              <a:t>Results - 3</a:t>
            </a:r>
          </a:p>
        </p:txBody>
      </p:sp>
      <p:pic>
        <p:nvPicPr>
          <p:cNvPr id="4" name="Content Placeholder 3">
            <a:extLst>
              <a:ext uri="{FF2B5EF4-FFF2-40B4-BE49-F238E27FC236}">
                <a16:creationId xmlns:a16="http://schemas.microsoft.com/office/drawing/2014/main" id="{A23BF559-3669-4A46-ADE3-21C08144B9CA}"/>
              </a:ext>
            </a:extLst>
          </p:cNvPr>
          <p:cNvPicPr>
            <a:picLocks noGrp="1" noChangeAspect="1"/>
          </p:cNvPicPr>
          <p:nvPr>
            <p:ph idx="1"/>
          </p:nvPr>
        </p:nvPicPr>
        <p:blipFill>
          <a:blip r:embed="rId3"/>
          <a:stretch>
            <a:fillRect/>
          </a:stretch>
        </p:blipFill>
        <p:spPr>
          <a:xfrm>
            <a:off x="1603668" y="1992491"/>
            <a:ext cx="8984664" cy="2732624"/>
          </a:xfrm>
          <a:prstGeom prst="rect">
            <a:avLst/>
          </a:prstGeom>
        </p:spPr>
      </p:pic>
    </p:spTree>
    <p:extLst>
      <p:ext uri="{BB962C8B-B14F-4D97-AF65-F5344CB8AC3E}">
        <p14:creationId xmlns:p14="http://schemas.microsoft.com/office/powerpoint/2010/main" val="2916858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C022-DCD4-4C4B-84E7-4BE3DA37C945}"/>
              </a:ext>
            </a:extLst>
          </p:cNvPr>
          <p:cNvSpPr>
            <a:spLocks noGrp="1"/>
          </p:cNvSpPr>
          <p:nvPr>
            <p:ph type="ctrTitle"/>
          </p:nvPr>
        </p:nvSpPr>
        <p:spPr>
          <a:xfrm>
            <a:off x="758092" y="2562811"/>
            <a:ext cx="10675815" cy="1886568"/>
          </a:xfrm>
        </p:spPr>
        <p:txBody>
          <a:bodyPr>
            <a:noAutofit/>
          </a:bodyPr>
          <a:lstStyle/>
          <a:p>
            <a:r>
              <a:rPr lang="en-US" sz="4400" b="1" dirty="0"/>
              <a:t>Chapter 3</a:t>
            </a:r>
            <a:br>
              <a:rPr lang="en-US" sz="4400" b="1" dirty="0"/>
            </a:br>
            <a:br>
              <a:rPr lang="en-US" sz="4400" b="1" dirty="0"/>
            </a:br>
            <a:r>
              <a:rPr lang="en-US" sz="4400" b="1" dirty="0"/>
              <a:t>Clustering Aggregation as </a:t>
            </a:r>
            <a:br>
              <a:rPr lang="en-US" sz="4400" b="1" dirty="0"/>
            </a:br>
            <a:r>
              <a:rPr lang="en-US" sz="4400" b="1" dirty="0"/>
              <a:t>Maximum-Weight Independent Set</a:t>
            </a:r>
          </a:p>
        </p:txBody>
      </p:sp>
      <p:pic>
        <p:nvPicPr>
          <p:cNvPr id="4" name="Picture 3">
            <a:extLst>
              <a:ext uri="{FF2B5EF4-FFF2-40B4-BE49-F238E27FC236}">
                <a16:creationId xmlns:a16="http://schemas.microsoft.com/office/drawing/2014/main" id="{76B350C2-52BB-426C-9593-9154E13C0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38892" cy="1305169"/>
          </a:xfrm>
          <a:prstGeom prst="rect">
            <a:avLst/>
          </a:prstGeom>
        </p:spPr>
      </p:pic>
    </p:spTree>
    <p:extLst>
      <p:ext uri="{BB962C8B-B14F-4D97-AF65-F5344CB8AC3E}">
        <p14:creationId xmlns:p14="http://schemas.microsoft.com/office/powerpoint/2010/main" val="2933817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9301-E11C-47BB-91AA-9686C74859DE}"/>
              </a:ext>
            </a:extLst>
          </p:cNvPr>
          <p:cNvSpPr>
            <a:spLocks noGrp="1"/>
          </p:cNvSpPr>
          <p:nvPr>
            <p:ph type="title"/>
          </p:nvPr>
        </p:nvSpPr>
        <p:spPr/>
        <p:txBody>
          <a:bodyPr/>
          <a:lstStyle/>
          <a:p>
            <a:r>
              <a:rPr lang="en-US" altLang="zh-CN" b="1" dirty="0"/>
              <a:t>Introduction</a:t>
            </a:r>
            <a:endParaRPr lang="en-US" dirty="0"/>
          </a:p>
        </p:txBody>
      </p:sp>
      <p:sp>
        <p:nvSpPr>
          <p:cNvPr id="3" name="Content Placeholder 2">
            <a:extLst>
              <a:ext uri="{FF2B5EF4-FFF2-40B4-BE49-F238E27FC236}">
                <a16:creationId xmlns:a16="http://schemas.microsoft.com/office/drawing/2014/main" id="{451444A4-A4E2-4280-9159-22A45F44C38B}"/>
              </a:ext>
            </a:extLst>
          </p:cNvPr>
          <p:cNvSpPr>
            <a:spLocks noGrp="1"/>
          </p:cNvSpPr>
          <p:nvPr>
            <p:ph idx="1"/>
          </p:nvPr>
        </p:nvSpPr>
        <p:spPr/>
        <p:txBody>
          <a:bodyPr/>
          <a:lstStyle/>
          <a:p>
            <a:r>
              <a:rPr lang="en-US" dirty="0"/>
              <a:t>Clustering Aggregation</a:t>
            </a:r>
          </a:p>
          <a:p>
            <a:pPr lvl="1"/>
            <a:r>
              <a:rPr lang="en-US" dirty="0"/>
              <a:t>a.k.a. consensus clustering or clustering ensemble</a:t>
            </a:r>
          </a:p>
          <a:p>
            <a:pPr lvl="1"/>
            <a:r>
              <a:rPr lang="en-US" dirty="0"/>
              <a:t>find a superior clustering from multiple </a:t>
            </a:r>
            <a:r>
              <a:rPr lang="en-US" dirty="0" err="1"/>
              <a:t>clusterings</a:t>
            </a:r>
            <a:r>
              <a:rPr lang="en-US" dirty="0"/>
              <a:t> on the same data set</a:t>
            </a:r>
          </a:p>
          <a:p>
            <a:pPr lvl="1"/>
            <a:endParaRPr lang="en-US" dirty="0"/>
          </a:p>
          <a:p>
            <a:r>
              <a:rPr lang="en-US" dirty="0"/>
              <a:t>Maximum-Weight Independent Set (MWIS) problem</a:t>
            </a:r>
          </a:p>
          <a:p>
            <a:pPr lvl="1"/>
            <a:r>
              <a:rPr lang="en-US" dirty="0"/>
              <a:t>find an independent set with maximum total weight in an undirected graph with weights on vertices</a:t>
            </a:r>
          </a:p>
          <a:p>
            <a:pPr lvl="1"/>
            <a:r>
              <a:rPr lang="en-US" dirty="0"/>
              <a:t>complementary problem of Maximum-Weight Clique</a:t>
            </a:r>
          </a:p>
          <a:p>
            <a:pPr lvl="1"/>
            <a:endParaRPr lang="en-US" dirty="0"/>
          </a:p>
        </p:txBody>
      </p:sp>
    </p:spTree>
    <p:extLst>
      <p:ext uri="{BB962C8B-B14F-4D97-AF65-F5344CB8AC3E}">
        <p14:creationId xmlns:p14="http://schemas.microsoft.com/office/powerpoint/2010/main" val="166680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D00D-2BA1-4402-9A80-7377CF2E2B33}"/>
              </a:ext>
            </a:extLst>
          </p:cNvPr>
          <p:cNvSpPr>
            <a:spLocks noGrp="1"/>
          </p:cNvSpPr>
          <p:nvPr>
            <p:ph type="title"/>
          </p:nvPr>
        </p:nvSpPr>
        <p:spPr/>
        <p:txBody>
          <a:bodyPr>
            <a:normAutofit/>
          </a:bodyPr>
          <a:lstStyle/>
          <a:p>
            <a:r>
              <a:rPr lang="en-US" sz="3600" dirty="0"/>
              <a:t>Weighted Set Cover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6CC91B-A1BD-4E27-9A95-05E99DE0A8F3}"/>
                  </a:ext>
                </a:extLst>
              </p:cNvPr>
              <p:cNvSpPr>
                <a:spLocks noGrp="1"/>
              </p:cNvSpPr>
              <p:nvPr>
                <p:ph idx="1"/>
              </p:nvPr>
            </p:nvSpPr>
            <p:spPr/>
            <p:txBody>
              <a:bodyPr/>
              <a:lstStyle/>
              <a:p>
                <a:r>
                  <a:rPr lang="en-US" dirty="0"/>
                  <a:t>Given a set of items, called the universe </a:t>
                </a:r>
                <a14:m>
                  <m:oMath xmlns:m="http://schemas.openxmlformats.org/officeDocument/2006/math">
                    <m:r>
                      <a:rPr lang="en-US" b="0" i="1" smtClean="0">
                        <a:latin typeface="Cambria Math" panose="02040503050406030204" pitchFamily="18" charset="0"/>
                      </a:rPr>
                      <m:t>𝑈</m:t>
                    </m:r>
                  </m:oMath>
                </a14:m>
                <a:r>
                  <a:rPr lang="en-US" dirty="0"/>
                  <a:t>, and a collection </a:t>
                </a:r>
                <a14:m>
                  <m:oMath xmlns:m="http://schemas.openxmlformats.org/officeDocument/2006/math">
                    <m:r>
                      <a:rPr lang="en-US" i="1" dirty="0" smtClean="0">
                        <a:latin typeface="Cambria Math" panose="02040503050406030204" pitchFamily="18" charset="0"/>
                        <a:ea typeface="Cambria Math" panose="02040503050406030204" pitchFamily="18" charset="0"/>
                      </a:rPr>
                      <m:t>ℱ</m:t>
                    </m:r>
                  </m:oMath>
                </a14:m>
                <a:r>
                  <a:rPr lang="en-US" dirty="0"/>
                  <a:t> of sets whose union equals </a:t>
                </a:r>
                <a14:m>
                  <m:oMath xmlns:m="http://schemas.openxmlformats.org/officeDocument/2006/math">
                    <m:r>
                      <a:rPr lang="en-US" i="1">
                        <a:latin typeface="Cambria Math" panose="02040503050406030204" pitchFamily="18" charset="0"/>
                      </a:rPr>
                      <m:t>𝑈</m:t>
                    </m:r>
                  </m:oMath>
                </a14:m>
                <a:r>
                  <a:rPr lang="en-US" dirty="0"/>
                  <a:t>, the set cover (SC) problem is to find the smallest sub-collection of </a:t>
                </a:r>
                <a14:m>
                  <m:oMath xmlns:m="http://schemas.openxmlformats.org/officeDocument/2006/math">
                    <m:r>
                      <a:rPr lang="en-US" i="1" dirty="0">
                        <a:latin typeface="Cambria Math" panose="02040503050406030204" pitchFamily="18" charset="0"/>
                        <a:ea typeface="Cambria Math" panose="02040503050406030204" pitchFamily="18" charset="0"/>
                      </a:rPr>
                      <m:t>ℱ</m:t>
                    </m:r>
                    <m:r>
                      <a:rPr lang="en-US" i="1" dirty="0">
                        <a:latin typeface="Cambria Math" panose="02040503050406030204" pitchFamily="18" charset="0"/>
                        <a:ea typeface="Cambria Math" panose="02040503050406030204" pitchFamily="18" charset="0"/>
                      </a:rPr>
                      <m:t> </m:t>
                    </m:r>
                  </m:oMath>
                </a14:m>
                <a:r>
                  <a:rPr lang="en-US" dirty="0"/>
                  <a:t>whose union equals the universe </a:t>
                </a:r>
                <a14:m>
                  <m:oMath xmlns:m="http://schemas.openxmlformats.org/officeDocument/2006/math">
                    <m:r>
                      <a:rPr lang="en-US" i="1">
                        <a:latin typeface="Cambria Math" panose="02040503050406030204" pitchFamily="18" charset="0"/>
                      </a:rPr>
                      <m:t>𝑈</m:t>
                    </m:r>
                  </m:oMath>
                </a14:m>
                <a:r>
                  <a:rPr lang="en-US" dirty="0"/>
                  <a:t>. </a:t>
                </a:r>
              </a:p>
              <a:p>
                <a:endParaRPr lang="en-US" dirty="0"/>
              </a:p>
              <a:p>
                <a:r>
                  <a:rPr lang="en-US" dirty="0"/>
                  <a:t>The weighted set cover (WSC) problem, in which each set is associated with a positive weight, is to find the sub-collection of </a:t>
                </a:r>
                <a14:m>
                  <m:oMath xmlns:m="http://schemas.openxmlformats.org/officeDocument/2006/math">
                    <m:r>
                      <a:rPr lang="en-US" i="1" dirty="0">
                        <a:latin typeface="Cambria Math" panose="02040503050406030204" pitchFamily="18" charset="0"/>
                        <a:ea typeface="Cambria Math" panose="02040503050406030204" pitchFamily="18" charset="0"/>
                      </a:rPr>
                      <m:t>ℱ</m:t>
                    </m:r>
                  </m:oMath>
                </a14:m>
                <a:r>
                  <a:rPr lang="en-US" dirty="0"/>
                  <a:t> whose union equals </a:t>
                </a:r>
                <a14:m>
                  <m:oMath xmlns:m="http://schemas.openxmlformats.org/officeDocument/2006/math">
                    <m:r>
                      <a:rPr lang="en-US" i="1">
                        <a:latin typeface="Cambria Math" panose="02040503050406030204" pitchFamily="18" charset="0"/>
                      </a:rPr>
                      <m:t>𝑈</m:t>
                    </m:r>
                  </m:oMath>
                </a14:m>
                <a:r>
                  <a:rPr lang="en-US" dirty="0"/>
                  <a:t> with the minimum sum of weights.</a:t>
                </a:r>
              </a:p>
            </p:txBody>
          </p:sp>
        </mc:Choice>
        <mc:Fallback xmlns="">
          <p:sp>
            <p:nvSpPr>
              <p:cNvPr id="3" name="Content Placeholder 2">
                <a:extLst>
                  <a:ext uri="{FF2B5EF4-FFF2-40B4-BE49-F238E27FC236}">
                    <a16:creationId xmlns:a16="http://schemas.microsoft.com/office/drawing/2014/main" id="{046CC91B-A1BD-4E27-9A95-05E99DE0A8F3}"/>
                  </a:ext>
                </a:extLst>
              </p:cNvPr>
              <p:cNvSpPr>
                <a:spLocks noGrp="1" noRot="1" noChangeAspect="1" noMove="1" noResize="1" noEditPoints="1" noAdjustHandles="1" noChangeArrowheads="1" noChangeShapeType="1" noTextEdit="1"/>
              </p:cNvSpPr>
              <p:nvPr>
                <p:ph idx="1"/>
              </p:nvPr>
            </p:nvSpPr>
            <p:spPr>
              <a:blipFill>
                <a:blip r:embed="rId3"/>
                <a:stretch>
                  <a:fillRect l="-1043" t="-2381" r="-2029"/>
                </a:stretch>
              </a:blipFill>
            </p:spPr>
            <p:txBody>
              <a:bodyPr/>
              <a:lstStyle/>
              <a:p>
                <a:r>
                  <a:rPr lang="en-US">
                    <a:noFill/>
                  </a:rPr>
                  <a:t> </a:t>
                </a:r>
              </a:p>
            </p:txBody>
          </p:sp>
        </mc:Fallback>
      </mc:AlternateContent>
    </p:spTree>
    <p:extLst>
      <p:ext uri="{BB962C8B-B14F-4D97-AF65-F5344CB8AC3E}">
        <p14:creationId xmlns:p14="http://schemas.microsoft.com/office/powerpoint/2010/main" val="3020107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B6D4-2494-4409-8462-17E388AEBA04}"/>
              </a:ext>
            </a:extLst>
          </p:cNvPr>
          <p:cNvSpPr>
            <a:spLocks noGrp="1"/>
          </p:cNvSpPr>
          <p:nvPr>
            <p:ph type="title"/>
          </p:nvPr>
        </p:nvSpPr>
        <p:spPr>
          <a:xfrm>
            <a:off x="838200" y="267467"/>
            <a:ext cx="10515600" cy="1325563"/>
          </a:xfrm>
        </p:spPr>
        <p:txBody>
          <a:bodyPr>
            <a:normAutofit/>
          </a:bodyPr>
          <a:lstStyle/>
          <a:p>
            <a:r>
              <a:rPr lang="en-US" sz="3600" dirty="0"/>
              <a:t>Clustering Aggregation </a:t>
            </a:r>
            <a:br>
              <a:rPr lang="en-US" sz="3600" dirty="0"/>
            </a:br>
            <a:r>
              <a:rPr lang="en-US" sz="3600" dirty="0"/>
              <a:t>as Maximum-Weight Independent Set</a:t>
            </a:r>
          </a:p>
        </p:txBody>
      </p:sp>
      <p:sp>
        <p:nvSpPr>
          <p:cNvPr id="3" name="Content Placeholder 2">
            <a:extLst>
              <a:ext uri="{FF2B5EF4-FFF2-40B4-BE49-F238E27FC236}">
                <a16:creationId xmlns:a16="http://schemas.microsoft.com/office/drawing/2014/main" id="{0F0FF402-F054-4F85-A672-D3DE0207F50F}"/>
              </a:ext>
            </a:extLst>
          </p:cNvPr>
          <p:cNvSpPr>
            <a:spLocks noGrp="1"/>
          </p:cNvSpPr>
          <p:nvPr>
            <p:ph idx="1"/>
          </p:nvPr>
        </p:nvSpPr>
        <p:spPr/>
        <p:txBody>
          <a:bodyPr>
            <a:normAutofit/>
          </a:bodyPr>
          <a:lstStyle/>
          <a:p>
            <a:r>
              <a:rPr lang="en-US" dirty="0"/>
              <a:t>An attributed graph is constructed from the multiple </a:t>
            </a:r>
            <a:r>
              <a:rPr lang="en-US" dirty="0" err="1"/>
              <a:t>clusterings</a:t>
            </a:r>
            <a:endParaRPr lang="en-US" dirty="0"/>
          </a:p>
          <a:p>
            <a:pPr lvl="1"/>
            <a:r>
              <a:rPr lang="en-US" dirty="0"/>
              <a:t>The vertices, which represent clusters, are weighted based on an internal index measuring both cohesion and separation</a:t>
            </a:r>
          </a:p>
          <a:p>
            <a:pPr lvl="1"/>
            <a:r>
              <a:rPr lang="en-US" dirty="0"/>
              <a:t>The edges connect the vertices whose corresponding clusters overlap</a:t>
            </a:r>
          </a:p>
          <a:p>
            <a:pPr lvl="1"/>
            <a:r>
              <a:rPr lang="en-US" dirty="0"/>
              <a:t>The vertices corresponding to each input clustering form a maximal independent set (MIS)</a:t>
            </a:r>
          </a:p>
          <a:p>
            <a:pPr lvl="1"/>
            <a:endParaRPr lang="en-US" dirty="0"/>
          </a:p>
          <a:p>
            <a:r>
              <a:rPr lang="en-US" dirty="0"/>
              <a:t>Find maximum-weight independent set of the attributed graph</a:t>
            </a:r>
          </a:p>
          <a:p>
            <a:pPr lvl="1"/>
            <a:r>
              <a:rPr lang="en-US" dirty="0"/>
              <a:t>Optimal subset of non-overlapping clusters partitioning the data set</a:t>
            </a:r>
          </a:p>
        </p:txBody>
      </p:sp>
    </p:spTree>
    <p:extLst>
      <p:ext uri="{BB962C8B-B14F-4D97-AF65-F5344CB8AC3E}">
        <p14:creationId xmlns:p14="http://schemas.microsoft.com/office/powerpoint/2010/main" val="2829341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0F01-6446-41EE-B4BB-BE4FB075507F}"/>
              </a:ext>
            </a:extLst>
          </p:cNvPr>
          <p:cNvSpPr>
            <a:spLocks noGrp="1"/>
          </p:cNvSpPr>
          <p:nvPr>
            <p:ph type="title"/>
          </p:nvPr>
        </p:nvSpPr>
        <p:spPr/>
        <p:txBody>
          <a:bodyPr>
            <a:normAutofit/>
          </a:bodyPr>
          <a:lstStyle/>
          <a:p>
            <a:r>
              <a:rPr lang="en-US" sz="3600" dirty="0"/>
              <a:t>Vertex Weight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30B48B-F477-45B5-81DF-481B95FF65D3}"/>
                  </a:ext>
                </a:extLst>
              </p:cNvPr>
              <p:cNvSpPr>
                <a:spLocks noGrp="1"/>
              </p:cNvSpPr>
              <p:nvPr>
                <p:ph idx="1"/>
              </p:nvPr>
            </p:nvSpPr>
            <p:spPr>
              <a:xfrm>
                <a:off x="838200" y="1825625"/>
                <a:ext cx="10515600" cy="4351338"/>
              </a:xfrm>
            </p:spPr>
            <p:txBody>
              <a:bodyPr/>
              <a:lstStyle/>
              <a:p>
                <a:r>
                  <a:rPr lang="en-US" sz="2400" dirty="0"/>
                  <a:t>Silhouette coefficient of each individual data object </a:t>
                </a:r>
                <a14:m>
                  <m:oMath xmlns:m="http://schemas.openxmlformats.org/officeDocument/2006/math">
                    <m:r>
                      <a:rPr lang="en-US" sz="2400" b="0" i="1" smtClean="0">
                        <a:latin typeface="Cambria Math" panose="02040503050406030204" pitchFamily="18" charset="0"/>
                      </a:rPr>
                      <m:t>𝑡</m:t>
                    </m:r>
                  </m:oMath>
                </a14:m>
                <a:endParaRPr lang="en-US" sz="2400" dirty="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𝑡</m:t>
                        </m:r>
                      </m:sub>
                    </m:sSub>
                  </m:oMath>
                </a14:m>
                <a:r>
                  <a:rPr lang="en-US" sz="2000" dirty="0"/>
                  <a:t> is the average distance from </a:t>
                </a:r>
                <a14:m>
                  <m:oMath xmlns:m="http://schemas.openxmlformats.org/officeDocument/2006/math">
                    <m:r>
                      <a:rPr lang="en-US" sz="2000" i="1">
                        <a:latin typeface="Cambria Math" panose="02040503050406030204" pitchFamily="18" charset="0"/>
                      </a:rPr>
                      <m:t>𝑡</m:t>
                    </m:r>
                  </m:oMath>
                </a14:m>
                <a:r>
                  <a:rPr lang="en-US" sz="2000" dirty="0"/>
                  <a:t> to the other data objects in the same cluster as </a:t>
                </a:r>
                <a14:m>
                  <m:oMath xmlns:m="http://schemas.openxmlformats.org/officeDocument/2006/math">
                    <m:r>
                      <a:rPr lang="en-US" sz="2000" i="1">
                        <a:latin typeface="Cambria Math" panose="02040503050406030204" pitchFamily="18" charset="0"/>
                      </a:rPr>
                      <m:t>𝑡</m:t>
                    </m:r>
                  </m:oMath>
                </a14:m>
                <a:endParaRPr lang="en-US" sz="2000" dirty="0"/>
              </a:p>
              <a:p>
                <a:pPr lvl="1"/>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𝑡</m:t>
                        </m:r>
                      </m:sub>
                    </m:sSub>
                  </m:oMath>
                </a14:m>
                <a:r>
                  <a:rPr lang="en-US" sz="2000" dirty="0"/>
                  <a:t> is the minimum average distance from </a:t>
                </a:r>
                <a14:m>
                  <m:oMath xmlns:m="http://schemas.openxmlformats.org/officeDocument/2006/math">
                    <m:r>
                      <a:rPr lang="en-US" sz="2000" i="1">
                        <a:latin typeface="Cambria Math" panose="02040503050406030204" pitchFamily="18" charset="0"/>
                      </a:rPr>
                      <m:t>𝑡</m:t>
                    </m:r>
                  </m:oMath>
                </a14:m>
                <a:r>
                  <a:rPr lang="en-US" sz="2000" dirty="0"/>
                  <a:t> to data objects in a different cluster, minimized over clusters</a:t>
                </a:r>
              </a:p>
              <a:p>
                <a:pPr lvl="1"/>
                <a:endParaRPr lang="en-US" sz="2000" dirty="0"/>
              </a:p>
              <a:p>
                <a:pPr marL="457200" lvl="1" indent="0">
                  <a:buNone/>
                </a:pPr>
                <a:endParaRPr lang="en-US" sz="2000" dirty="0"/>
              </a:p>
              <a:p>
                <a:r>
                  <a:rPr lang="en-US" sz="2400" dirty="0"/>
                  <a:t>Average silhouette coefficient of each cluster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𝑐</m:t>
                        </m:r>
                      </m:e>
                      <m:sub>
                        <m:r>
                          <a:rPr lang="en-US" sz="2400" b="0" i="1" dirty="0" smtClean="0">
                            <a:latin typeface="Cambria Math" panose="02040503050406030204" pitchFamily="18" charset="0"/>
                          </a:rPr>
                          <m:t>𝑖𝑗</m:t>
                        </m:r>
                      </m:sub>
                    </m:sSub>
                  </m:oMath>
                </a14:m>
                <a:endParaRPr lang="en-US" sz="2400" dirty="0"/>
              </a:p>
              <a:p>
                <a:pPr lvl="1"/>
                <a:endParaRPr lang="en-US" sz="2000" dirty="0"/>
              </a:p>
              <a:p>
                <a:endParaRPr lang="en-US" sz="2400" dirty="0"/>
              </a:p>
              <a:p>
                <a:r>
                  <a:rPr lang="en-US" sz="2400" dirty="0"/>
                  <a:t>Weight on vertex </a:t>
                </a:r>
                <a14:m>
                  <m:oMath xmlns:m="http://schemas.openxmlformats.org/officeDocument/2006/math">
                    <m:r>
                      <a:rPr lang="en-US" sz="2400" b="0" i="1" smtClean="0">
                        <a:latin typeface="Cambria Math" panose="02040503050406030204" pitchFamily="18" charset="0"/>
                      </a:rPr>
                      <m:t>𝑖</m:t>
                    </m:r>
                  </m:oMath>
                </a14:m>
                <a:r>
                  <a:rPr lang="en-US" sz="2400" dirty="0"/>
                  <a:t> which represents cluster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𝑐</m:t>
                        </m:r>
                      </m:e>
                      <m:sub>
                        <m:r>
                          <a:rPr lang="en-US" sz="2400" i="1" dirty="0">
                            <a:latin typeface="Cambria Math" panose="02040503050406030204" pitchFamily="18" charset="0"/>
                          </a:rPr>
                          <m:t>𝑖</m:t>
                        </m:r>
                      </m:sub>
                    </m:sSub>
                  </m:oMath>
                </a14:m>
                <a:endParaRPr lang="en-US" sz="2400" dirty="0"/>
              </a:p>
              <a:p>
                <a:endParaRPr lang="en-US" sz="2400" dirty="0"/>
              </a:p>
              <a:p>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9130B48B-F477-45B5-81DF-481B95FF65D3}"/>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812" t="-182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12F1F57-37B5-4F66-B074-1ACDE619C641}"/>
              </a:ext>
            </a:extLst>
          </p:cNvPr>
          <p:cNvPicPr>
            <a:picLocks noChangeAspect="1"/>
          </p:cNvPicPr>
          <p:nvPr/>
        </p:nvPicPr>
        <p:blipFill>
          <a:blip r:embed="rId4"/>
          <a:stretch>
            <a:fillRect/>
          </a:stretch>
        </p:blipFill>
        <p:spPr>
          <a:xfrm>
            <a:off x="5186683" y="2897782"/>
            <a:ext cx="2243926" cy="925816"/>
          </a:xfrm>
          <a:prstGeom prst="rect">
            <a:avLst/>
          </a:prstGeom>
        </p:spPr>
      </p:pic>
      <p:pic>
        <p:nvPicPr>
          <p:cNvPr id="5" name="Picture 4">
            <a:extLst>
              <a:ext uri="{FF2B5EF4-FFF2-40B4-BE49-F238E27FC236}">
                <a16:creationId xmlns:a16="http://schemas.microsoft.com/office/drawing/2014/main" id="{A221B3B9-F83D-4E62-B59B-2BA24991936F}"/>
              </a:ext>
            </a:extLst>
          </p:cNvPr>
          <p:cNvPicPr>
            <a:picLocks noChangeAspect="1"/>
          </p:cNvPicPr>
          <p:nvPr/>
        </p:nvPicPr>
        <p:blipFill>
          <a:blip r:embed="rId5"/>
          <a:stretch>
            <a:fillRect/>
          </a:stretch>
        </p:blipFill>
        <p:spPr>
          <a:xfrm>
            <a:off x="5186683" y="4318773"/>
            <a:ext cx="2385967" cy="976411"/>
          </a:xfrm>
          <a:prstGeom prst="rect">
            <a:avLst/>
          </a:prstGeom>
        </p:spPr>
      </p:pic>
      <p:pic>
        <p:nvPicPr>
          <p:cNvPr id="6" name="Picture 5">
            <a:extLst>
              <a:ext uri="{FF2B5EF4-FFF2-40B4-BE49-F238E27FC236}">
                <a16:creationId xmlns:a16="http://schemas.microsoft.com/office/drawing/2014/main" id="{AB4CDB5C-5E41-48A4-ACD0-372FB5AED9DF}"/>
              </a:ext>
            </a:extLst>
          </p:cNvPr>
          <p:cNvPicPr>
            <a:picLocks noChangeAspect="1"/>
          </p:cNvPicPr>
          <p:nvPr/>
        </p:nvPicPr>
        <p:blipFill>
          <a:blip r:embed="rId6"/>
          <a:stretch>
            <a:fillRect/>
          </a:stretch>
        </p:blipFill>
        <p:spPr>
          <a:xfrm>
            <a:off x="5186683" y="5595875"/>
            <a:ext cx="2492501" cy="722825"/>
          </a:xfrm>
          <a:prstGeom prst="rect">
            <a:avLst/>
          </a:prstGeom>
        </p:spPr>
      </p:pic>
    </p:spTree>
    <p:extLst>
      <p:ext uri="{BB962C8B-B14F-4D97-AF65-F5344CB8AC3E}">
        <p14:creationId xmlns:p14="http://schemas.microsoft.com/office/powerpoint/2010/main" val="311896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DC48-FCB6-495B-958B-2D2C165D9246}"/>
              </a:ext>
            </a:extLst>
          </p:cNvPr>
          <p:cNvSpPr>
            <a:spLocks noGrp="1"/>
          </p:cNvSpPr>
          <p:nvPr>
            <p:ph type="title"/>
          </p:nvPr>
        </p:nvSpPr>
        <p:spPr/>
        <p:txBody>
          <a:bodyPr/>
          <a:lstStyle/>
          <a:p>
            <a:r>
              <a:rPr lang="en-US" dirty="0"/>
              <a:t>Our MWIS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B3800C-B70C-4233-B048-F65E4298AECC}"/>
                  </a:ext>
                </a:extLst>
              </p:cNvPr>
              <p:cNvSpPr>
                <a:spLocks noGrp="1"/>
              </p:cNvSpPr>
              <p:nvPr>
                <p:ph idx="1"/>
              </p:nvPr>
            </p:nvSpPr>
            <p:spPr/>
            <p:txBody>
              <a:bodyPr/>
              <a:lstStyle/>
              <a:p>
                <a:r>
                  <a:rPr lang="en-US" dirty="0"/>
                  <a:t>Simulated annealing metaheuristic</a:t>
                </a:r>
              </a:p>
              <a:p>
                <a:r>
                  <a:rPr lang="en-US" dirty="0"/>
                  <a:t>Start with each MIS</a:t>
                </a:r>
              </a:p>
              <a:p>
                <a:r>
                  <a:rPr lang="en-US" dirty="0"/>
                  <a:t>Local search heuristic</a:t>
                </a:r>
              </a:p>
              <a:p>
                <a:pPr lvl="1"/>
                <a:r>
                  <a:rPr lang="en-US" dirty="0"/>
                  <a:t>remove a proportion of lower-weight vertices</a:t>
                </a:r>
              </a:p>
              <a:p>
                <a:pPr lvl="2"/>
                <a:r>
                  <a:rPr lang="en-US" dirty="0"/>
                  <a:t>the probability that a vertex </a:t>
                </a:r>
                <a14:m>
                  <m:oMath xmlns:m="http://schemas.openxmlformats.org/officeDocument/2006/math">
                    <m:r>
                      <a:rPr lang="en-US" i="1" dirty="0" smtClean="0">
                        <a:latin typeface="Cambria Math" panose="02040503050406030204" pitchFamily="18" charset="0"/>
                      </a:rPr>
                      <m:t>𝑖</m:t>
                    </m:r>
                  </m:oMath>
                </a14:m>
                <a:r>
                  <a:rPr lang="en-US" dirty="0"/>
                  <a:t> will be retained is proportional to its </a:t>
                </a:r>
                <a14:m>
                  <m:oMath xmlns:m="http://schemas.openxmlformats.org/officeDocument/2006/math">
                    <m:r>
                      <a:rPr lang="en-US" i="1" dirty="0" smtClean="0">
                        <a:latin typeface="Cambria Math" panose="02040503050406030204" pitchFamily="18" charset="0"/>
                      </a:rPr>
                      <m:t>𝑊𝐷</m:t>
                    </m:r>
                  </m:oMath>
                </a14:m>
                <a:r>
                  <a:rPr lang="en-US" dirty="0"/>
                  <a:t> value</a:t>
                </a:r>
              </a:p>
              <a:p>
                <a:pPr lvl="2"/>
                <a:endParaRPr lang="en-US" dirty="0"/>
              </a:p>
              <a:p>
                <a:pPr lvl="1"/>
                <a:endParaRPr lang="en-US" dirty="0"/>
              </a:p>
              <a:p>
                <a:pPr lvl="1"/>
                <a:r>
                  <a:rPr lang="en-US" dirty="0"/>
                  <a:t>add compatible vertices one by one</a:t>
                </a:r>
              </a:p>
              <a:p>
                <a:pPr lvl="2"/>
                <a:r>
                  <a:rPr lang="en-US" dirty="0"/>
                  <a:t>select the vertex with the largest </a:t>
                </a:r>
                <a14:m>
                  <m:oMath xmlns:m="http://schemas.openxmlformats.org/officeDocument/2006/math">
                    <m:r>
                      <a:rPr lang="en-US" i="1" dirty="0">
                        <a:latin typeface="Cambria Math" panose="02040503050406030204" pitchFamily="18" charset="0"/>
                      </a:rPr>
                      <m:t>𝑊𝐷</m:t>
                    </m:r>
                    <m:r>
                      <a:rPr lang="en-US" b="0" i="1" dirty="0" smtClean="0">
                        <a:latin typeface="Cambria Math" panose="02040503050406030204" pitchFamily="18" charset="0"/>
                      </a:rPr>
                      <m:t>′</m:t>
                    </m:r>
                  </m:oMath>
                </a14:m>
                <a:r>
                  <a:rPr lang="en-US" dirty="0"/>
                  <a:t> value</a:t>
                </a:r>
              </a:p>
              <a:p>
                <a:pPr lvl="2"/>
                <a:endParaRPr lang="en-US" dirty="0"/>
              </a:p>
            </p:txBody>
          </p:sp>
        </mc:Choice>
        <mc:Fallback xmlns="">
          <p:sp>
            <p:nvSpPr>
              <p:cNvPr id="3" name="Content Placeholder 2">
                <a:extLst>
                  <a:ext uri="{FF2B5EF4-FFF2-40B4-BE49-F238E27FC236}">
                    <a16:creationId xmlns:a16="http://schemas.microsoft.com/office/drawing/2014/main" id="{5BB3800C-B70C-4233-B048-F65E4298AECC}"/>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4BFA5E6-10F0-4336-9F58-C20A284C03AE}"/>
              </a:ext>
            </a:extLst>
          </p:cNvPr>
          <p:cNvPicPr>
            <a:picLocks noChangeAspect="1"/>
          </p:cNvPicPr>
          <p:nvPr/>
        </p:nvPicPr>
        <p:blipFill>
          <a:blip r:embed="rId4"/>
          <a:stretch>
            <a:fillRect/>
          </a:stretch>
        </p:blipFill>
        <p:spPr>
          <a:xfrm>
            <a:off x="4791123" y="4035832"/>
            <a:ext cx="2435302" cy="773112"/>
          </a:xfrm>
          <a:prstGeom prst="rect">
            <a:avLst/>
          </a:prstGeom>
        </p:spPr>
      </p:pic>
      <p:pic>
        <p:nvPicPr>
          <p:cNvPr id="5" name="Picture 4">
            <a:extLst>
              <a:ext uri="{FF2B5EF4-FFF2-40B4-BE49-F238E27FC236}">
                <a16:creationId xmlns:a16="http://schemas.microsoft.com/office/drawing/2014/main" id="{E28E484C-E352-40B3-A48D-E22F2038B815}"/>
              </a:ext>
            </a:extLst>
          </p:cNvPr>
          <p:cNvPicPr>
            <a:picLocks noChangeAspect="1"/>
          </p:cNvPicPr>
          <p:nvPr/>
        </p:nvPicPr>
        <p:blipFill>
          <a:blip r:embed="rId5"/>
          <a:stretch>
            <a:fillRect/>
          </a:stretch>
        </p:blipFill>
        <p:spPr>
          <a:xfrm>
            <a:off x="4808879" y="5528803"/>
            <a:ext cx="2435302" cy="861844"/>
          </a:xfrm>
          <a:prstGeom prst="rect">
            <a:avLst/>
          </a:prstGeom>
        </p:spPr>
      </p:pic>
    </p:spTree>
    <p:extLst>
      <p:ext uri="{BB962C8B-B14F-4D97-AF65-F5344CB8AC3E}">
        <p14:creationId xmlns:p14="http://schemas.microsoft.com/office/powerpoint/2010/main" val="3035091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E4E3-1C03-4220-A4FA-50ABDF5EA2D8}"/>
              </a:ext>
            </a:extLst>
          </p:cNvPr>
          <p:cNvSpPr>
            <a:spLocks noGrp="1"/>
          </p:cNvSpPr>
          <p:nvPr>
            <p:ph type="title"/>
          </p:nvPr>
        </p:nvSpPr>
        <p:spPr/>
        <p:txBody>
          <a:bodyPr/>
          <a:lstStyle/>
          <a:p>
            <a:r>
              <a:rPr lang="en-US" dirty="0"/>
              <a:t>Experimental Evaluation - 1</a:t>
            </a:r>
          </a:p>
        </p:txBody>
      </p:sp>
      <p:pic>
        <p:nvPicPr>
          <p:cNvPr id="4" name="Content Placeholder 3">
            <a:extLst>
              <a:ext uri="{FF2B5EF4-FFF2-40B4-BE49-F238E27FC236}">
                <a16:creationId xmlns:a16="http://schemas.microsoft.com/office/drawing/2014/main" id="{19BCA32B-028D-4A7F-9115-C943F2A375F4}"/>
              </a:ext>
            </a:extLst>
          </p:cNvPr>
          <p:cNvPicPr>
            <a:picLocks noGrp="1" noChangeAspect="1"/>
          </p:cNvPicPr>
          <p:nvPr>
            <p:ph idx="1"/>
          </p:nvPr>
        </p:nvPicPr>
        <p:blipFill>
          <a:blip r:embed="rId3"/>
          <a:stretch>
            <a:fillRect/>
          </a:stretch>
        </p:blipFill>
        <p:spPr>
          <a:xfrm>
            <a:off x="838200" y="1690688"/>
            <a:ext cx="6065176" cy="5145742"/>
          </a:xfrm>
          <a:prstGeom prst="rect">
            <a:avLst/>
          </a:prstGeom>
        </p:spPr>
      </p:pic>
      <p:sp>
        <p:nvSpPr>
          <p:cNvPr id="6" name="TextBox 5">
            <a:extLst>
              <a:ext uri="{FF2B5EF4-FFF2-40B4-BE49-F238E27FC236}">
                <a16:creationId xmlns:a16="http://schemas.microsoft.com/office/drawing/2014/main" id="{3AC21035-0263-478D-BB18-E93232155FCB}"/>
              </a:ext>
            </a:extLst>
          </p:cNvPr>
          <p:cNvSpPr txBox="1"/>
          <p:nvPr/>
        </p:nvSpPr>
        <p:spPr>
          <a:xfrm>
            <a:off x="6903376" y="1802166"/>
            <a:ext cx="5001579"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Four synthetic 2-d data sets with different degree of cluster overlapping</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K-means as underlying clustering algorithm with K = 5 : 1 : 25</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aggregated clustering obtained by our approach has the correct number (15) of clusters and near-perfect structure</a:t>
            </a:r>
          </a:p>
        </p:txBody>
      </p:sp>
    </p:spTree>
    <p:extLst>
      <p:ext uri="{BB962C8B-B14F-4D97-AF65-F5344CB8AC3E}">
        <p14:creationId xmlns:p14="http://schemas.microsoft.com/office/powerpoint/2010/main" val="143402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8B6E-8ECB-40A8-B4FF-E13AD3587C91}"/>
              </a:ext>
            </a:extLst>
          </p:cNvPr>
          <p:cNvSpPr>
            <a:spLocks noGrp="1"/>
          </p:cNvSpPr>
          <p:nvPr>
            <p:ph type="title"/>
          </p:nvPr>
        </p:nvSpPr>
        <p:spPr/>
        <p:txBody>
          <a:bodyPr/>
          <a:lstStyle/>
          <a:p>
            <a:r>
              <a:rPr lang="en-US" dirty="0"/>
              <a:t>Experimental Evaluation - 2</a:t>
            </a:r>
          </a:p>
        </p:txBody>
      </p:sp>
      <p:pic>
        <p:nvPicPr>
          <p:cNvPr id="4" name="Content Placeholder 3">
            <a:extLst>
              <a:ext uri="{FF2B5EF4-FFF2-40B4-BE49-F238E27FC236}">
                <a16:creationId xmlns:a16="http://schemas.microsoft.com/office/drawing/2014/main" id="{7057EFC6-46BB-4B23-8B9B-1130C49F821B}"/>
              </a:ext>
            </a:extLst>
          </p:cNvPr>
          <p:cNvPicPr>
            <a:picLocks noGrp="1" noChangeAspect="1"/>
          </p:cNvPicPr>
          <p:nvPr>
            <p:ph idx="1"/>
          </p:nvPr>
        </p:nvPicPr>
        <p:blipFill>
          <a:blip r:embed="rId3"/>
          <a:stretch>
            <a:fillRect/>
          </a:stretch>
        </p:blipFill>
        <p:spPr>
          <a:xfrm>
            <a:off x="654314" y="1585927"/>
            <a:ext cx="5897406" cy="5126699"/>
          </a:xfrm>
          <a:prstGeom prst="rect">
            <a:avLst/>
          </a:prstGeom>
        </p:spPr>
      </p:pic>
      <p:sp>
        <p:nvSpPr>
          <p:cNvPr id="5" name="TextBox 4">
            <a:extLst>
              <a:ext uri="{FF2B5EF4-FFF2-40B4-BE49-F238E27FC236}">
                <a16:creationId xmlns:a16="http://schemas.microsoft.com/office/drawing/2014/main" id="{C0F2CFFD-2581-4D75-9230-0CE9A734217D}"/>
              </a:ext>
            </a:extLst>
          </p:cNvPr>
          <p:cNvSpPr txBox="1"/>
          <p:nvPr/>
        </p:nvSpPr>
        <p:spPr>
          <a:xfrm>
            <a:off x="6903376" y="1802166"/>
            <a:ext cx="5001579"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Synthetic data set consisting of 7 distinct groups of 2-d data points, which have significantly different shapes and sizes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Four different underlying clustering algorithms: single linkage, complete linkage, Ward's clustering and K-means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Specify the desired number of clusters as    4 : 1 : 10</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Our approach is able to combine the advantages of different underlying clustering algorithms and canceling out the errors introduced by them</a:t>
            </a:r>
          </a:p>
        </p:txBody>
      </p:sp>
    </p:spTree>
    <p:extLst>
      <p:ext uri="{BB962C8B-B14F-4D97-AF65-F5344CB8AC3E}">
        <p14:creationId xmlns:p14="http://schemas.microsoft.com/office/powerpoint/2010/main" val="3780932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6C76-E134-4F0E-8B99-750F7342E75E}"/>
              </a:ext>
            </a:extLst>
          </p:cNvPr>
          <p:cNvSpPr>
            <a:spLocks noGrp="1"/>
          </p:cNvSpPr>
          <p:nvPr>
            <p:ph type="title"/>
          </p:nvPr>
        </p:nvSpPr>
        <p:spPr/>
        <p:txBody>
          <a:bodyPr/>
          <a:lstStyle/>
          <a:p>
            <a:r>
              <a:rPr lang="en-US" dirty="0"/>
              <a:t>Experimental Evaluation - 3</a:t>
            </a:r>
          </a:p>
        </p:txBody>
      </p:sp>
      <p:pic>
        <p:nvPicPr>
          <p:cNvPr id="4" name="Content Placeholder 3">
            <a:extLst>
              <a:ext uri="{FF2B5EF4-FFF2-40B4-BE49-F238E27FC236}">
                <a16:creationId xmlns:a16="http://schemas.microsoft.com/office/drawing/2014/main" id="{92E2F2E3-439F-43D8-9D59-769E6F849BE1}"/>
              </a:ext>
            </a:extLst>
          </p:cNvPr>
          <p:cNvPicPr>
            <a:picLocks noGrp="1" noChangeAspect="1"/>
          </p:cNvPicPr>
          <p:nvPr>
            <p:ph idx="1"/>
          </p:nvPr>
        </p:nvPicPr>
        <p:blipFill>
          <a:blip r:embed="rId3"/>
          <a:stretch>
            <a:fillRect/>
          </a:stretch>
        </p:blipFill>
        <p:spPr>
          <a:xfrm>
            <a:off x="493607" y="1690688"/>
            <a:ext cx="6011204" cy="4877015"/>
          </a:xfrm>
          <a:prstGeom prst="rect">
            <a:avLst/>
          </a:prstGeom>
        </p:spPr>
      </p:pic>
      <p:sp>
        <p:nvSpPr>
          <p:cNvPr id="5" name="TextBox 4">
            <a:extLst>
              <a:ext uri="{FF2B5EF4-FFF2-40B4-BE49-F238E27FC236}">
                <a16:creationId xmlns:a16="http://schemas.microsoft.com/office/drawing/2014/main" id="{6D4A431B-F273-48C6-B749-C4847077627E}"/>
              </a:ext>
            </a:extLst>
          </p:cNvPr>
          <p:cNvSpPr txBox="1"/>
          <p:nvPr/>
        </p:nvSpPr>
        <p:spPr>
          <a:xfrm>
            <a:off x="6903376" y="1802166"/>
            <a:ext cx="5001579"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Seven real data sets from UCI machine learning repository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k-means and complete-linkage with desired cluster number as 2 : 1 : 10</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133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3407-542D-441A-B725-CFE7EB2A030E}"/>
              </a:ext>
            </a:extLst>
          </p:cNvPr>
          <p:cNvSpPr>
            <a:spLocks noGrp="1"/>
          </p:cNvSpPr>
          <p:nvPr>
            <p:ph type="title"/>
          </p:nvPr>
        </p:nvSpPr>
        <p:spPr/>
        <p:txBody>
          <a:bodyPr/>
          <a:lstStyle/>
          <a:p>
            <a:r>
              <a:rPr lang="en-US" dirty="0"/>
              <a:t>Experimental Evaluation - 3</a:t>
            </a:r>
          </a:p>
        </p:txBody>
      </p:sp>
      <p:pic>
        <p:nvPicPr>
          <p:cNvPr id="4" name="Content Placeholder 3">
            <a:extLst>
              <a:ext uri="{FF2B5EF4-FFF2-40B4-BE49-F238E27FC236}">
                <a16:creationId xmlns:a16="http://schemas.microsoft.com/office/drawing/2014/main" id="{671DF7B5-D1A6-40E9-BF0D-B5081AE33C58}"/>
              </a:ext>
            </a:extLst>
          </p:cNvPr>
          <p:cNvPicPr>
            <a:picLocks noGrp="1" noChangeAspect="1"/>
          </p:cNvPicPr>
          <p:nvPr>
            <p:ph idx="1"/>
          </p:nvPr>
        </p:nvPicPr>
        <p:blipFill>
          <a:blip r:embed="rId3"/>
          <a:stretch>
            <a:fillRect/>
          </a:stretch>
        </p:blipFill>
        <p:spPr>
          <a:xfrm>
            <a:off x="640302" y="1585366"/>
            <a:ext cx="6701531" cy="2196714"/>
          </a:xfrm>
          <a:prstGeom prst="rect">
            <a:avLst/>
          </a:prstGeom>
        </p:spPr>
      </p:pic>
      <p:pic>
        <p:nvPicPr>
          <p:cNvPr id="5" name="Picture 4">
            <a:extLst>
              <a:ext uri="{FF2B5EF4-FFF2-40B4-BE49-F238E27FC236}">
                <a16:creationId xmlns:a16="http://schemas.microsoft.com/office/drawing/2014/main" id="{25175DCA-EC89-416A-9C81-21A5FB9114F5}"/>
              </a:ext>
            </a:extLst>
          </p:cNvPr>
          <p:cNvPicPr>
            <a:picLocks noChangeAspect="1"/>
          </p:cNvPicPr>
          <p:nvPr/>
        </p:nvPicPr>
        <p:blipFill>
          <a:blip r:embed="rId4"/>
          <a:stretch>
            <a:fillRect/>
          </a:stretch>
        </p:blipFill>
        <p:spPr>
          <a:xfrm>
            <a:off x="640302" y="3730563"/>
            <a:ext cx="7165297" cy="3127437"/>
          </a:xfrm>
          <a:prstGeom prst="rect">
            <a:avLst/>
          </a:prstGeom>
        </p:spPr>
      </p:pic>
      <p:sp>
        <p:nvSpPr>
          <p:cNvPr id="6" name="TextBox 5">
            <a:extLst>
              <a:ext uri="{FF2B5EF4-FFF2-40B4-BE49-F238E27FC236}">
                <a16:creationId xmlns:a16="http://schemas.microsoft.com/office/drawing/2014/main" id="{00ACA44A-FB7D-4C56-97D4-9FBA3DEAD1C3}"/>
              </a:ext>
            </a:extLst>
          </p:cNvPr>
          <p:cNvSpPr txBox="1"/>
          <p:nvPr/>
        </p:nvSpPr>
        <p:spPr>
          <a:xfrm>
            <a:off x="7276239" y="1802166"/>
            <a:ext cx="4915761"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Performance of our MWIS algorithm SAMIS is very close to those of state-of-the-art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Our approach CA+SAMIS to clustering aggregation is very competitive in comparison to state-of-the-art</a:t>
            </a:r>
          </a:p>
        </p:txBody>
      </p:sp>
    </p:spTree>
    <p:extLst>
      <p:ext uri="{BB962C8B-B14F-4D97-AF65-F5344CB8AC3E}">
        <p14:creationId xmlns:p14="http://schemas.microsoft.com/office/powerpoint/2010/main" val="1157506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My Publications</a:t>
            </a:r>
            <a:endParaRPr lang="zh-CN" altLang="en-US"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5590C71-2E61-4CC2-B25D-813869BAD2B2}"/>
              </a:ext>
            </a:extLst>
          </p:cNvPr>
          <p:cNvSpPr>
            <a:spLocks noGrp="1"/>
          </p:cNvSpPr>
          <p:nvPr>
            <p:ph idx="1"/>
          </p:nvPr>
        </p:nvSpPr>
        <p:spPr>
          <a:xfrm>
            <a:off x="838200" y="1825625"/>
            <a:ext cx="10515600" cy="4351338"/>
          </a:xfrm>
        </p:spPr>
        <p:txBody>
          <a:bodyPr>
            <a:normAutofit fontScale="47500" lnSpcReduction="20000"/>
          </a:bodyPr>
          <a:lstStyle/>
          <a:p>
            <a:pPr fontAlgn="t"/>
            <a:r>
              <a:rPr lang="en-US" sz="3200" dirty="0"/>
              <a:t>Nan Li and </a:t>
            </a:r>
            <a:r>
              <a:rPr lang="en-US" sz="3200" dirty="0" err="1"/>
              <a:t>Longin</a:t>
            </a:r>
            <a:r>
              <a:rPr lang="en-US" sz="3200" dirty="0"/>
              <a:t> Jan </a:t>
            </a:r>
            <a:r>
              <a:rPr lang="en-US" sz="3200" dirty="0" err="1"/>
              <a:t>Latecki</a:t>
            </a:r>
            <a:r>
              <a:rPr lang="en-US" sz="3200" dirty="0"/>
              <a:t>. “Affinity Learning for Mixed Data Clustering”. Int. Joint Conf. on Artificial Intelligence (IJCAI), 2017.</a:t>
            </a:r>
          </a:p>
          <a:p>
            <a:pPr fontAlgn="t"/>
            <a:r>
              <a:rPr lang="en-US" sz="3200" dirty="0"/>
              <a:t>Nan Li and </a:t>
            </a:r>
            <a:r>
              <a:rPr lang="en-US" sz="3200" dirty="0" err="1"/>
              <a:t>Longin</a:t>
            </a:r>
            <a:r>
              <a:rPr lang="en-US" sz="3200" dirty="0"/>
              <a:t> Jan </a:t>
            </a:r>
            <a:r>
              <a:rPr lang="en-US" sz="3200" dirty="0" err="1"/>
              <a:t>Latecki</a:t>
            </a:r>
            <a:r>
              <a:rPr lang="en-US" sz="3200" dirty="0"/>
              <a:t>. “Enhanced Affinity Inference Based Recommender Systems”. IEEE/WIC/ACM Int. Conf. on Web Intelligence (WI), 2016.</a:t>
            </a:r>
          </a:p>
          <a:p>
            <a:pPr fontAlgn="t"/>
            <a:r>
              <a:rPr lang="en-US" sz="3200" dirty="0"/>
              <a:t>Nan Li and </a:t>
            </a:r>
            <a:r>
              <a:rPr lang="en-US" sz="3200" dirty="0" err="1"/>
              <a:t>Longin</a:t>
            </a:r>
            <a:r>
              <a:rPr lang="en-US" sz="3200" dirty="0"/>
              <a:t> Jan </a:t>
            </a:r>
            <a:r>
              <a:rPr lang="en-US" sz="3200" dirty="0" err="1"/>
              <a:t>Latecki</a:t>
            </a:r>
            <a:r>
              <a:rPr lang="en-US" sz="3200" dirty="0"/>
              <a:t>. “Jointly Reweighing Labeled Data and Learning Affinities on an Augmented Graph for Semi-Supervised Learning”. European Conference on Artificial Intelligence (ECAI), 2016.</a:t>
            </a:r>
          </a:p>
          <a:p>
            <a:pPr fontAlgn="t"/>
            <a:r>
              <a:rPr lang="en-US" sz="3200" dirty="0"/>
              <a:t>Nan Li and </a:t>
            </a:r>
            <a:r>
              <a:rPr lang="en-US" sz="3200" dirty="0" err="1"/>
              <a:t>Longin</a:t>
            </a:r>
            <a:r>
              <a:rPr lang="en-US" sz="3200" dirty="0"/>
              <a:t> Jan </a:t>
            </a:r>
            <a:r>
              <a:rPr lang="en-US" sz="3200" dirty="0" err="1"/>
              <a:t>Latecki</a:t>
            </a:r>
            <a:r>
              <a:rPr lang="en-US" sz="3200" dirty="0"/>
              <a:t>. “Affinity Inference with Application to Recommender Systems”. IEEE/WIC/ACM Int. Conf. on Web Intelligence (WI), 2015.</a:t>
            </a:r>
          </a:p>
          <a:p>
            <a:pPr fontAlgn="t"/>
            <a:r>
              <a:rPr lang="en-US" sz="3200" dirty="0"/>
              <a:t>Nan Li and </a:t>
            </a:r>
            <a:r>
              <a:rPr lang="en-US" sz="3200" dirty="0" err="1"/>
              <a:t>Longin</a:t>
            </a:r>
            <a:r>
              <a:rPr lang="en-US" sz="3200" dirty="0"/>
              <a:t> Jan </a:t>
            </a:r>
            <a:r>
              <a:rPr lang="en-US" sz="3200" dirty="0" err="1"/>
              <a:t>Latecki</a:t>
            </a:r>
            <a:r>
              <a:rPr lang="en-US" sz="3200" dirty="0"/>
              <a:t>. “Clustering Aggregation as Maximum-Weight Independent Set”. Neural Information Processing Systems Conf. (NIPS), 2012.</a:t>
            </a:r>
          </a:p>
          <a:p>
            <a:pPr fontAlgn="t"/>
            <a:r>
              <a:rPr lang="en-US" sz="3200" dirty="0"/>
              <a:t>Yi Fan, Nan Li, </a:t>
            </a:r>
            <a:r>
              <a:rPr lang="en-US" sz="3200" dirty="0" err="1"/>
              <a:t>Chengqian</a:t>
            </a:r>
            <a:r>
              <a:rPr lang="en-US" sz="3200" dirty="0"/>
              <a:t> Li, </a:t>
            </a:r>
            <a:r>
              <a:rPr lang="en-US" sz="3200" dirty="0" err="1"/>
              <a:t>Zongjie</a:t>
            </a:r>
            <a:r>
              <a:rPr lang="en-US" sz="3200" dirty="0"/>
              <a:t> Ma, </a:t>
            </a:r>
            <a:r>
              <a:rPr lang="en-US" sz="3200" dirty="0" err="1"/>
              <a:t>Longin</a:t>
            </a:r>
            <a:r>
              <a:rPr lang="en-US" sz="3200" dirty="0"/>
              <a:t> Jan </a:t>
            </a:r>
            <a:r>
              <a:rPr lang="en-US" sz="3200" dirty="0" err="1"/>
              <a:t>Latecki</a:t>
            </a:r>
            <a:r>
              <a:rPr lang="en-US" sz="3200" dirty="0"/>
              <a:t>, </a:t>
            </a:r>
            <a:r>
              <a:rPr lang="en-US" sz="3200" dirty="0" err="1"/>
              <a:t>Kaile</a:t>
            </a:r>
            <a:r>
              <a:rPr lang="en-US" sz="3200" dirty="0"/>
              <a:t> Su. “Restart and Random Walk in Local Search for Maximum Vertex Weight Cliques”. Int. Joint Conf. on Artificial Intelligence (IJCAI), 2017.</a:t>
            </a:r>
          </a:p>
          <a:p>
            <a:pPr fontAlgn="t"/>
            <a:endParaRPr lang="en-US" sz="3200" dirty="0"/>
          </a:p>
          <a:p>
            <a:pPr fontAlgn="t"/>
            <a:r>
              <a:rPr lang="en-US" sz="3200" dirty="0">
                <a:solidFill>
                  <a:schemeClr val="tx1">
                    <a:lumMod val="65000"/>
                    <a:lumOff val="35000"/>
                  </a:schemeClr>
                </a:solidFill>
              </a:rPr>
              <a:t>Nan Li and </a:t>
            </a:r>
            <a:r>
              <a:rPr lang="en-US" sz="3200" dirty="0" err="1">
                <a:solidFill>
                  <a:schemeClr val="tx1">
                    <a:lumMod val="65000"/>
                    <a:lumOff val="35000"/>
                  </a:schemeClr>
                </a:solidFill>
              </a:rPr>
              <a:t>Longin</a:t>
            </a:r>
            <a:r>
              <a:rPr lang="en-US" sz="3200" dirty="0">
                <a:solidFill>
                  <a:schemeClr val="tx1">
                    <a:lumMod val="65000"/>
                    <a:lumOff val="35000"/>
                  </a:schemeClr>
                </a:solidFill>
              </a:rPr>
              <a:t> Jan </a:t>
            </a:r>
            <a:r>
              <a:rPr lang="en-US" sz="3200" dirty="0" err="1">
                <a:solidFill>
                  <a:schemeClr val="tx1">
                    <a:lumMod val="65000"/>
                    <a:lumOff val="35000"/>
                  </a:schemeClr>
                </a:solidFill>
              </a:rPr>
              <a:t>Latecki</a:t>
            </a:r>
            <a:r>
              <a:rPr lang="en-US" sz="3200" dirty="0">
                <a:solidFill>
                  <a:schemeClr val="tx1">
                    <a:lumMod val="65000"/>
                    <a:lumOff val="35000"/>
                  </a:schemeClr>
                </a:solidFill>
              </a:rPr>
              <a:t>. “Approximation Algorithms for Set Cover and Minimum Dominating Set Problems” </a:t>
            </a:r>
          </a:p>
          <a:p>
            <a:pPr fontAlgn="t"/>
            <a:r>
              <a:rPr lang="en-US" sz="3200" dirty="0">
                <a:solidFill>
                  <a:schemeClr val="tx1">
                    <a:lumMod val="65000"/>
                    <a:lumOff val="35000"/>
                  </a:schemeClr>
                </a:solidFill>
              </a:rPr>
              <a:t>Nan Li and </a:t>
            </a:r>
            <a:r>
              <a:rPr lang="en-US" sz="3200" dirty="0" err="1">
                <a:solidFill>
                  <a:schemeClr val="tx1">
                    <a:lumMod val="65000"/>
                    <a:lumOff val="35000"/>
                  </a:schemeClr>
                </a:solidFill>
              </a:rPr>
              <a:t>Longin</a:t>
            </a:r>
            <a:r>
              <a:rPr lang="en-US" sz="3200" dirty="0">
                <a:solidFill>
                  <a:schemeClr val="tx1">
                    <a:lumMod val="65000"/>
                    <a:lumOff val="35000"/>
                  </a:schemeClr>
                </a:solidFill>
              </a:rPr>
              <a:t> Jan </a:t>
            </a:r>
            <a:r>
              <a:rPr lang="en-US" sz="3200" dirty="0" err="1">
                <a:solidFill>
                  <a:schemeClr val="tx1">
                    <a:lumMod val="65000"/>
                    <a:lumOff val="35000"/>
                  </a:schemeClr>
                </a:solidFill>
              </a:rPr>
              <a:t>Latecki</a:t>
            </a:r>
            <a:r>
              <a:rPr lang="en-US" sz="3200" dirty="0">
                <a:solidFill>
                  <a:schemeClr val="tx1">
                    <a:lumMod val="65000"/>
                    <a:lumOff val="35000"/>
                  </a:schemeClr>
                </a:solidFill>
              </a:rPr>
              <a:t>. “An Approximation Algorithm Framework for Weighted Set Cover and Minimum Weighted Dominating Set Problems”.</a:t>
            </a:r>
          </a:p>
          <a:p>
            <a:pPr fontAlgn="t"/>
            <a:r>
              <a:rPr lang="en-US" sz="3200" dirty="0">
                <a:solidFill>
                  <a:schemeClr val="tx1">
                    <a:lumMod val="65000"/>
                    <a:lumOff val="35000"/>
                  </a:schemeClr>
                </a:solidFill>
              </a:rPr>
              <a:t>Yi Fan, Nan Li, </a:t>
            </a:r>
            <a:r>
              <a:rPr lang="en-US" sz="3200" dirty="0" err="1">
                <a:solidFill>
                  <a:schemeClr val="tx1">
                    <a:lumMod val="65000"/>
                    <a:lumOff val="35000"/>
                  </a:schemeClr>
                </a:solidFill>
              </a:rPr>
              <a:t>Chengqian</a:t>
            </a:r>
            <a:r>
              <a:rPr lang="en-US" sz="3200" dirty="0">
                <a:solidFill>
                  <a:schemeClr val="tx1">
                    <a:lumMod val="65000"/>
                    <a:lumOff val="35000"/>
                  </a:schemeClr>
                </a:solidFill>
              </a:rPr>
              <a:t> Li, </a:t>
            </a:r>
            <a:r>
              <a:rPr lang="en-US" sz="3200" dirty="0" err="1">
                <a:solidFill>
                  <a:schemeClr val="tx1">
                    <a:lumMod val="65000"/>
                    <a:lumOff val="35000"/>
                  </a:schemeClr>
                </a:solidFill>
              </a:rPr>
              <a:t>Zongjie</a:t>
            </a:r>
            <a:r>
              <a:rPr lang="en-US" sz="3200" dirty="0">
                <a:solidFill>
                  <a:schemeClr val="tx1">
                    <a:lumMod val="65000"/>
                    <a:lumOff val="35000"/>
                  </a:schemeClr>
                </a:solidFill>
              </a:rPr>
              <a:t> Ma, </a:t>
            </a:r>
            <a:r>
              <a:rPr lang="en-US" sz="3200" dirty="0" err="1">
                <a:solidFill>
                  <a:schemeClr val="tx1">
                    <a:lumMod val="65000"/>
                    <a:lumOff val="35000"/>
                  </a:schemeClr>
                </a:solidFill>
              </a:rPr>
              <a:t>Longin</a:t>
            </a:r>
            <a:r>
              <a:rPr lang="en-US" sz="3200" dirty="0">
                <a:solidFill>
                  <a:schemeClr val="tx1">
                    <a:lumMod val="65000"/>
                    <a:lumOff val="35000"/>
                  </a:schemeClr>
                </a:solidFill>
              </a:rPr>
              <a:t> Jan </a:t>
            </a:r>
            <a:r>
              <a:rPr lang="en-US" sz="3200" dirty="0" err="1">
                <a:solidFill>
                  <a:schemeClr val="tx1">
                    <a:lumMod val="65000"/>
                    <a:lumOff val="35000"/>
                  </a:schemeClr>
                </a:solidFill>
              </a:rPr>
              <a:t>Latecki</a:t>
            </a:r>
            <a:r>
              <a:rPr lang="en-US" sz="3200" dirty="0">
                <a:solidFill>
                  <a:schemeClr val="tx1">
                    <a:lumMod val="65000"/>
                    <a:lumOff val="35000"/>
                  </a:schemeClr>
                </a:solidFill>
              </a:rPr>
              <a:t>, </a:t>
            </a:r>
            <a:r>
              <a:rPr lang="en-US" sz="3200" dirty="0" err="1">
                <a:solidFill>
                  <a:schemeClr val="tx1">
                    <a:lumMod val="65000"/>
                    <a:lumOff val="35000"/>
                  </a:schemeClr>
                </a:solidFill>
              </a:rPr>
              <a:t>Kaile</a:t>
            </a:r>
            <a:r>
              <a:rPr lang="en-US" sz="3200" dirty="0">
                <a:solidFill>
                  <a:schemeClr val="tx1">
                    <a:lumMod val="65000"/>
                    <a:lumOff val="35000"/>
                  </a:schemeClr>
                </a:solidFill>
              </a:rPr>
              <a:t> Su. “Efficient Local Search for Minimum Dominating Sets in Large Real-world Graphs”.</a:t>
            </a:r>
            <a:br>
              <a:rPr lang="en-US" sz="2900" dirty="0"/>
            </a:br>
            <a:endParaRPr lang="en-US" sz="2900" dirty="0"/>
          </a:p>
          <a:p>
            <a:endParaRPr lang="en-US" dirty="0"/>
          </a:p>
        </p:txBody>
      </p:sp>
    </p:spTree>
    <p:extLst>
      <p:ext uri="{BB962C8B-B14F-4D97-AF65-F5344CB8AC3E}">
        <p14:creationId xmlns:p14="http://schemas.microsoft.com/office/powerpoint/2010/main" val="746893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Arial" panose="020B0604020202020204" pitchFamily="34" charset="0"/>
                <a:cs typeface="Arial" panose="020B0604020202020204" pitchFamily="34" charset="0"/>
              </a:rPr>
              <a:t>Q &amp; A</a:t>
            </a:r>
            <a:endParaRPr lang="zh-CN" altLang="en-US" b="1"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223962" y="3120048"/>
            <a:ext cx="9744075" cy="1295534"/>
          </a:xfrm>
        </p:spPr>
        <p:txBody>
          <a:bodyPr>
            <a:normAutofit/>
          </a:bodyPr>
          <a:lstStyle/>
          <a:p>
            <a:pPr marL="0" indent="0" algn="ctr">
              <a:buNone/>
            </a:pPr>
            <a:r>
              <a:rPr lang="en-US" altLang="zh-CN" sz="6000" dirty="0">
                <a:latin typeface="Arial" panose="020B0604020202020204" pitchFamily="34" charset="0"/>
                <a:cs typeface="Arial" panose="020B0604020202020204" pitchFamily="34" charset="0"/>
              </a:rPr>
              <a:t>Thank You!</a:t>
            </a:r>
            <a:endParaRPr lang="zh-CN" alt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5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E380-3316-47B6-B561-92D226DE6E2F}"/>
              </a:ext>
            </a:extLst>
          </p:cNvPr>
          <p:cNvSpPr>
            <a:spLocks noGrp="1"/>
          </p:cNvSpPr>
          <p:nvPr>
            <p:ph type="title"/>
          </p:nvPr>
        </p:nvSpPr>
        <p:spPr/>
        <p:txBody>
          <a:bodyPr>
            <a:normAutofit/>
          </a:bodyPr>
          <a:lstStyle/>
          <a:p>
            <a:r>
              <a:rPr lang="en-US" sz="3600" dirty="0"/>
              <a:t>Minimum Weighted Dominating Set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9DBA50-FA7A-4D1C-859E-03A4DDAE7ADF}"/>
                  </a:ext>
                </a:extLst>
              </p:cNvPr>
              <p:cNvSpPr>
                <a:spLocks noGrp="1"/>
              </p:cNvSpPr>
              <p:nvPr>
                <p:ph idx="1"/>
              </p:nvPr>
            </p:nvSpPr>
            <p:spPr/>
            <p:txBody>
              <a:bodyPr/>
              <a:lstStyle/>
              <a:p>
                <a:r>
                  <a:rPr lang="en-US" dirty="0"/>
                  <a:t>Given an undirected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 = (</m:t>
                    </m:r>
                    <m:r>
                      <a:rPr lang="en-US" i="1" dirty="0">
                        <a:latin typeface="Cambria Math" panose="02040503050406030204" pitchFamily="18" charset="0"/>
                      </a:rPr>
                      <m:t>𝑉</m:t>
                    </m:r>
                    <m:r>
                      <a:rPr lang="en-US" i="1" dirty="0">
                        <a:latin typeface="Cambria Math" panose="02040503050406030204" pitchFamily="18" charset="0"/>
                      </a:rPr>
                      <m:t>, </m:t>
                    </m:r>
                    <m:r>
                      <a:rPr lang="en-US" i="1" dirty="0">
                        <a:latin typeface="Cambria Math" panose="02040503050406030204" pitchFamily="18" charset="0"/>
                      </a:rPr>
                      <m:t>𝐸</m:t>
                    </m:r>
                    <m:r>
                      <a:rPr lang="en-US" i="1" dirty="0" smtClean="0">
                        <a:latin typeface="Cambria Math" panose="02040503050406030204" pitchFamily="18" charset="0"/>
                      </a:rPr>
                      <m:t>)</m:t>
                    </m:r>
                  </m:oMath>
                </a14:m>
                <a:r>
                  <a:rPr lang="en-US" dirty="0"/>
                  <a:t>, a dominating set is a subset </a:t>
                </a:r>
                <a14:m>
                  <m:oMath xmlns:m="http://schemas.openxmlformats.org/officeDocument/2006/math">
                    <m:r>
                      <a:rPr lang="en-US" b="0" i="1" smtClean="0">
                        <a:latin typeface="Cambria Math" panose="02040503050406030204" pitchFamily="18" charset="0"/>
                      </a:rPr>
                      <m:t>𝐷</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r>
                  <a:rPr lang="en-US" dirty="0"/>
                  <a:t> such that for every vertex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r>
                  <a:rPr lang="en-US" dirty="0"/>
                  <a:t>, either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 </m:t>
                    </m:r>
                  </m:oMath>
                </a14:m>
                <a:r>
                  <a:rPr lang="en-US" dirty="0"/>
                  <a:t>or at least one neighbor of </a:t>
                </a:r>
                <a14:m>
                  <m:oMath xmlns:m="http://schemas.openxmlformats.org/officeDocument/2006/math">
                    <m:r>
                      <a:rPr lang="en-US" i="1">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𝐷</m:t>
                    </m:r>
                  </m:oMath>
                </a14:m>
                <a:r>
                  <a:rPr lang="en-US" dirty="0"/>
                  <a:t>. The minimum dominating set (MDS) problem is to find a dominating set of the minimum size. </a:t>
                </a:r>
              </a:p>
              <a:p>
                <a:endParaRPr lang="en-US" dirty="0"/>
              </a:p>
              <a:p>
                <a:r>
                  <a:rPr lang="en-US" dirty="0"/>
                  <a:t>If each vertex is associated with a positive weight, the minimum weighted dominating set (MWDS) problem is to find a dominating set for which the sum of weights is minimized.</a:t>
                </a:r>
              </a:p>
            </p:txBody>
          </p:sp>
        </mc:Choice>
        <mc:Fallback xmlns="">
          <p:sp>
            <p:nvSpPr>
              <p:cNvPr id="3" name="Content Placeholder 2">
                <a:extLst>
                  <a:ext uri="{FF2B5EF4-FFF2-40B4-BE49-F238E27FC236}">
                    <a16:creationId xmlns:a16="http://schemas.microsoft.com/office/drawing/2014/main" id="{859DBA50-FA7A-4D1C-859E-03A4DDAE7ADF}"/>
                  </a:ext>
                </a:extLst>
              </p:cNvPr>
              <p:cNvSpPr>
                <a:spLocks noGrp="1" noRot="1" noChangeAspect="1" noMove="1" noResize="1" noEditPoints="1" noAdjustHandles="1" noChangeArrowheads="1" noChangeShapeType="1" noTextEdit="1"/>
              </p:cNvSpPr>
              <p:nvPr>
                <p:ph idx="1"/>
              </p:nvPr>
            </p:nvSpPr>
            <p:spPr>
              <a:blipFill>
                <a:blip r:embed="rId3"/>
                <a:stretch>
                  <a:fillRect l="-1043" t="-2381" r="-1217"/>
                </a:stretch>
              </a:blipFill>
            </p:spPr>
            <p:txBody>
              <a:bodyPr/>
              <a:lstStyle/>
              <a:p>
                <a:r>
                  <a:rPr lang="en-US">
                    <a:noFill/>
                  </a:rPr>
                  <a:t> </a:t>
                </a:r>
              </a:p>
            </p:txBody>
          </p:sp>
        </mc:Fallback>
      </mc:AlternateContent>
    </p:spTree>
    <p:extLst>
      <p:ext uri="{BB962C8B-B14F-4D97-AF65-F5344CB8AC3E}">
        <p14:creationId xmlns:p14="http://schemas.microsoft.com/office/powerpoint/2010/main" val="327595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E380-3316-47B6-B561-92D226DE6E2F}"/>
              </a:ext>
            </a:extLst>
          </p:cNvPr>
          <p:cNvSpPr>
            <a:spLocks noGrp="1"/>
          </p:cNvSpPr>
          <p:nvPr>
            <p:ph type="title"/>
          </p:nvPr>
        </p:nvSpPr>
        <p:spPr/>
        <p:txBody>
          <a:bodyPr>
            <a:normAutofit/>
          </a:bodyPr>
          <a:lstStyle/>
          <a:p>
            <a:r>
              <a:rPr lang="en-US" sz="3600" dirty="0"/>
              <a:t>Equivalent Problems under L-reductions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9DBA50-FA7A-4D1C-859E-03A4DDAE7ADF}"/>
                  </a:ext>
                </a:extLst>
              </p:cNvPr>
              <p:cNvSpPr>
                <a:spLocks noGrp="1"/>
              </p:cNvSpPr>
              <p:nvPr>
                <p:ph idx="1"/>
              </p:nvPr>
            </p:nvSpPr>
            <p:spPr/>
            <p:txBody>
              <a:bodyPr>
                <a:normAutofit/>
              </a:bodyPr>
              <a:lstStyle/>
              <a:p>
                <a:r>
                  <a:rPr lang="en-US" dirty="0"/>
                  <a:t>From dominating set to set covering</a:t>
                </a:r>
              </a:p>
              <a:p>
                <a:pPr lvl="1"/>
                <a:r>
                  <a:rPr lang="en-US" dirty="0"/>
                  <a:t>Given a graph </a:t>
                </a:r>
                <a14:m>
                  <m:oMath xmlns:m="http://schemas.openxmlformats.org/officeDocument/2006/math">
                    <m:r>
                      <a:rPr lang="en-US" i="1" dirty="0">
                        <a:latin typeface="Cambria Math" panose="02040503050406030204" pitchFamily="18" charset="0"/>
                      </a:rPr>
                      <m:t>𝐺</m:t>
                    </m:r>
                    <m:r>
                      <a:rPr lang="en-US" i="1" dirty="0">
                        <a:latin typeface="Cambria Math" panose="02040503050406030204" pitchFamily="18" charset="0"/>
                      </a:rPr>
                      <m:t> = </m:t>
                    </m:r>
                    <m:d>
                      <m:dPr>
                        <m:ctrlPr>
                          <a:rPr lang="en-US" i="1" dirty="0">
                            <a:latin typeface="Cambria Math" panose="02040503050406030204" pitchFamily="18" charset="0"/>
                          </a:rPr>
                        </m:ctrlPr>
                      </m:dPr>
                      <m:e>
                        <m:r>
                          <a:rPr lang="en-US" i="1" dirty="0">
                            <a:latin typeface="Cambria Math" panose="02040503050406030204" pitchFamily="18" charset="0"/>
                          </a:rPr>
                          <m:t>𝑉</m:t>
                        </m:r>
                        <m:r>
                          <a:rPr lang="en-US" i="1" dirty="0">
                            <a:latin typeface="Cambria Math" panose="02040503050406030204" pitchFamily="18" charset="0"/>
                          </a:rPr>
                          <m:t>, </m:t>
                        </m:r>
                        <m:r>
                          <a:rPr lang="en-US" i="1" dirty="0">
                            <a:latin typeface="Cambria Math" panose="02040503050406030204" pitchFamily="18" charset="0"/>
                          </a:rPr>
                          <m:t>𝐸</m:t>
                        </m:r>
                      </m:e>
                    </m:d>
                  </m:oMath>
                </a14:m>
                <a:r>
                  <a:rPr lang="en-US" dirty="0"/>
                  <a:t>, construct a set cover instance as follows: the universe </a:t>
                </a:r>
                <a14:m>
                  <m:oMath xmlns:m="http://schemas.openxmlformats.org/officeDocument/2006/math">
                    <m:r>
                      <a:rPr lang="en-US" i="1">
                        <a:latin typeface="Cambria Math" panose="02040503050406030204" pitchFamily="18" charset="0"/>
                      </a:rPr>
                      <m:t>𝑈</m:t>
                    </m:r>
                  </m:oMath>
                </a14:m>
                <a:r>
                  <a:rPr lang="en-US" dirty="0"/>
                  <a:t> is </a:t>
                </a:r>
                <a14:m>
                  <m:oMath xmlns:m="http://schemas.openxmlformats.org/officeDocument/2006/math">
                    <m:r>
                      <a:rPr lang="en-US" i="1" dirty="0">
                        <a:latin typeface="Cambria Math" panose="02040503050406030204" pitchFamily="18" charset="0"/>
                      </a:rPr>
                      <m:t>𝑉</m:t>
                    </m:r>
                  </m:oMath>
                </a14:m>
                <a:r>
                  <a:rPr lang="en-US" dirty="0"/>
                  <a:t>, and each set </a:t>
                </a:r>
                <a14:m>
                  <m:oMath xmlns:m="http://schemas.openxmlformats.org/officeDocument/2006/math">
                    <m:r>
                      <a:rPr lang="en-US" i="1" dirty="0" smtClean="0">
                        <a:latin typeface="Cambria Math" panose="02040503050406030204" pitchFamily="18" charset="0"/>
                      </a:rPr>
                      <m:t>𝑆</m:t>
                    </m:r>
                    <m:r>
                      <a:rPr lang="en-US" i="1" baseline="-25000" dirty="0" err="1">
                        <a:latin typeface="Cambria Math" panose="02040503050406030204" pitchFamily="18" charset="0"/>
                      </a:rPr>
                      <m:t>𝑣</m:t>
                    </m:r>
                  </m:oMath>
                </a14:m>
                <a:r>
                  <a:rPr lang="en-US" dirty="0"/>
                  <a:t> in the family </a:t>
                </a:r>
                <a14:m>
                  <m:oMath xmlns:m="http://schemas.openxmlformats.org/officeDocument/2006/math">
                    <m:r>
                      <a:rPr lang="en-US" i="1" dirty="0">
                        <a:latin typeface="Cambria Math" panose="02040503050406030204" pitchFamily="18" charset="0"/>
                        <a:ea typeface="Cambria Math" panose="02040503050406030204" pitchFamily="18" charset="0"/>
                      </a:rPr>
                      <m:t>ℱ</m:t>
                    </m:r>
                  </m:oMath>
                </a14:m>
                <a:r>
                  <a:rPr lang="en-US" dirty="0"/>
                  <a:t> consists of the items corresponding to vertex </a:t>
                </a:r>
                <a14:m>
                  <m:oMath xmlns:m="http://schemas.openxmlformats.org/officeDocument/2006/math">
                    <m:r>
                      <a:rPr lang="en-US" b="0" i="1" smtClean="0">
                        <a:latin typeface="Cambria Math" panose="02040503050406030204" pitchFamily="18" charset="0"/>
                      </a:rPr>
                      <m:t>𝑣</m:t>
                    </m:r>
                  </m:oMath>
                </a14:m>
                <a:r>
                  <a:rPr lang="en-US" dirty="0"/>
                  <a:t> and all vertices adjacent to </a:t>
                </a:r>
                <a14:m>
                  <m:oMath xmlns:m="http://schemas.openxmlformats.org/officeDocument/2006/math">
                    <m:r>
                      <a:rPr lang="en-US" b="0" i="1" dirty="0" smtClean="0">
                        <a:latin typeface="Cambria Math" panose="02040503050406030204" pitchFamily="18" charset="0"/>
                      </a:rPr>
                      <m:t>𝑣</m:t>
                    </m:r>
                  </m:oMath>
                </a14:m>
                <a:endParaRPr lang="en-US" dirty="0"/>
              </a:p>
              <a:p>
                <a:endParaRPr lang="en-US" dirty="0"/>
              </a:p>
              <a:p>
                <a:r>
                  <a:rPr lang="en-US" dirty="0"/>
                  <a:t>From set covering to dominating set</a:t>
                </a:r>
              </a:p>
              <a:p>
                <a:pPr lvl="1"/>
                <a:r>
                  <a:rPr lang="en-US" dirty="0"/>
                  <a:t>Given a set cover instance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ℱ</m:t>
                    </m:r>
                    <m:r>
                      <a:rPr lang="en-US" b="0" i="0" dirty="0" smtClean="0">
                        <a:latin typeface="Cambria Math" panose="02040503050406030204" pitchFamily="18" charset="0"/>
                        <a:ea typeface="Cambria Math" panose="02040503050406030204" pitchFamily="18" charset="0"/>
                      </a:rPr>
                      <m:t>)</m:t>
                    </m:r>
                  </m:oMath>
                </a14:m>
                <a:r>
                  <a:rPr lang="en-US" dirty="0"/>
                  <a:t>, construct a graph </a:t>
                </a:r>
                <a14:m>
                  <m:oMath xmlns:m="http://schemas.openxmlformats.org/officeDocument/2006/math">
                    <m:r>
                      <a:rPr lang="en-US" i="1" dirty="0">
                        <a:latin typeface="Cambria Math" panose="02040503050406030204" pitchFamily="18" charset="0"/>
                      </a:rPr>
                      <m:t>𝐺</m:t>
                    </m:r>
                    <m:r>
                      <a:rPr lang="en-US" i="1" dirty="0">
                        <a:latin typeface="Cambria Math" panose="02040503050406030204" pitchFamily="18" charset="0"/>
                      </a:rPr>
                      <m:t> = </m:t>
                    </m:r>
                    <m:d>
                      <m:dPr>
                        <m:ctrlPr>
                          <a:rPr lang="en-US" i="1" dirty="0">
                            <a:latin typeface="Cambria Math" panose="02040503050406030204" pitchFamily="18" charset="0"/>
                          </a:rPr>
                        </m:ctrlPr>
                      </m:dPr>
                      <m:e>
                        <m:r>
                          <a:rPr lang="en-US" i="1" dirty="0">
                            <a:latin typeface="Cambria Math" panose="02040503050406030204" pitchFamily="18" charset="0"/>
                          </a:rPr>
                          <m:t>𝑉</m:t>
                        </m:r>
                        <m:r>
                          <a:rPr lang="en-US" i="1" dirty="0">
                            <a:latin typeface="Cambria Math" panose="02040503050406030204" pitchFamily="18" charset="0"/>
                          </a:rPr>
                          <m:t>, </m:t>
                        </m:r>
                        <m:r>
                          <a:rPr lang="en-US" i="1" dirty="0">
                            <a:latin typeface="Cambria Math" panose="02040503050406030204" pitchFamily="18" charset="0"/>
                          </a:rPr>
                          <m:t>𝐸</m:t>
                        </m:r>
                      </m:e>
                    </m:d>
                  </m:oMath>
                </a14:m>
                <a:r>
                  <a:rPr lang="en-US" dirty="0"/>
                  <a:t> as follows: the set of vertices is </a:t>
                </a:r>
                <a14:m>
                  <m:oMath xmlns:m="http://schemas.openxmlformats.org/officeDocument/2006/math">
                    <m:r>
                      <a:rPr lang="en-US" i="1" dirty="0" smtClean="0">
                        <a:latin typeface="Cambria Math" panose="02040503050406030204" pitchFamily="18" charset="0"/>
                      </a:rPr>
                      <m:t>𝑉</m:t>
                    </m:r>
                    <m:r>
                      <a:rPr lang="en-US" i="1" dirty="0" smtClean="0">
                        <a:latin typeface="Cambria Math" panose="02040503050406030204" pitchFamily="18" charset="0"/>
                      </a:rPr>
                      <m:t> = </m:t>
                    </m:r>
                    <m:r>
                      <a:rPr lang="en-US" i="1" dirty="0" smtClean="0">
                        <a:latin typeface="Cambria Math" panose="02040503050406030204" pitchFamily="18" charset="0"/>
                      </a:rPr>
                      <m:t>𝐼</m:t>
                    </m:r>
                    <m:r>
                      <a:rPr lang="en-US" i="1" dirty="0" smtClean="0">
                        <a:latin typeface="Cambria Math" panose="02040503050406030204" pitchFamily="18" charset="0"/>
                      </a:rPr>
                      <m:t> ∪ </m:t>
                    </m:r>
                    <m:r>
                      <a:rPr lang="en-US" i="1" dirty="0" smtClean="0">
                        <a:latin typeface="Cambria Math" panose="02040503050406030204" pitchFamily="18" charset="0"/>
                      </a:rPr>
                      <m:t>𝑈</m:t>
                    </m:r>
                  </m:oMath>
                </a14:m>
                <a:r>
                  <a:rPr lang="en-US" dirty="0"/>
                  <a:t>, where </a:t>
                </a:r>
                <a14:m>
                  <m:oMath xmlns:m="http://schemas.openxmlformats.org/officeDocument/2006/math">
                    <m:r>
                      <a:rPr lang="en-US" i="1" dirty="0">
                        <a:latin typeface="Cambria Math" panose="02040503050406030204" pitchFamily="18" charset="0"/>
                      </a:rPr>
                      <m:t>𝐼</m:t>
                    </m:r>
                    <m:r>
                      <a:rPr lang="en-US" i="1" dirty="0">
                        <a:latin typeface="Cambria Math" panose="02040503050406030204" pitchFamily="18" charset="0"/>
                      </a:rPr>
                      <m:t> </m:t>
                    </m:r>
                  </m:oMath>
                </a14:m>
                <a:r>
                  <a:rPr lang="en-US" dirty="0"/>
                  <a:t>is the set of set indices; there is an edge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 </m:t>
                    </m:r>
                    <m:r>
                      <a:rPr lang="en-US" i="1" dirty="0">
                        <a:latin typeface="Cambria Math" panose="02040503050406030204" pitchFamily="18" charset="0"/>
                      </a:rPr>
                      <m:t>𝐸</m:t>
                    </m:r>
                  </m:oMath>
                </a14:m>
                <a:r>
                  <a:rPr lang="en-US" dirty="0"/>
                  <a:t> between each pair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 </m:t>
                    </m:r>
                    <m:r>
                      <a:rPr lang="en-US" i="1" dirty="0">
                        <a:latin typeface="Cambria Math" panose="02040503050406030204" pitchFamily="18" charset="0"/>
                      </a:rPr>
                      <m:t>𝐼</m:t>
                    </m:r>
                  </m:oMath>
                </a14:m>
                <a:r>
                  <a:rPr lang="en-US" dirty="0"/>
                  <a:t>, and there is also an edge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𝑢</m:t>
                    </m:r>
                    <m:r>
                      <a:rPr lang="en-US" i="1" dirty="0">
                        <a:latin typeface="Cambria Math" panose="02040503050406030204" pitchFamily="18" charset="0"/>
                      </a:rPr>
                      <m:t>}</m:t>
                    </m:r>
                  </m:oMath>
                </a14:m>
                <a:r>
                  <a:rPr lang="en-US" dirty="0"/>
                  <a:t> for each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 </m:t>
                    </m:r>
                    <m:r>
                      <a:rPr lang="en-US" i="1" dirty="0">
                        <a:latin typeface="Cambria Math" panose="02040503050406030204" pitchFamily="18" charset="0"/>
                      </a:rPr>
                      <m:t>𝐼</m:t>
                    </m:r>
                  </m:oMath>
                </a14:m>
                <a:r>
                  <a:rPr lang="en-US" dirty="0"/>
                  <a:t> and </a:t>
                </a:r>
                <a14:m>
                  <m:oMath xmlns:m="http://schemas.openxmlformats.org/officeDocument/2006/math">
                    <m:r>
                      <a:rPr lang="en-US" i="1" dirty="0" smtClean="0">
                        <a:latin typeface="Cambria Math" panose="02040503050406030204" pitchFamily="18" charset="0"/>
                      </a:rPr>
                      <m:t>𝑢</m:t>
                    </m:r>
                    <m:r>
                      <a:rPr lang="en-US" i="1" dirty="0" smtClean="0">
                        <a:latin typeface="Cambria Math" panose="02040503050406030204" pitchFamily="18" charset="0"/>
                      </a:rPr>
                      <m:t> ∈ </m:t>
                    </m:r>
                    <m:r>
                      <a:rPr lang="en-US" i="1" dirty="0" smtClean="0">
                        <a:latin typeface="Cambria Math" panose="02040503050406030204" pitchFamily="18" charset="0"/>
                      </a:rPr>
                      <m:t>𝑆𝑖</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59DBA50-FA7A-4D1C-859E-03A4DDAE7ADF}"/>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268667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6411-9477-4D37-BD1F-9C80CAF2CC82}"/>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D4E2A0BD-9343-411C-A051-34F452BDA697}"/>
              </a:ext>
            </a:extLst>
          </p:cNvPr>
          <p:cNvSpPr>
            <a:spLocks noGrp="1"/>
          </p:cNvSpPr>
          <p:nvPr>
            <p:ph idx="1"/>
          </p:nvPr>
        </p:nvSpPr>
        <p:spPr/>
        <p:txBody>
          <a:bodyPr>
            <a:normAutofit/>
          </a:bodyPr>
          <a:lstStyle/>
          <a:p>
            <a:r>
              <a:rPr lang="en-US" dirty="0"/>
              <a:t>Artificial intelligence</a:t>
            </a:r>
          </a:p>
          <a:p>
            <a:pPr lvl="1"/>
            <a:r>
              <a:rPr lang="en-US" dirty="0"/>
              <a:t>Location recognition</a:t>
            </a:r>
          </a:p>
          <a:p>
            <a:pPr lvl="1"/>
            <a:r>
              <a:rPr lang="en-US" dirty="0"/>
              <a:t>Action recognition</a:t>
            </a:r>
          </a:p>
          <a:p>
            <a:pPr lvl="1"/>
            <a:r>
              <a:rPr lang="en-US" dirty="0"/>
              <a:t>Multi-document summarization</a:t>
            </a:r>
          </a:p>
          <a:p>
            <a:pPr lvl="1"/>
            <a:r>
              <a:rPr lang="en-US" dirty="0"/>
              <a:t>Multi-topic blog-watch</a:t>
            </a:r>
          </a:p>
          <a:p>
            <a:pPr lvl="1"/>
            <a:r>
              <a:rPr lang="en-US" dirty="0"/>
              <a:t>Vanishing point detection</a:t>
            </a:r>
          </a:p>
          <a:p>
            <a:pPr lvl="1"/>
            <a:r>
              <a:rPr lang="en-US" dirty="0"/>
              <a:t>Video motion segmentation</a:t>
            </a:r>
          </a:p>
          <a:p>
            <a:pPr lvl="1"/>
            <a:r>
              <a:rPr lang="en-US" dirty="0"/>
              <a:t>…</a:t>
            </a:r>
          </a:p>
          <a:p>
            <a:r>
              <a:rPr lang="en-US" dirty="0"/>
              <a:t>Operations research, planning, computer networking, bioinformatics, web technology, social networks, database, …</a:t>
            </a:r>
          </a:p>
        </p:txBody>
      </p:sp>
    </p:spTree>
    <p:extLst>
      <p:ext uri="{BB962C8B-B14F-4D97-AF65-F5344CB8AC3E}">
        <p14:creationId xmlns:p14="http://schemas.microsoft.com/office/powerpoint/2010/main" val="217252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F0C-CD02-492C-82F3-40187F6B43BB}"/>
              </a:ext>
            </a:extLst>
          </p:cNvPr>
          <p:cNvSpPr>
            <a:spLocks noGrp="1"/>
          </p:cNvSpPr>
          <p:nvPr>
            <p:ph type="title"/>
          </p:nvPr>
        </p:nvSpPr>
        <p:spPr/>
        <p:txBody>
          <a:bodyPr/>
          <a:lstStyle/>
          <a:p>
            <a:r>
              <a:rPr lang="en-US" dirty="0"/>
              <a:t>NP-hard Optimization Problems</a:t>
            </a:r>
          </a:p>
        </p:txBody>
      </p:sp>
      <p:sp>
        <p:nvSpPr>
          <p:cNvPr id="3" name="Content Placeholder 2">
            <a:extLst>
              <a:ext uri="{FF2B5EF4-FFF2-40B4-BE49-F238E27FC236}">
                <a16:creationId xmlns:a16="http://schemas.microsoft.com/office/drawing/2014/main" id="{9A7E5146-C8C9-4382-A6FA-B68A2B48E9AB}"/>
              </a:ext>
            </a:extLst>
          </p:cNvPr>
          <p:cNvSpPr>
            <a:spLocks noGrp="1"/>
          </p:cNvSpPr>
          <p:nvPr>
            <p:ph idx="1"/>
          </p:nvPr>
        </p:nvSpPr>
        <p:spPr/>
        <p:txBody>
          <a:bodyPr/>
          <a:lstStyle/>
          <a:p>
            <a:r>
              <a:rPr lang="en-US" sz="3200" dirty="0"/>
              <a:t>Exact algorithms </a:t>
            </a:r>
          </a:p>
          <a:p>
            <a:pPr lvl="1"/>
            <a:r>
              <a:rPr lang="en-US" sz="2600" dirty="0"/>
              <a:t>require exhaustive exploration of exponentially many options</a:t>
            </a:r>
          </a:p>
          <a:p>
            <a:pPr lvl="1"/>
            <a:r>
              <a:rPr lang="en-US" sz="2600" dirty="0"/>
              <a:t>infeasible in practice</a:t>
            </a:r>
          </a:p>
          <a:p>
            <a:pPr lvl="1"/>
            <a:endParaRPr lang="en-US" dirty="0"/>
          </a:p>
          <a:p>
            <a:r>
              <a:rPr lang="en-US" sz="3200" dirty="0"/>
              <a:t>Approximation and heuristic algorithms</a:t>
            </a:r>
          </a:p>
          <a:p>
            <a:pPr lvl="1"/>
            <a:r>
              <a:rPr lang="en-US" sz="2600" dirty="0"/>
              <a:t>find reasonably good solutions in polynomial time</a:t>
            </a:r>
          </a:p>
          <a:p>
            <a:pPr lvl="1"/>
            <a:r>
              <a:rPr lang="en-US" sz="2600" dirty="0"/>
              <a:t>widely used in real applications</a:t>
            </a:r>
          </a:p>
          <a:p>
            <a:endParaRPr lang="en-US" dirty="0"/>
          </a:p>
        </p:txBody>
      </p:sp>
    </p:spTree>
    <p:extLst>
      <p:ext uri="{BB962C8B-B14F-4D97-AF65-F5344CB8AC3E}">
        <p14:creationId xmlns:p14="http://schemas.microsoft.com/office/powerpoint/2010/main" val="166372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8956-6E6C-409E-981F-3EB54F165A5E}"/>
              </a:ext>
            </a:extLst>
          </p:cNvPr>
          <p:cNvSpPr>
            <a:spLocks noGrp="1"/>
          </p:cNvSpPr>
          <p:nvPr>
            <p:ph type="title"/>
          </p:nvPr>
        </p:nvSpPr>
        <p:spPr/>
        <p:txBody>
          <a:bodyPr>
            <a:normAutofit/>
          </a:bodyPr>
          <a:lstStyle/>
          <a:p>
            <a:r>
              <a:rPr lang="en-US" sz="4000" dirty="0"/>
              <a:t>Approximation and Heuristic Algorithms</a:t>
            </a:r>
          </a:p>
        </p:txBody>
      </p:sp>
      <p:sp>
        <p:nvSpPr>
          <p:cNvPr id="3" name="Content Placeholder 2">
            <a:extLst>
              <a:ext uri="{FF2B5EF4-FFF2-40B4-BE49-F238E27FC236}">
                <a16:creationId xmlns:a16="http://schemas.microsoft.com/office/drawing/2014/main" id="{04375B74-13B5-449A-8B33-2D4076EAD3A8}"/>
              </a:ext>
            </a:extLst>
          </p:cNvPr>
          <p:cNvSpPr>
            <a:spLocks noGrp="1"/>
          </p:cNvSpPr>
          <p:nvPr>
            <p:ph idx="1"/>
          </p:nvPr>
        </p:nvSpPr>
        <p:spPr/>
        <p:txBody>
          <a:bodyPr>
            <a:normAutofit/>
          </a:bodyPr>
          <a:lstStyle/>
          <a:p>
            <a:r>
              <a:rPr lang="en-US" dirty="0"/>
              <a:t>Approximation algorithms</a:t>
            </a:r>
          </a:p>
          <a:p>
            <a:pPr lvl="1"/>
            <a:r>
              <a:rPr lang="en-US" dirty="0"/>
              <a:t>with guaranteed approximation ratios</a:t>
            </a:r>
          </a:p>
          <a:p>
            <a:pPr lvl="1"/>
            <a:endParaRPr lang="en-US" dirty="0"/>
          </a:p>
          <a:p>
            <a:r>
              <a:rPr lang="en-US" dirty="0"/>
              <a:t>Greedy heuristic algorithms</a:t>
            </a:r>
          </a:p>
          <a:p>
            <a:pPr lvl="1"/>
            <a:r>
              <a:rPr lang="en-US" dirty="0"/>
              <a:t>without guaranteed approximation ratios</a:t>
            </a:r>
          </a:p>
          <a:p>
            <a:pPr lvl="1"/>
            <a:endParaRPr lang="en-US" dirty="0"/>
          </a:p>
          <a:p>
            <a:r>
              <a:rPr lang="en-US" dirty="0"/>
              <a:t>Local search algorithms</a:t>
            </a:r>
          </a:p>
          <a:p>
            <a:pPr lvl="1"/>
            <a:r>
              <a:rPr lang="en-US" dirty="0"/>
              <a:t>achieve good results on small or medium instances</a:t>
            </a:r>
          </a:p>
          <a:p>
            <a:pPr lvl="1"/>
            <a:r>
              <a:rPr lang="en-US" dirty="0"/>
              <a:t>too complex to process large instances</a:t>
            </a:r>
          </a:p>
        </p:txBody>
      </p:sp>
    </p:spTree>
    <p:extLst>
      <p:ext uri="{BB962C8B-B14F-4D97-AF65-F5344CB8AC3E}">
        <p14:creationId xmlns:p14="http://schemas.microsoft.com/office/powerpoint/2010/main" val="2207784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17373</TotalTime>
  <Words>2379</Words>
  <Application>Microsoft Office PowerPoint</Application>
  <PresentationFormat>Widescreen</PresentationFormat>
  <Paragraphs>354</Paragraphs>
  <Slides>48</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等线</vt:lpstr>
      <vt:lpstr>等线 Light</vt:lpstr>
      <vt:lpstr>Arial</vt:lpstr>
      <vt:lpstr>Calibri</vt:lpstr>
      <vt:lpstr>Calibri Light</vt:lpstr>
      <vt:lpstr>Cambria Math</vt:lpstr>
      <vt:lpstr>Office Theme</vt:lpstr>
      <vt:lpstr>Algorithms for NP-hard Optimization Problems  and Cluster Analysis</vt:lpstr>
      <vt:lpstr>Outline</vt:lpstr>
      <vt:lpstr>Chapter 1  Algorithms for Weighted Set Cover and Minimum Weighted Dominating Set Problems</vt:lpstr>
      <vt:lpstr>Weighted Set Cover Problem</vt:lpstr>
      <vt:lpstr>Minimum Weighted Dominating Set Problem</vt:lpstr>
      <vt:lpstr>Equivalent Problems under L-reductions</vt:lpstr>
      <vt:lpstr>Applications</vt:lpstr>
      <vt:lpstr>NP-hard Optimization Problems</vt:lpstr>
      <vt:lpstr>Approximation and Heuristic Algorithms</vt:lpstr>
      <vt:lpstr>Classic Greedy Algorithms</vt:lpstr>
      <vt:lpstr>Classic Greedy Algorithms</vt:lpstr>
      <vt:lpstr>Our Algorithms</vt:lpstr>
      <vt:lpstr>WSC Algorithm - 1st step</vt:lpstr>
      <vt:lpstr>WSC Algorithm - 2nd step</vt:lpstr>
      <vt:lpstr>WSC Algorithm - 2nd step</vt:lpstr>
      <vt:lpstr>WSC Algorithm - 2nd step</vt:lpstr>
      <vt:lpstr>WSC Algorithm - 3rd step</vt:lpstr>
      <vt:lpstr>WSC Algorithm - Theoretic Analysis</vt:lpstr>
      <vt:lpstr>MWDS Algorithm</vt:lpstr>
      <vt:lpstr>Experimental Evaluations</vt:lpstr>
      <vt:lpstr>Results – WSC Problem</vt:lpstr>
      <vt:lpstr>Results – SC Problem</vt:lpstr>
      <vt:lpstr>Results – MWDS Problem</vt:lpstr>
      <vt:lpstr>Results – MDS Problem</vt:lpstr>
      <vt:lpstr>Evaluation of Efficiency </vt:lpstr>
      <vt:lpstr>Chapter 2  Affinity Learning for Mixed Data Clustering</vt:lpstr>
      <vt:lpstr>Introduction</vt:lpstr>
      <vt:lpstr>Introduction</vt:lpstr>
      <vt:lpstr>Mixed Data Processing</vt:lpstr>
      <vt:lpstr>Mixed Data Processing</vt:lpstr>
      <vt:lpstr>Affinity Learning</vt:lpstr>
      <vt:lpstr>Affinity Learning</vt:lpstr>
      <vt:lpstr>Clustering with Learned Affinities</vt:lpstr>
      <vt:lpstr>Experimental Evaluation</vt:lpstr>
      <vt:lpstr>Results - 1</vt:lpstr>
      <vt:lpstr>Results - 2</vt:lpstr>
      <vt:lpstr>Results - 3</vt:lpstr>
      <vt:lpstr>Chapter 3  Clustering Aggregation as  Maximum-Weight Independent Set</vt:lpstr>
      <vt:lpstr>Introduction</vt:lpstr>
      <vt:lpstr>Clustering Aggregation  as Maximum-Weight Independent Set</vt:lpstr>
      <vt:lpstr>Vertex Weight</vt:lpstr>
      <vt:lpstr>Our MWIS Algorithm</vt:lpstr>
      <vt:lpstr>Experimental Evaluation - 1</vt:lpstr>
      <vt:lpstr>Experimental Evaluation - 2</vt:lpstr>
      <vt:lpstr>Experimental Evaluation - 3</vt:lpstr>
      <vt:lpstr>Experimental Evaluation - 3</vt:lpstr>
      <vt:lpstr>My Publications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Affinity Learning for Mixed Data Clustering</dc:title>
  <dc:creator>Nan LI</dc:creator>
  <cp:lastModifiedBy>Nan LI</cp:lastModifiedBy>
  <cp:revision>247</cp:revision>
  <dcterms:created xsi:type="dcterms:W3CDTF">2017-08-16T22:26:07Z</dcterms:created>
  <dcterms:modified xsi:type="dcterms:W3CDTF">2017-09-29T12:33:00Z</dcterms:modified>
</cp:coreProperties>
</file>