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333" r:id="rId5"/>
    <p:sldId id="311" r:id="rId6"/>
    <p:sldId id="290" r:id="rId7"/>
    <p:sldId id="332" r:id="rId8"/>
    <p:sldId id="292" r:id="rId9"/>
    <p:sldId id="322" r:id="rId10"/>
    <p:sldId id="326" r:id="rId11"/>
    <p:sldId id="321" r:id="rId12"/>
    <p:sldId id="312" r:id="rId13"/>
    <p:sldId id="334" r:id="rId14"/>
    <p:sldId id="281" r:id="rId15"/>
    <p:sldId id="320" r:id="rId16"/>
    <p:sldId id="316" r:id="rId17"/>
    <p:sldId id="297" r:id="rId18"/>
    <p:sldId id="315" r:id="rId19"/>
    <p:sldId id="298" r:id="rId20"/>
    <p:sldId id="323" r:id="rId21"/>
    <p:sldId id="335" r:id="rId22"/>
    <p:sldId id="325" r:id="rId23"/>
    <p:sldId id="331" r:id="rId24"/>
    <p:sldId id="305" r:id="rId25"/>
    <p:sldId id="306" r:id="rId26"/>
    <p:sldId id="307" r:id="rId27"/>
    <p:sldId id="308" r:id="rId28"/>
    <p:sldId id="313" r:id="rId29"/>
    <p:sldId id="328" r:id="rId30"/>
    <p:sldId id="329" r:id="rId31"/>
    <p:sldId id="330" r:id="rId32"/>
    <p:sldId id="309" r:id="rId33"/>
    <p:sldId id="310" r:id="rId34"/>
    <p:sldId id="317" r:id="rId3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31" autoAdjust="0"/>
    <p:restoredTop sz="82560" autoAdjust="0"/>
  </p:normalViewPr>
  <p:slideViewPr>
    <p:cSldViewPr snapToGrid="0">
      <p:cViewPr varScale="1">
        <p:scale>
          <a:sx n="91" d="100"/>
          <a:sy n="91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858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372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920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5790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9253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551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08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898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562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5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(null)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30200" y="1663700"/>
            <a:ext cx="8534400" cy="12017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/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Joint Scheduling of Overlapping Phases </a:t>
            </a: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in the MapReduce Framework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-122394" y="3877715"/>
            <a:ext cx="8642553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Collaborators: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Huanyang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Zheng and Yang Chen</a:t>
            </a:r>
            <a:endParaRPr lang="en-US" sz="2400" b="0" i="0" u="none" strike="noStrike" cap="none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for Networked Computing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87" y="4662048"/>
            <a:ext cx="942044" cy="103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First Special Case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ll jobs are map-heavy, balanced, or shuffle-heavy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schedule: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 jobs ascendingly by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workload max{m, s}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Execute smaller jobs earlier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	</a:t>
            </a:r>
          </a:p>
        </p:txBody>
      </p:sp>
      <p:sp>
        <p:nvSpPr>
          <p:cNvPr id="8" name="右箭头 7"/>
          <p:cNvSpPr/>
          <p:nvPr/>
        </p:nvSpPr>
        <p:spPr>
          <a:xfrm>
            <a:off x="406011" y="4286959"/>
            <a:ext cx="955144" cy="202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89947" y="3668621"/>
            <a:ext cx="173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Map </a:t>
            </a:r>
          </a:p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pipeline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92248" y="5541493"/>
            <a:ext cx="1058180" cy="2181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244486" y="4895163"/>
            <a:ext cx="211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Shuffle </a:t>
            </a:r>
          </a:p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pipeline</a:t>
            </a:r>
          </a:p>
        </p:txBody>
      </p:sp>
      <p:pic>
        <p:nvPicPr>
          <p:cNvPr id="1026" name="Picture 2" descr="F:\Study\Projects\No. 27 - Map Shuffle Reduce\ppt\dominant_workload_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922" y="3936594"/>
            <a:ext cx="3453977" cy="2153145"/>
          </a:xfrm>
          <a:prstGeom prst="rect">
            <a:avLst/>
          </a:prstGeom>
          <a:noFill/>
        </p:spPr>
      </p:pic>
      <p:pic>
        <p:nvPicPr>
          <p:cNvPr id="2050" name="Picture 2" descr="F:\Study\Projects\No. 27 - Map Shuffle Reduce\ppt\dominant_workload_1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892" y="3882688"/>
            <a:ext cx="3502030" cy="21831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61112" y="6177189"/>
            <a:ext cx="7191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180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Finishing times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1, 3, </a:t>
            </a:r>
            <a:r>
              <a:rPr lang="en-US" sz="180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 vs. 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J</a:t>
            </a:r>
            <a:r>
              <a:rPr lang="en-US" sz="18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3, 5, 6</a:t>
            </a:r>
          </a:p>
        </p:txBody>
      </p:sp>
    </p:spTree>
    <p:extLst>
      <p:ext uri="{BB962C8B-B14F-4D97-AF65-F5344CB8AC3E}">
        <p14:creationId xmlns:p14="http://schemas.microsoft.com/office/powerpoint/2010/main" val="7799036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Second Special Case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Jobs J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J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be “paired”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            if 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≤ m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≥ s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+m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=s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+s</a:t>
            </a:r>
            <a:r>
              <a:rPr lang="en-US" sz="2200" baseline="-25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              (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non-dominance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      (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balance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Optimal schedule: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Pair jobs: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shuffle-heavy before map-heavy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Sort job pair: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workload </a:t>
            </a:r>
            <a:r>
              <a:rPr lang="en-US" sz="20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m+s</a:t>
            </a:r>
            <a:endParaRPr lang="en-US" sz="20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Execute smaller pairs earlier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6641" y="3403887"/>
            <a:ext cx="173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8768" y="4232039"/>
            <a:ext cx="211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Shuffle</a:t>
            </a:r>
          </a:p>
        </p:txBody>
      </p:sp>
      <p:pic>
        <p:nvPicPr>
          <p:cNvPr id="2051" name="Picture 3" descr="F:\Study\Projects\No. 27 - Map Shuffle Reduce\ppt\weak_pair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4799" y="3110428"/>
            <a:ext cx="3275461" cy="1949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Why Non-dominance?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684107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 pair small and large jobs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J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	</a:t>
            </a:r>
          </a:p>
        </p:txBody>
      </p:sp>
      <p:pic>
        <p:nvPicPr>
          <p:cNvPr id="1026" name="Picture 2" descr="F:\Study\Projects\No. 27 - Map Shuffle Reduce\ppt\counter_pair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282" y="2370592"/>
            <a:ext cx="5933159" cy="376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6349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807" y="1792912"/>
            <a:ext cx="8148965" cy="17175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80807" y="1992608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If jobs can be paired, paired job scheduling is optimal if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(1) job pairs with smaller workloads are executed earlier and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  (2) all pairs are executed together (shuffle-heavy first).</a:t>
            </a:r>
          </a:p>
          <a:p>
            <a:pPr marL="400050" indent="-342900">
              <a:spcBef>
                <a:spcPts val="600"/>
              </a:spcBef>
              <a:buSzPct val="25000"/>
            </a:pPr>
            <a:endParaRPr lang="en-US" sz="2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Proof ideas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endParaRPr lang="en-US" sz="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In each pair, shuffle-heavy job is executed before map-heavy job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Otherwise a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swap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leads to a better result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 pairs with smaller total workloads are executed earlier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Otherwise a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swap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leads to a better result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Paired jobs should not be separately executed (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bit more involved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sz="20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Shape 242"/>
          <p:cNvSpPr txBox="1">
            <a:spLocks/>
          </p:cNvSpPr>
          <p:nvPr/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Arial"/>
                <a:cs typeface="Arial"/>
                <a:sym typeface="Arial"/>
              </a:rPr>
              <a:t>Theorem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4122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55647" y="1529730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better than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when J* is large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better than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when J* is small</a:t>
            </a:r>
          </a:p>
          <a:p>
            <a:pPr marL="57150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sz="20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Shape 242"/>
          <p:cNvSpPr txBox="1">
            <a:spLocks/>
          </p:cNvSpPr>
          <p:nvPr/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Arial"/>
                <a:cs typeface="Arial"/>
                <a:sym typeface="Arial"/>
              </a:rPr>
              <a:t>Proof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055" y="2415003"/>
            <a:ext cx="6711106" cy="39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535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 jobs based on their sizes (“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workload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Partition sorted list in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 (group factor)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Execute each group in order based on workload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Order matters for inter-group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 jobs in each group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Pairing matters for intra-group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	</a:t>
            </a:r>
          </a:p>
        </p:txBody>
      </p:sp>
      <p:pic>
        <p:nvPicPr>
          <p:cNvPr id="2050" name="Picture 2" descr="F:\Study\Projects\No. 27 - Map Shuffle Reduce\ppt\order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01" y="5049672"/>
            <a:ext cx="6848744" cy="1636665"/>
          </a:xfrm>
          <a:prstGeom prst="rect">
            <a:avLst/>
          </a:prstGeom>
          <a:noFill/>
        </p:spPr>
      </p:pic>
      <p:sp>
        <p:nvSpPr>
          <p:cNvPr id="9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3. First General Algorithm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73572" y="1463390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jobs by their workloads (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factor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Optimally divide jobs into k groups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 the sum of maximum job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workload difference in each group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Execute the group of smaller jobs earlier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Pair jobs in each group (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factor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in each group have similar workloads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Pair shuffle-heaviest and map-heaviest jobs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Time complexity is 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O(n</a:t>
            </a:r>
            <a:r>
              <a:rPr lang="en-US" sz="2200" baseline="30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sp>
        <p:nvSpPr>
          <p:cNvPr id="7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Group-Based Scheduling Policy (GBSP)</a:t>
            </a:r>
            <a:b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36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omic Sans MS"/>
              </a:rPr>
              <a:t>  Example 1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Group-based scheduling policy</a:t>
            </a:r>
          </a:p>
        </p:txBody>
      </p:sp>
      <p:pic>
        <p:nvPicPr>
          <p:cNvPr id="2" name="Picture 2" descr="F:\Study\Projects\No. 27 - Map Shuffle Reduce\ppt\group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994" y="2508124"/>
            <a:ext cx="5232658" cy="4014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Workload Definition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55575" y="1610535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Dominant workload scheduling policy (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DWSP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Groups jobs by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workloads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max (m, s)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Performs well when jobs are simultaneously map-heavy, balanced, 	  or shuffle-heavy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Total workload scheduling policy (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TWSP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Groups jobs by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workloads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m+s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Performs well when jobs can be perfectly paired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Weighted workload scheduling policy (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WWSP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A tradeoff between DWSP and TWSP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Groups jobs by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weighted workloads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</a:t>
            </a:r>
            <a:r>
              <a:rPr lang="el-GR" sz="2000" dirty="0"/>
              <a:t>α</a:t>
            </a:r>
            <a:r>
              <a:rPr lang="en-US" sz="2000" dirty="0"/>
              <a:t>*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max(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m,s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+ </a:t>
            </a:r>
            <a:r>
              <a:rPr lang="en-US" sz="2000" dirty="0"/>
              <a:t>(1-</a:t>
            </a:r>
            <a:r>
              <a:rPr lang="el-GR" sz="2000" dirty="0"/>
              <a:t>α</a:t>
            </a:r>
            <a:r>
              <a:rPr lang="en-US" sz="2000" dirty="0"/>
              <a:t>)*(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m+s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99063" y="1666747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 jobs through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minimum weight maximum matching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Matching weight for J</a:t>
            </a:r>
            <a:r>
              <a:rPr lang="en-US" sz="22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J</a:t>
            </a:r>
            <a:r>
              <a:rPr lang="en-US" sz="22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l-GR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* 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balance factor 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(1-</a:t>
            </a:r>
            <a:r>
              <a:rPr lang="el-GR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* </a:t>
            </a:r>
            <a:r>
              <a:rPr lang="en-US" sz="2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non-dominance factor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Balance factor: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Non-dominance factor: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	</a:t>
            </a:r>
          </a:p>
        </p:txBody>
      </p:sp>
      <p:sp>
        <p:nvSpPr>
          <p:cNvPr id="9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Second Algorithm Design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653" y="3190985"/>
            <a:ext cx="2141698" cy="5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4612" y="4064567"/>
            <a:ext cx="2370290" cy="3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Study\Projects\No. 27 - Map Shuffle Reduce\ppt\match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35" y="4645243"/>
            <a:ext cx="4864935" cy="1921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38503" y="1844566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Model and Formulation</a:t>
            </a:r>
            <a:endParaRPr lang="en-US" sz="2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General Greedy Solutions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Experiment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7827" y="2639714"/>
            <a:ext cx="2117579" cy="137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168165" y="1705130"/>
            <a:ext cx="9222414" cy="389767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 jobs by map-shuffle workload difference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Cut jobs into two parts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minimum weight maximum matching to pair jobs in the second  part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Exhaust all possible cuts and pick the best cut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 jobs by their workloads after pairing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Paired jobs are regarded as one job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sp>
        <p:nvSpPr>
          <p:cNvPr id="7" name="Shape 242"/>
          <p:cNvSpPr txBox="1">
            <a:spLocks noGrp="1"/>
          </p:cNvSpPr>
          <p:nvPr>
            <p:ph type="title"/>
          </p:nvPr>
        </p:nvSpPr>
        <p:spPr>
          <a:xfrm>
            <a:off x="-1" y="685741"/>
            <a:ext cx="8898673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457200" lvl="1">
              <a:spcBef>
                <a:spcPts val="600"/>
              </a:spcBef>
              <a:buSzPct val="25000"/>
            </a:pPr>
            <a:r>
              <a:rPr lang="en-US" sz="36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Match-Based Scheduling Policy (MBSP)</a:t>
            </a:r>
          </a:p>
        </p:txBody>
      </p:sp>
      <p:pic>
        <p:nvPicPr>
          <p:cNvPr id="1026" name="Picture 2" descr="F:\Study\Projects\No. 27 - Map Shuffle Reduce\ppt\cut_3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16" y="4490117"/>
            <a:ext cx="4459312" cy="1733977"/>
          </a:xfrm>
          <a:prstGeom prst="rect">
            <a:avLst/>
          </a:prstGeom>
          <a:noFill/>
        </p:spPr>
      </p:pic>
      <p:pic>
        <p:nvPicPr>
          <p:cNvPr id="1029" name="Picture 5" descr="F:\Study\Projects\No. 27 - Map Shuffle Reduce\ppt\cut_4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3862" y="4480186"/>
            <a:ext cx="4459312" cy="1733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835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omic Sans MS"/>
              </a:rPr>
              <a:t>Example 2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673597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Match-based scheduling policy</a:t>
            </a:r>
          </a:p>
        </p:txBody>
      </p:sp>
      <p:pic>
        <p:nvPicPr>
          <p:cNvPr id="2050" name="Picture 2" descr="F:\Study\Projects\No. 27 - Map Shuffle Reduce\ppt\group_new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458" y="2464527"/>
            <a:ext cx="5545273" cy="4008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1642184"/>
            <a:ext cx="8607973" cy="2246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Theorem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861"/>
            <a:ext cx="897003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Match-based scheduling policy has an approximation ratio of 2 if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(1) some jobs can be perfectly paired,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	(2) all remaining jobs are map-heavy, balanced, or shuffle-heavy,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	(3) dominant workload is used to sort jobs.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Time complexity is </a:t>
            </a:r>
            <a:r>
              <a:rPr lang="en-US" sz="2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O(n</a:t>
            </a:r>
            <a:r>
              <a:rPr lang="en-US" sz="2800" baseline="30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3.5</a:t>
            </a:r>
            <a:r>
              <a:rPr lang="en-US" sz="2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Exhausting all cuts takes O(n) iterations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	Matching in each iteration takes O(n</a:t>
            </a:r>
            <a:r>
              <a:rPr lang="en-US" sz="2000" baseline="30000" dirty="0">
                <a:latin typeface="Comic Sans MS"/>
                <a:ea typeface="Comic Sans MS"/>
                <a:cs typeface="Comic Sans MS"/>
                <a:sym typeface="Comic Sans MS"/>
              </a:rPr>
              <a:t>2.5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4. Experiment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Google Cluster Simulation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About 11,000 machines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96,182 jobs over 29 days in May 2011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Number of job submissions per hour (arrival rate)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999" y="3759200"/>
            <a:ext cx="542788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648" y="2432301"/>
            <a:ext cx="6960750" cy="29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Google Cluster Dataset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304800" y="182086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Distribution of map and shuffle time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Slightly more map-heavy jobs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Comparison Algorithms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Pairwise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has only one group then iteratively pairs the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map-heaviest and shuffle-heaviest jobs in the group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MaxTotal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ranks jobs by total workload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m+s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	executes jobs with smaller total workloads earlier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MaxSRPT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ranks jobs by dominant workload max{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m,s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 	and executes jobs with smaller dominant workloads 	earlier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92312" y="420928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Waiting, Execution, and Completion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81888" y="1080446"/>
            <a:ext cx="8898673" cy="481147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Results (group k = 20, weight </a:t>
            </a:r>
            <a:r>
              <a:rPr lang="el-GR" sz="2200" dirty="0">
                <a:latin typeface="Comic Sans MS"/>
                <a:ea typeface="Comic Sans MS"/>
                <a:cs typeface="Comic Sans MS"/>
                <a:sym typeface="Comic Sans MS"/>
              </a:rPr>
              <a:t>α</a:t>
            </a: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 = 0.5, </a:t>
            </a:r>
            <a:r>
              <a:rPr lang="el-GR" sz="2200" dirty="0"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 = 0.5)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1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job waiting time using the workload of each group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job execution time by pairing jobs within a group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876777" y="3799088"/>
            <a:ext cx="395785" cy="7419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204" y="3914984"/>
            <a:ext cx="86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GBSP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366" y="6104139"/>
            <a:ext cx="695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average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job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completion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time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MBSP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WWSP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is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92.3%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95.8%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85.1%,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respectively.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01D66C43-8729-9C46-AFBF-B1E2A8C90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428100"/>
                  </p:ext>
                </p:extLst>
              </p:nvPr>
            </p:nvGraphicFramePr>
            <p:xfrm>
              <a:off x="1283747" y="1488901"/>
              <a:ext cx="7539550" cy="36036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4886">
                      <a:extLst>
                        <a:ext uri="{9D8B030D-6E8A-4147-A177-3AD203B41FA5}">
                          <a16:colId xmlns:a16="http://schemas.microsoft.com/office/drawing/2014/main" xmlns="" val="339603023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1624352737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3930645908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400172901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408172396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1119403721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2460210632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1899895210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2380400863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xmlns="" val="1436314061"/>
                        </a:ext>
                      </a:extLst>
                    </a:gridCol>
                  </a:tblGrid>
                  <a:tr h="650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Scheduling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waiting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completion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5358152"/>
                      </a:ext>
                    </a:extLst>
                  </a:tr>
                  <a:tr h="3575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altLang="zh-Han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/(</m:t>
                                </m:r>
                                <m:r>
                                  <a:rPr lang="en-US" altLang="zh-Han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altLang="zh-Han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Han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zh-Han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6316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Pairwise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8289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7652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8438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3637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70578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MaxTotal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5416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4618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2681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63640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MaxSRPT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4768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4546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2591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2741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35555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5390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2630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7599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97358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4619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4482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5151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4527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5058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4562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4314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2142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4340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4755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41951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D66C43-8729-9C46-AFBF-B1E2A8C90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428100"/>
                  </p:ext>
                </p:extLst>
              </p:nvPr>
            </p:nvGraphicFramePr>
            <p:xfrm>
              <a:off x="1283747" y="1488901"/>
              <a:ext cx="7539550" cy="36036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4886">
                      <a:extLst>
                        <a:ext uri="{9D8B030D-6E8A-4147-A177-3AD203B41FA5}">
                          <a16:colId xmlns:a16="http://schemas.microsoft.com/office/drawing/2014/main" val="339603023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1624352737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3930645908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400172901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408172396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1119403721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2460210632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1899895210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2380400863"/>
                        </a:ext>
                      </a:extLst>
                    </a:gridCol>
                    <a:gridCol w="628296">
                      <a:extLst>
                        <a:ext uri="{9D8B030D-6E8A-4147-A177-3AD203B41FA5}">
                          <a16:colId xmlns:a16="http://schemas.microsoft.com/office/drawing/2014/main" val="1436314061"/>
                        </a:ext>
                      </a:extLst>
                    </a:gridCol>
                  </a:tblGrid>
                  <a:tr h="650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Scheduling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waiting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job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completion</a:t>
                          </a:r>
                          <a:r>
                            <a:rPr lang="zh-Han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358152"/>
                      </a:ext>
                    </a:extLst>
                  </a:tr>
                  <a:tr h="3575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" t="-189286" r="-302027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16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Pairwise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8289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7652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8438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3637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0578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MaxTotal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5416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4618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2681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640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MaxSRPT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4768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4546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2591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2741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5555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5390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2630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99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358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WWSP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4619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4482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079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5151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4527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5058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MBSP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4562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4314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2142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4340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4755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2178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95125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Impact of k and </a:t>
            </a:r>
            <a:r>
              <a:rPr lang="el-GR" sz="4000" dirty="0"/>
              <a:t>α</a:t>
            </a:r>
            <a:r>
              <a:rPr lang="en-US" sz="4000" dirty="0">
                <a:latin typeface="Comic Sans MS"/>
              </a:rPr>
              <a:t> in WWSP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Group-based scheduling policy with k groups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Sorts jobs by </a:t>
            </a:r>
            <a:r>
              <a:rPr lang="el-GR" sz="2400" dirty="0"/>
              <a:t>α</a:t>
            </a:r>
            <a:r>
              <a:rPr lang="en-US" sz="2400" dirty="0"/>
              <a:t>*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max(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m,s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+ </a:t>
            </a:r>
            <a:r>
              <a:rPr lang="en-US" sz="2400" dirty="0"/>
              <a:t>(1-</a:t>
            </a:r>
            <a:r>
              <a:rPr lang="el-GR" sz="2400" dirty="0"/>
              <a:t>α</a:t>
            </a:r>
            <a:r>
              <a:rPr lang="en-US" sz="2400" dirty="0"/>
              <a:t>)*(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m+s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Small/large group k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Small/large weight </a:t>
            </a:r>
            <a:r>
              <a:rPr lang="el-GR" sz="2000" dirty="0">
                <a:latin typeface="Comic Sans MS"/>
                <a:ea typeface="Comic Sans MS"/>
                <a:cs typeface="Comic Sans MS"/>
                <a:sym typeface="Comic Sans MS"/>
              </a:rPr>
              <a:t>α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8504" y="3052255"/>
            <a:ext cx="5015375" cy="32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下箭头 10"/>
          <p:cNvSpPr/>
          <p:nvPr/>
        </p:nvSpPr>
        <p:spPr>
          <a:xfrm>
            <a:off x="6182428" y="4708466"/>
            <a:ext cx="135340" cy="38316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5604332" y="4259348"/>
            <a:ext cx="1325880" cy="43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Minimized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lang="el-GR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0.57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945" y="3204720"/>
            <a:ext cx="5005450" cy="33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Impact of </a:t>
            </a:r>
            <a:r>
              <a:rPr lang="el-GR" sz="4000" dirty="0"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 in MBSP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130898" y="182086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Match-based scheduling policy matches J</a:t>
            </a:r>
            <a:r>
              <a:rPr lang="en-US" sz="2400" baseline="-25000" dirty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and J</a:t>
            </a:r>
            <a:r>
              <a:rPr lang="en-US" sz="2400" baseline="-25000" dirty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by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l-GR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β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* balance factor + (1-</a:t>
            </a:r>
            <a:r>
              <a:rPr lang="el-GR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* non-dominance factor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Small/large weight </a:t>
            </a:r>
            <a:r>
              <a:rPr lang="el-GR" sz="2000" dirty="0"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398760" y="4927998"/>
            <a:ext cx="129540" cy="67818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5800590" y="4293971"/>
            <a:ext cx="1325880" cy="43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Minimized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lang="el-GR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0.68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Hadoop Testbed on Amazon EC2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55575" y="182086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Testbed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Ubuntu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Server 14.04 LTS (HVM)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Single core CPU and 8G SSD memory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Jobs: </a:t>
            </a:r>
            <a:r>
              <a:rPr lang="en-US" sz="2800" dirty="0" err="1">
                <a:latin typeface="Comic Sans MS"/>
                <a:ea typeface="Comic Sans MS"/>
                <a:cs typeface="Comic Sans MS"/>
                <a:sym typeface="Comic Sans MS"/>
              </a:rPr>
              <a:t>WordCount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 jobs and </a:t>
            </a:r>
            <a:r>
              <a:rPr lang="en-US" sz="2800" dirty="0" err="1">
                <a:latin typeface="Comic Sans MS"/>
                <a:ea typeface="Comic Sans MS"/>
                <a:cs typeface="Comic Sans MS"/>
                <a:sym typeface="Comic Sans MS"/>
              </a:rPr>
              <a:t>TeraSort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 jobs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WordCount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uses books of different sizes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2MB, 4MB, 6MB, 8MB, 10MB, 12MB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TeraSort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uses instances of different sizes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1KB, 10KB, 100KB, 1MB, 10MB, 100MB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804176" y="3068284"/>
            <a:ext cx="11049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Shuffle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Map-Shuffle-Reduce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Map and Reduce: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CPU-intensive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Shuffle: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I/O-intensive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err="1">
                <a:latin typeface="Comic Sans MS"/>
                <a:ea typeface="Comic Sans MS"/>
                <a:cs typeface="Comic Sans MS"/>
                <a:sym typeface="Comic Sans MS"/>
              </a:rPr>
              <a:t>TeraSort</a:t>
            </a:r>
            <a:endParaRPr lang="en-US" sz="2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Map: sample &amp; partition data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Shuffle: partitioned data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Reduce: locally sort data		</a:t>
            </a:r>
          </a:p>
        </p:txBody>
      </p:sp>
      <p:sp>
        <p:nvSpPr>
          <p:cNvPr id="7" name="矩形 6"/>
          <p:cNvSpPr/>
          <p:nvPr/>
        </p:nvSpPr>
        <p:spPr>
          <a:xfrm>
            <a:off x="5413362" y="3791439"/>
            <a:ext cx="1289213" cy="615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Data partition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 rot="2361556">
            <a:off x="6770206" y="4423676"/>
            <a:ext cx="1180705" cy="2263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箭头 17"/>
          <p:cNvSpPr/>
          <p:nvPr/>
        </p:nvSpPr>
        <p:spPr>
          <a:xfrm>
            <a:off x="6867676" y="4989830"/>
            <a:ext cx="990600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6763224" y="2975212"/>
            <a:ext cx="43976" cy="26889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909636" y="3057099"/>
            <a:ext cx="15164" cy="26198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483376" y="3055584"/>
            <a:ext cx="9652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42436" y="3055584"/>
            <a:ext cx="10848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-US" sz="200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25273" y="3780808"/>
            <a:ext cx="880659" cy="64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 rot="19504487">
            <a:off x="6744836" y="4419562"/>
            <a:ext cx="1197800" cy="21076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右箭头 25"/>
          <p:cNvSpPr/>
          <p:nvPr/>
        </p:nvSpPr>
        <p:spPr>
          <a:xfrm>
            <a:off x="6853505" y="3791439"/>
            <a:ext cx="979371" cy="20906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/>
          <p:cNvSpPr/>
          <p:nvPr/>
        </p:nvSpPr>
        <p:spPr>
          <a:xfrm>
            <a:off x="5413362" y="4775200"/>
            <a:ext cx="1289213" cy="59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Data partition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13900" y="4752074"/>
            <a:ext cx="880659" cy="64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85251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Waiting, Execution, and Completion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Hadoop: one master node + several data nodes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   Number of data nodes: 1, 2, 4, 8, 16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MBSP has a slightly larger job waiting time than 		 WWSP, but a smaller job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makespan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		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105116-0E85-124B-8FB7-F04ED36D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2" y="2973597"/>
            <a:ext cx="26543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6E383F-12FA-AC4B-85C2-6866D2D6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486" y="2956634"/>
            <a:ext cx="2679700" cy="186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0FF2E1-4879-4643-9C74-CA7E9E044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621" y="3028256"/>
            <a:ext cx="2590180" cy="17614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Performance Comparison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Pairwise has the smallest average execution time, but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a large job wait time since workloads are ignored.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MaxTotal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MaxSPRT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not balance the trade-off 	between job sizes and job pairs.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DWSP, TWSP, WWSP, and MBSP jointly consider job 	sizes and job pairs.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5. Conclusion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Map and Shuffle phases can overlap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CPU and I/O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resource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Objective: minimize average job completion time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Group-based and match-based schedules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 workloads (dominant factor)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Job pairs (avoid I/O underutilization)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Optimality under certain scenarios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tudy\Projects\No. 27 - Map Shuffle Reduce\ppt\map_shuffle_reduce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562" y="2942896"/>
            <a:ext cx="3536928" cy="2839120"/>
          </a:xfrm>
          <a:prstGeom prst="rect">
            <a:avLst/>
          </a:prstGeom>
          <a:noFill/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</a:rPr>
              <a:t>Future Work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460375" y="182086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Multiple phases</a:t>
            </a:r>
            <a:endParaRPr lang="en-US" sz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Beyond 2-phase                                     3-phase example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Batched online scheduling </a:t>
            </a:r>
          </a:p>
          <a:p>
            <a:pPr marL="858837" lvl="2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Window-based approach</a:t>
            </a:r>
          </a:p>
          <a:p>
            <a:pPr marL="858837" lvl="2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simulations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Imbalanced map and shuffle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Impact of k, </a:t>
            </a:r>
            <a:r>
              <a:rPr lang="el-GR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</a:t>
            </a:r>
            <a:r>
              <a:rPr lang="el-GR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β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testbed cases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4544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4283864"/>
            <a:ext cx="8148965" cy="17175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Map-Shuffle-Reduce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252249" y="1820861"/>
            <a:ext cx="8898673" cy="442240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Multiple jobs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TeraSort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WordCount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etc.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Reduce is not significant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Zaharia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OSDI 2008)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7% of jobs are reduce-heavy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	Centralized scheduler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Determines a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sequential order for jobs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		map and shuffle pipelines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Job Classification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Dependency relationship</a:t>
            </a:r>
            <a:endParaRPr lang="en-US" sz="2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Map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emits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data at a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certain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Shuffle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waits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the map data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 classification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Map-heavy: 		map &gt; shuffle	(m &gt; s)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Balanced: 		map = shuffle 	(m = s)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Shuffle-heavy: 	map &lt; shuffle 	(m &lt; s)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tudy\Projects\No. 27 - Map Shuffle Reduce\ppt\example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289" y="2611635"/>
            <a:ext cx="3239704" cy="3239792"/>
          </a:xfrm>
          <a:prstGeom prst="rect">
            <a:avLst/>
          </a:prstGeom>
          <a:noFill/>
        </p:spPr>
      </p:pic>
      <p:pic>
        <p:nvPicPr>
          <p:cNvPr id="2" name="Picture 2" descr="F:\Study\Projects\No. 27 - Map Shuffle Reduce\ppt\example1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7375" y="2603007"/>
            <a:ext cx="3893949" cy="3261794"/>
          </a:xfrm>
          <a:prstGeom prst="rect">
            <a:avLst/>
          </a:prstGeom>
          <a:noFill/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Execution Order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Impact of </a:t>
            </a:r>
            <a:r>
              <a:rPr lang="en-US" sz="2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overlapping 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map and shuffle</a:t>
            </a:r>
          </a:p>
        </p:txBody>
      </p:sp>
      <p:sp>
        <p:nvSpPr>
          <p:cNvPr id="7" name="右箭头 6"/>
          <p:cNvSpPr/>
          <p:nvPr/>
        </p:nvSpPr>
        <p:spPr>
          <a:xfrm>
            <a:off x="505393" y="3357940"/>
            <a:ext cx="804791" cy="1614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595" y="2681676"/>
            <a:ext cx="1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Map pipeline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41" y="4458778"/>
            <a:ext cx="1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Shuffle pipeline</a:t>
            </a:r>
          </a:p>
        </p:txBody>
      </p:sp>
      <p:sp>
        <p:nvSpPr>
          <p:cNvPr id="15" name="矩形 14"/>
          <p:cNvSpPr/>
          <p:nvPr/>
        </p:nvSpPr>
        <p:spPr>
          <a:xfrm>
            <a:off x="1241944" y="5988140"/>
            <a:ext cx="3398293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WordCount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(map-heavy)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36023" y="5988140"/>
            <a:ext cx="3725838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TeraSort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(shuffle-heavy)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04392" y="5470231"/>
            <a:ext cx="435429" cy="449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4338608" y="5490991"/>
            <a:ext cx="435429" cy="449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箭头 6"/>
          <p:cNvSpPr/>
          <p:nvPr/>
        </p:nvSpPr>
        <p:spPr>
          <a:xfrm>
            <a:off x="501807" y="5161719"/>
            <a:ext cx="804791" cy="1614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1799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375" y="1705128"/>
            <a:ext cx="8249285" cy="17175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Comic Sans MS"/>
                <a:sym typeface="Comic Sans MS"/>
              </a:rPr>
              <a:t>2. Model and Formulation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Schedule objective: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 the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average job completion time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all jobs; 	J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includes the wait time before the job starts.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Schedule is NP-hard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Offline scenarios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All jobs arrive at the beginning (and wait for schedule)</a:t>
            </a:r>
          </a:p>
        </p:txBody>
      </p:sp>
      <p:pic>
        <p:nvPicPr>
          <p:cNvPr id="2051" name="Picture 3" descr="F:\Study\Projects\No. 27 - Map Shuffle Reduce\ppt\tradeoff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38" y="3616657"/>
            <a:ext cx="3624424" cy="1273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Related Work: Flow Shop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584768"/>
            <a:ext cx="8755117" cy="507533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job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completion time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l-phase flow shop is solvable when l=2		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map-heavy jobs sorted in increasing order of map load 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sz="2000" baseline="-250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shuffle-heavy jobs sorted in decreasing order of shuffle load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schedule:  G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followed by G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baseline="-25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baseline="-25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baseline="-25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baseline="-25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S. M. Johnson, Optimal two-and three-stage production schedules with setup times included,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Naval Research Logistics Quarterly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1954.</a:t>
            </a:r>
          </a:p>
        </p:txBody>
      </p:sp>
      <p:sp>
        <p:nvSpPr>
          <p:cNvPr id="7" name="右箭头 6"/>
          <p:cNvSpPr/>
          <p:nvPr/>
        </p:nvSpPr>
        <p:spPr>
          <a:xfrm>
            <a:off x="951931" y="4464383"/>
            <a:ext cx="955144" cy="202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7430" y="4159949"/>
            <a:ext cx="63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Map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03" y="4676795"/>
            <a:ext cx="10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Shuffle </a:t>
            </a:r>
          </a:p>
        </p:txBody>
      </p:sp>
      <p:sp>
        <p:nvSpPr>
          <p:cNvPr id="11" name="右箭头 10"/>
          <p:cNvSpPr/>
          <p:nvPr/>
        </p:nvSpPr>
        <p:spPr>
          <a:xfrm>
            <a:off x="940555" y="4985279"/>
            <a:ext cx="955144" cy="202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3248188" y="4367284"/>
            <a:ext cx="1064505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3250462" y="4792639"/>
            <a:ext cx="1567198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2333775" y="4369555"/>
            <a:ext cx="641439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2336049" y="4794910"/>
            <a:ext cx="40715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矩形 16"/>
          <p:cNvSpPr/>
          <p:nvPr/>
        </p:nvSpPr>
        <p:spPr>
          <a:xfrm>
            <a:off x="5065619" y="4369558"/>
            <a:ext cx="125329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5067893" y="4794913"/>
            <a:ext cx="99171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6635112" y="4369559"/>
            <a:ext cx="63914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矩形 19"/>
          <p:cNvSpPr/>
          <p:nvPr/>
        </p:nvSpPr>
        <p:spPr>
          <a:xfrm>
            <a:off x="6637386" y="4794914"/>
            <a:ext cx="1155485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3136428" y="4369824"/>
            <a:ext cx="1064505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矩形 21"/>
          <p:cNvSpPr/>
          <p:nvPr/>
        </p:nvSpPr>
        <p:spPr>
          <a:xfrm>
            <a:off x="3138702" y="4795179"/>
            <a:ext cx="1567198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矩形 22"/>
          <p:cNvSpPr/>
          <p:nvPr/>
        </p:nvSpPr>
        <p:spPr>
          <a:xfrm>
            <a:off x="4831865" y="4372095"/>
            <a:ext cx="641439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矩形 23"/>
          <p:cNvSpPr/>
          <p:nvPr/>
        </p:nvSpPr>
        <p:spPr>
          <a:xfrm>
            <a:off x="5843789" y="4797450"/>
            <a:ext cx="40715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矩形 24"/>
          <p:cNvSpPr/>
          <p:nvPr/>
        </p:nvSpPr>
        <p:spPr>
          <a:xfrm>
            <a:off x="5474559" y="4372098"/>
            <a:ext cx="125329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矩形 25"/>
          <p:cNvSpPr/>
          <p:nvPr/>
        </p:nvSpPr>
        <p:spPr>
          <a:xfrm>
            <a:off x="6245183" y="4796791"/>
            <a:ext cx="991713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矩形 26"/>
          <p:cNvSpPr/>
          <p:nvPr/>
        </p:nvSpPr>
        <p:spPr>
          <a:xfrm>
            <a:off x="4192902" y="4372099"/>
            <a:ext cx="63914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矩形 27"/>
          <p:cNvSpPr/>
          <p:nvPr/>
        </p:nvSpPr>
        <p:spPr>
          <a:xfrm>
            <a:off x="4696826" y="4796790"/>
            <a:ext cx="1155485" cy="423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7145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3 L -0.1059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55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36424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30399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00047 L 0.15954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38784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44375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1.11111E-6 L 0.18802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Related Work: Strong Pair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" y="1584768"/>
            <a:ext cx="8818178" cy="50889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average job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completion time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 pair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J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a strong pair if m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m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schedule:  jobs are strong pairs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Pair jobs and rank pairs by total workloads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H. Zheng, Z. Wan, and J. Wu, Optimizing MapReduce framework through joint scheduling of overlapping phases,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Proc. of IEEE ICCCN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2016.</a:t>
            </a:r>
          </a:p>
        </p:txBody>
      </p:sp>
      <p:sp>
        <p:nvSpPr>
          <p:cNvPr id="7" name="右箭头 6"/>
          <p:cNvSpPr/>
          <p:nvPr/>
        </p:nvSpPr>
        <p:spPr>
          <a:xfrm>
            <a:off x="951931" y="4464383"/>
            <a:ext cx="955144" cy="202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7430" y="4159949"/>
            <a:ext cx="63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Map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03" y="4676795"/>
            <a:ext cx="10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Shuffle </a:t>
            </a:r>
          </a:p>
        </p:txBody>
      </p:sp>
      <p:sp>
        <p:nvSpPr>
          <p:cNvPr id="10" name="右箭头 9"/>
          <p:cNvSpPr/>
          <p:nvPr/>
        </p:nvSpPr>
        <p:spPr>
          <a:xfrm>
            <a:off x="940555" y="4985279"/>
            <a:ext cx="955144" cy="202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2333775" y="4375905"/>
            <a:ext cx="764267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矩形 13"/>
          <p:cNvSpPr/>
          <p:nvPr/>
        </p:nvSpPr>
        <p:spPr>
          <a:xfrm>
            <a:off x="2336049" y="4796497"/>
            <a:ext cx="40715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5031491" y="4362260"/>
            <a:ext cx="125329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>
          <a:xfrm>
            <a:off x="5033765" y="4787615"/>
            <a:ext cx="99171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矩形 19"/>
          <p:cNvSpPr/>
          <p:nvPr/>
        </p:nvSpPr>
        <p:spPr>
          <a:xfrm>
            <a:off x="6662392" y="4788568"/>
            <a:ext cx="764267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6658316" y="4366814"/>
            <a:ext cx="40715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矩形 21"/>
          <p:cNvSpPr/>
          <p:nvPr/>
        </p:nvSpPr>
        <p:spPr>
          <a:xfrm>
            <a:off x="3451108" y="4788562"/>
            <a:ext cx="125329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矩形 22"/>
          <p:cNvSpPr/>
          <p:nvPr/>
        </p:nvSpPr>
        <p:spPr>
          <a:xfrm>
            <a:off x="3446084" y="4364581"/>
            <a:ext cx="99171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3628541" y="4362570"/>
            <a:ext cx="768199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矩形 18"/>
          <p:cNvSpPr/>
          <p:nvPr/>
        </p:nvSpPr>
        <p:spPr>
          <a:xfrm>
            <a:off x="3997209" y="4785360"/>
            <a:ext cx="407153" cy="426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矩形 23"/>
          <p:cNvSpPr/>
          <p:nvPr/>
        </p:nvSpPr>
        <p:spPr>
          <a:xfrm>
            <a:off x="5389631" y="4366070"/>
            <a:ext cx="1253294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矩形 24"/>
          <p:cNvSpPr/>
          <p:nvPr/>
        </p:nvSpPr>
        <p:spPr>
          <a:xfrm>
            <a:off x="5656700" y="4781900"/>
            <a:ext cx="991713" cy="4301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矩形 25"/>
          <p:cNvSpPr/>
          <p:nvPr/>
        </p:nvSpPr>
        <p:spPr>
          <a:xfrm>
            <a:off x="3230852" y="4786028"/>
            <a:ext cx="769647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3228681" y="4364274"/>
            <a:ext cx="407153" cy="423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矩形 27"/>
          <p:cNvSpPr/>
          <p:nvPr/>
        </p:nvSpPr>
        <p:spPr>
          <a:xfrm>
            <a:off x="4407418" y="4782847"/>
            <a:ext cx="1253294" cy="4292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矩形 28"/>
          <p:cNvSpPr/>
          <p:nvPr/>
        </p:nvSpPr>
        <p:spPr>
          <a:xfrm>
            <a:off x="4394774" y="4368392"/>
            <a:ext cx="991713" cy="416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7145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L -0.4795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7951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-0.00023 L 0.0375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2.59259E-6 L 0.07691 -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1.85185E-6 L 0.1849 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81481E-6 L 0.21406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709</Words>
  <Application>Microsoft Office PowerPoint</Application>
  <PresentationFormat>On-screen Show (4:3)</PresentationFormat>
  <Paragraphs>478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Comic Sans MS</vt:lpstr>
      <vt:lpstr>Noto Sans Symbols</vt:lpstr>
      <vt:lpstr>Times New Roman</vt:lpstr>
      <vt:lpstr>1_Default Design</vt:lpstr>
      <vt:lpstr>Default Design</vt:lpstr>
      <vt:lpstr>Joint Scheduling of Overlapping Phases  in the MapReduce Framework</vt:lpstr>
      <vt:lpstr>Road Map</vt:lpstr>
      <vt:lpstr>  1. Introduction</vt:lpstr>
      <vt:lpstr>  Map-Shuffle-Reduce</vt:lpstr>
      <vt:lpstr>  Job Classification</vt:lpstr>
      <vt:lpstr>  Execution Order</vt:lpstr>
      <vt:lpstr> 2. Model and Formulation</vt:lpstr>
      <vt:lpstr>  Related Work: Flow Shop</vt:lpstr>
      <vt:lpstr>  Related Work: Strong Pair</vt:lpstr>
      <vt:lpstr>  First Special Case</vt:lpstr>
      <vt:lpstr>  Second Special Case</vt:lpstr>
      <vt:lpstr>  Why Non-dominance?</vt:lpstr>
      <vt:lpstr>PowerPoint Presentation</vt:lpstr>
      <vt:lpstr>PowerPoint Presentation</vt:lpstr>
      <vt:lpstr>  3. First General Algorithm</vt:lpstr>
      <vt:lpstr> Group-Based Scheduling Policy (GBSP) </vt:lpstr>
      <vt:lpstr>  Example 1</vt:lpstr>
      <vt:lpstr>  Workload Definition</vt:lpstr>
      <vt:lpstr>  Second Algorithm Design</vt:lpstr>
      <vt:lpstr> Match-Based Scheduling Policy (MBSP)</vt:lpstr>
      <vt:lpstr>Example 2</vt:lpstr>
      <vt:lpstr>  Theorem</vt:lpstr>
      <vt:lpstr>  4. Experiment</vt:lpstr>
      <vt:lpstr>  Google Cluster Dataset</vt:lpstr>
      <vt:lpstr>  Comparison Algorithms</vt:lpstr>
      <vt:lpstr>  Waiting, Execution, and Completion</vt:lpstr>
      <vt:lpstr>  Impact of k and α in WWSP</vt:lpstr>
      <vt:lpstr>  Impact of β in MBSP</vt:lpstr>
      <vt:lpstr>  Hadoop Testbed on Amazon EC2</vt:lpstr>
      <vt:lpstr>  Waiting, Execution, and Completion</vt:lpstr>
      <vt:lpstr>  Performance Comparison</vt:lpstr>
      <vt:lpstr>  5. Conclusion</vt:lpstr>
      <vt:lpstr> 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 Wu</cp:lastModifiedBy>
  <cp:revision>513</cp:revision>
  <cp:lastPrinted>2016-05-02T18:53:57Z</cp:lastPrinted>
  <dcterms:modified xsi:type="dcterms:W3CDTF">2018-01-10T15:56:47Z</dcterms:modified>
</cp:coreProperties>
</file>