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notesMasterIdLst>
    <p:notesMasterId r:id="rId27"/>
  </p:notesMasterIdLst>
  <p:sldIdLst>
    <p:sldId id="256" r:id="rId2"/>
    <p:sldId id="257" r:id="rId3"/>
    <p:sldId id="265" r:id="rId4"/>
    <p:sldId id="258" r:id="rId5"/>
    <p:sldId id="259" r:id="rId6"/>
    <p:sldId id="266" r:id="rId7"/>
    <p:sldId id="261" r:id="rId8"/>
    <p:sldId id="262" r:id="rId9"/>
    <p:sldId id="263"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17" autoAdjust="0"/>
  </p:normalViewPr>
  <p:slideViewPr>
    <p:cSldViewPr snapToGrid="0">
      <p:cViewPr varScale="1">
        <p:scale>
          <a:sx n="83" d="100"/>
          <a:sy n="83" d="100"/>
        </p:scale>
        <p:origin x="18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3C3AB-C9AE-452F-815E-A2AEF03C5C57}" type="datetimeFigureOut">
              <a:rPr lang="en-US" smtClean="0"/>
              <a:t>11/19/2014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EBC15-446E-464C-B90B-7BCC1BE4720C}" type="slidenum">
              <a:rPr lang="en-US" smtClean="0"/>
              <a:t>‹#›</a:t>
            </a:fld>
            <a:endParaRPr lang="en-US"/>
          </a:p>
        </p:txBody>
      </p:sp>
    </p:spTree>
    <p:extLst>
      <p:ext uri="{BB962C8B-B14F-4D97-AF65-F5344CB8AC3E}">
        <p14:creationId xmlns:p14="http://schemas.microsoft.com/office/powerpoint/2010/main" val="53250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Existing works fail to fully utilize power management techniques both on the </a:t>
            </a:r>
            <a:r>
              <a:rPr lang="en-US" b="1" dirty="0" smtClean="0"/>
              <a:t>servers</a:t>
            </a:r>
            <a:r>
              <a:rPr lang="en-US" dirty="0" smtClean="0"/>
              <a:t> and in the </a:t>
            </a:r>
            <a:r>
              <a:rPr lang="en-US" b="1" dirty="0" smtClean="0"/>
              <a:t>DCN</a:t>
            </a:r>
            <a:r>
              <a:rPr lang="en-US" dirty="0" smtClean="0"/>
              <a:t> at the same time.</a:t>
            </a:r>
          </a:p>
          <a:p>
            <a:endParaRPr lang="en-US" dirty="0" smtClean="0"/>
          </a:p>
          <a:p>
            <a:endParaRPr lang="en-US" dirty="0" smtClean="0"/>
          </a:p>
          <a:p>
            <a:r>
              <a:rPr lang="en-US" dirty="0" smtClean="0"/>
              <a:t>In this paper, we </a:t>
            </a:r>
            <a:r>
              <a:rPr lang="en-US" b="1" dirty="0" smtClean="0"/>
              <a:t>jointly</a:t>
            </a:r>
            <a:r>
              <a:rPr lang="en-US" dirty="0" smtClean="0"/>
              <a:t> consider VM placement on </a:t>
            </a:r>
            <a:r>
              <a:rPr lang="en-US" i="1" dirty="0" smtClean="0"/>
              <a:t>servers with scalable frequencies </a:t>
            </a:r>
            <a:r>
              <a:rPr lang="en-US" dirty="0" smtClean="0"/>
              <a:t>and flow scheduling in the DCN, to minimize the overall system’s power consumption.</a:t>
            </a:r>
          </a:p>
          <a:p>
            <a:endParaRPr lang="en-US" dirty="0"/>
          </a:p>
        </p:txBody>
      </p:sp>
      <p:sp>
        <p:nvSpPr>
          <p:cNvPr id="4" name="Slide Number Placeholder 3"/>
          <p:cNvSpPr>
            <a:spLocks noGrp="1"/>
          </p:cNvSpPr>
          <p:nvPr>
            <p:ph type="sldNum" sz="quarter" idx="10"/>
          </p:nvPr>
        </p:nvSpPr>
        <p:spPr/>
        <p:txBody>
          <a:bodyPr/>
          <a:lstStyle/>
          <a:p>
            <a:fld id="{A2DEBC15-446E-464C-B90B-7BCC1BE4720C}" type="slidenum">
              <a:rPr lang="en-US" smtClean="0"/>
              <a:t>5</a:t>
            </a:fld>
            <a:endParaRPr lang="en-US"/>
          </a:p>
        </p:txBody>
      </p:sp>
    </p:spTree>
    <p:extLst>
      <p:ext uri="{BB962C8B-B14F-4D97-AF65-F5344CB8AC3E}">
        <p14:creationId xmlns:p14="http://schemas.microsoft.com/office/powerpoint/2010/main" val="150906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consider a two-level network with four switches and four servers; they are connected as in one pod of</a:t>
            </a:r>
          </a:p>
          <a:p>
            <a:r>
              <a:rPr lang="en-US" dirty="0" smtClean="0"/>
              <a:t>the classic Fat-Tree [5] architecture. It is shown in the figure.</a:t>
            </a:r>
            <a:r>
              <a:rPr lang="en-US" baseline="0" dirty="0" smtClean="0"/>
              <a:t> We use rectangles to represent switches, and use circles to represent servers.</a:t>
            </a:r>
            <a:endParaRPr lang="en-US" dirty="0"/>
          </a:p>
        </p:txBody>
      </p:sp>
      <p:sp>
        <p:nvSpPr>
          <p:cNvPr id="4" name="Slide Number Placeholder 3"/>
          <p:cNvSpPr>
            <a:spLocks noGrp="1"/>
          </p:cNvSpPr>
          <p:nvPr>
            <p:ph type="sldNum" sz="quarter" idx="10"/>
          </p:nvPr>
        </p:nvSpPr>
        <p:spPr/>
        <p:txBody>
          <a:bodyPr/>
          <a:lstStyle/>
          <a:p>
            <a:fld id="{A2DEBC15-446E-464C-B90B-7BCC1BE4720C}" type="slidenum">
              <a:rPr lang="en-US" smtClean="0"/>
              <a:t>7</a:t>
            </a:fld>
            <a:endParaRPr lang="en-US"/>
          </a:p>
        </p:txBody>
      </p:sp>
    </p:spTree>
    <p:extLst>
      <p:ext uri="{BB962C8B-B14F-4D97-AF65-F5344CB8AC3E}">
        <p14:creationId xmlns:p14="http://schemas.microsoft.com/office/powerpoint/2010/main" val="268681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denote b(vi; </a:t>
            </a:r>
            <a:r>
              <a:rPr lang="en-US" dirty="0" err="1" smtClean="0"/>
              <a:t>vj</a:t>
            </a:r>
            <a:r>
              <a:rPr lang="en-US" dirty="0" smtClean="0"/>
              <a:t> ) as the bandwidth requirement of </a:t>
            </a:r>
            <a:r>
              <a:rPr lang="en-US" dirty="0" err="1" smtClean="0"/>
              <a:t>flowi;j</a:t>
            </a:r>
            <a:r>
              <a:rPr lang="en-US" dirty="0" smtClean="0"/>
              <a:t>.</a:t>
            </a:r>
            <a:endParaRPr lang="en-US" dirty="0"/>
          </a:p>
        </p:txBody>
      </p:sp>
      <p:sp>
        <p:nvSpPr>
          <p:cNvPr id="4" name="Slide Number Placeholder 3"/>
          <p:cNvSpPr>
            <a:spLocks noGrp="1"/>
          </p:cNvSpPr>
          <p:nvPr>
            <p:ph type="sldNum" sz="quarter" idx="10"/>
          </p:nvPr>
        </p:nvSpPr>
        <p:spPr/>
        <p:txBody>
          <a:bodyPr/>
          <a:lstStyle/>
          <a:p>
            <a:fld id="{A2DEBC15-446E-464C-B90B-7BCC1BE4720C}" type="slidenum">
              <a:rPr lang="en-US" smtClean="0"/>
              <a:t>13</a:t>
            </a:fld>
            <a:endParaRPr lang="en-US"/>
          </a:p>
        </p:txBody>
      </p:sp>
    </p:spTree>
    <p:extLst>
      <p:ext uri="{BB962C8B-B14F-4D97-AF65-F5344CB8AC3E}">
        <p14:creationId xmlns:p14="http://schemas.microsoft.com/office/powerpoint/2010/main" val="229748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512C06-B15B-4C48-9CCE-4BAA9E4085E9}"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AE53F-B54B-4AC0-B9AD-496F3C219A1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2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512C06-B15B-4C48-9CCE-4BAA9E4085E9}"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AE53F-B54B-4AC0-B9AD-496F3C219A1D}" type="slidenum">
              <a:rPr lang="en-US" smtClean="0"/>
              <a:t>‹#›</a:t>
            </a:fld>
            <a:endParaRPr lang="en-US"/>
          </a:p>
        </p:txBody>
      </p:sp>
    </p:spTree>
    <p:extLst>
      <p:ext uri="{BB962C8B-B14F-4D97-AF65-F5344CB8AC3E}">
        <p14:creationId xmlns:p14="http://schemas.microsoft.com/office/powerpoint/2010/main" val="110057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512C06-B15B-4C48-9CCE-4BAA9E4085E9}"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AE53F-B54B-4AC0-B9AD-496F3C219A1D}" type="slidenum">
              <a:rPr lang="en-US" smtClean="0"/>
              <a:t>‹#›</a:t>
            </a:fld>
            <a:endParaRPr lang="en-US"/>
          </a:p>
        </p:txBody>
      </p:sp>
    </p:spTree>
    <p:extLst>
      <p:ext uri="{BB962C8B-B14F-4D97-AF65-F5344CB8AC3E}">
        <p14:creationId xmlns:p14="http://schemas.microsoft.com/office/powerpoint/2010/main" val="300737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512C06-B15B-4C48-9CCE-4BAA9E4085E9}"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AE53F-B54B-4AC0-B9AD-496F3C219A1D}" type="slidenum">
              <a:rPr lang="en-US" smtClean="0"/>
              <a:t>‹#›</a:t>
            </a:fld>
            <a:endParaRPr lang="en-US"/>
          </a:p>
        </p:txBody>
      </p:sp>
    </p:spTree>
    <p:extLst>
      <p:ext uri="{BB962C8B-B14F-4D97-AF65-F5344CB8AC3E}">
        <p14:creationId xmlns:p14="http://schemas.microsoft.com/office/powerpoint/2010/main" val="390929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12C06-B15B-4C48-9CCE-4BAA9E4085E9}"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AE53F-B54B-4AC0-B9AD-496F3C219A1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30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512C06-B15B-4C48-9CCE-4BAA9E4085E9}"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AE53F-B54B-4AC0-B9AD-496F3C219A1D}" type="slidenum">
              <a:rPr lang="en-US" smtClean="0"/>
              <a:t>‹#›</a:t>
            </a:fld>
            <a:endParaRPr lang="en-US"/>
          </a:p>
        </p:txBody>
      </p:sp>
    </p:spTree>
    <p:extLst>
      <p:ext uri="{BB962C8B-B14F-4D97-AF65-F5344CB8AC3E}">
        <p14:creationId xmlns:p14="http://schemas.microsoft.com/office/powerpoint/2010/main" val="400909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512C06-B15B-4C48-9CCE-4BAA9E4085E9}"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AE53F-B54B-4AC0-B9AD-496F3C219A1D}" type="slidenum">
              <a:rPr lang="en-US" smtClean="0"/>
              <a:t>‹#›</a:t>
            </a:fld>
            <a:endParaRPr lang="en-US"/>
          </a:p>
        </p:txBody>
      </p:sp>
    </p:spTree>
    <p:extLst>
      <p:ext uri="{BB962C8B-B14F-4D97-AF65-F5344CB8AC3E}">
        <p14:creationId xmlns:p14="http://schemas.microsoft.com/office/powerpoint/2010/main" val="193453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512C06-B15B-4C48-9CCE-4BAA9E4085E9}"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AE53F-B54B-4AC0-B9AD-496F3C219A1D}" type="slidenum">
              <a:rPr lang="en-US" smtClean="0"/>
              <a:t>‹#›</a:t>
            </a:fld>
            <a:endParaRPr lang="en-US"/>
          </a:p>
        </p:txBody>
      </p:sp>
    </p:spTree>
    <p:extLst>
      <p:ext uri="{BB962C8B-B14F-4D97-AF65-F5344CB8AC3E}">
        <p14:creationId xmlns:p14="http://schemas.microsoft.com/office/powerpoint/2010/main" val="263377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512C06-B15B-4C48-9CCE-4BAA9E4085E9}" type="datetimeFigureOut">
              <a:rPr lang="en-US" smtClean="0"/>
              <a:t>11/19/2014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10AE53F-B54B-4AC0-B9AD-496F3C219A1D}" type="slidenum">
              <a:rPr lang="en-US" smtClean="0"/>
              <a:t>‹#›</a:t>
            </a:fld>
            <a:endParaRPr lang="en-US"/>
          </a:p>
        </p:txBody>
      </p:sp>
    </p:spTree>
    <p:extLst>
      <p:ext uri="{BB962C8B-B14F-4D97-AF65-F5344CB8AC3E}">
        <p14:creationId xmlns:p14="http://schemas.microsoft.com/office/powerpoint/2010/main" val="311040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E512C06-B15B-4C48-9CCE-4BAA9E4085E9}" type="datetimeFigureOut">
              <a:rPr lang="en-US" smtClean="0"/>
              <a:t>11/19/2014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0AE53F-B54B-4AC0-B9AD-496F3C219A1D}" type="slidenum">
              <a:rPr lang="en-US" smtClean="0"/>
              <a:t>‹#›</a:t>
            </a:fld>
            <a:endParaRPr lang="en-US"/>
          </a:p>
        </p:txBody>
      </p:sp>
    </p:spTree>
    <p:extLst>
      <p:ext uri="{BB962C8B-B14F-4D97-AF65-F5344CB8AC3E}">
        <p14:creationId xmlns:p14="http://schemas.microsoft.com/office/powerpoint/2010/main" val="422939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12C06-B15B-4C48-9CCE-4BAA9E4085E9}"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AE53F-B54B-4AC0-B9AD-496F3C219A1D}" type="slidenum">
              <a:rPr lang="en-US" smtClean="0"/>
              <a:t>‹#›</a:t>
            </a:fld>
            <a:endParaRPr lang="en-US"/>
          </a:p>
        </p:txBody>
      </p:sp>
    </p:spTree>
    <p:extLst>
      <p:ext uri="{BB962C8B-B14F-4D97-AF65-F5344CB8AC3E}">
        <p14:creationId xmlns:p14="http://schemas.microsoft.com/office/powerpoint/2010/main" val="377913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E512C06-B15B-4C48-9CCE-4BAA9E4085E9}" type="datetimeFigureOut">
              <a:rPr lang="en-US" smtClean="0"/>
              <a:t>11/19/2014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10AE53F-B54B-4AC0-B9AD-496F3C219A1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022087"/>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Joint Power Optimization Through VM Placement and Flow Scheduling in Data Centers</a:t>
            </a:r>
          </a:p>
        </p:txBody>
      </p:sp>
      <p:sp>
        <p:nvSpPr>
          <p:cNvPr id="3" name="Subtitle 2"/>
          <p:cNvSpPr>
            <a:spLocks noGrp="1"/>
          </p:cNvSpPr>
          <p:nvPr>
            <p:ph type="subTitle" idx="1"/>
          </p:nvPr>
        </p:nvSpPr>
        <p:spPr/>
        <p:txBody>
          <a:bodyPr>
            <a:noAutofit/>
          </a:bodyPr>
          <a:lstStyle/>
          <a:p>
            <a:r>
              <a:rPr lang="en-US" sz="2000" dirty="0" smtClean="0"/>
              <a:t>Dawei Li, </a:t>
            </a:r>
            <a:r>
              <a:rPr lang="en-US" sz="2000" dirty="0" err="1" smtClean="0"/>
              <a:t>Jie</a:t>
            </a:r>
            <a:r>
              <a:rPr lang="en-US" sz="2000" dirty="0" smtClean="0"/>
              <a:t> Wu (Temple </a:t>
            </a:r>
            <a:r>
              <a:rPr lang="en-US" sz="2000" dirty="0" err="1" smtClean="0"/>
              <a:t>Univeristy</a:t>
            </a:r>
            <a:r>
              <a:rPr lang="en-US" sz="2000" dirty="0" smtClean="0"/>
              <a:t>)</a:t>
            </a:r>
          </a:p>
          <a:p>
            <a:r>
              <a:rPr lang="en-US" sz="2000" dirty="0" err="1" smtClean="0"/>
              <a:t>Zhiyong</a:t>
            </a:r>
            <a:r>
              <a:rPr lang="en-US" sz="2000" dirty="0" smtClean="0"/>
              <a:t> Liu, and Fa Zhang (Chinese Academy of Sciences)</a:t>
            </a:r>
          </a:p>
          <a:p>
            <a:r>
              <a:rPr lang="en-US" sz="2000" dirty="0" smtClean="0"/>
              <a:t>33</a:t>
            </a:r>
            <a:r>
              <a:rPr lang="en-US" sz="2000" baseline="30000" dirty="0" smtClean="0"/>
              <a:t>rd</a:t>
            </a:r>
            <a:r>
              <a:rPr lang="en-US" sz="2000" dirty="0" smtClean="0"/>
              <a:t> IEEE International Performance, Computing, and Communications Conference </a:t>
            </a:r>
            <a:endParaRPr lang="en-US" sz="20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0884" y="0"/>
            <a:ext cx="1030288" cy="103028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510" y="0"/>
            <a:ext cx="1091374" cy="1030288"/>
          </a:xfrm>
          <a:prstGeom prst="rect">
            <a:avLst/>
          </a:prstGeom>
        </p:spPr>
      </p:pic>
    </p:spTree>
    <p:extLst>
      <p:ext uri="{BB962C8B-B14F-4D97-AF65-F5344CB8AC3E}">
        <p14:creationId xmlns:p14="http://schemas.microsoft.com/office/powerpoint/2010/main" val="3027672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63600"/>
            <a:ext cx="7886700" cy="827089"/>
          </a:xfrm>
        </p:spPr>
        <p:txBody>
          <a:bodyPr>
            <a:normAutofit fontScale="90000"/>
          </a:bodyPr>
          <a:lstStyle/>
          <a:p>
            <a:r>
              <a:rPr lang="en-US" dirty="0" smtClean="0"/>
              <a:t>System Model and Problem Formulation</a:t>
            </a:r>
            <a:endParaRPr lang="en-US" dirty="0"/>
          </a:p>
        </p:txBody>
      </p:sp>
      <p:sp>
        <p:nvSpPr>
          <p:cNvPr id="3" name="Content Placeholder 2"/>
          <p:cNvSpPr>
            <a:spLocks noGrp="1"/>
          </p:cNvSpPr>
          <p:nvPr>
            <p:ph idx="1"/>
          </p:nvPr>
        </p:nvSpPr>
        <p:spPr/>
        <p:txBody>
          <a:bodyPr>
            <a:normAutofit/>
          </a:bodyPr>
          <a:lstStyle/>
          <a:p>
            <a:r>
              <a:rPr lang="en-US" sz="2400" dirty="0" smtClean="0"/>
              <a:t>Server power model</a:t>
            </a:r>
          </a:p>
          <a:p>
            <a:endParaRPr lang="en-US" sz="2400" dirty="0" smtClean="0"/>
          </a:p>
          <a:p>
            <a:r>
              <a:rPr lang="en-US" sz="2400" dirty="0" smtClean="0"/>
              <a:t>Switch power model</a:t>
            </a:r>
          </a:p>
          <a:p>
            <a:endParaRPr lang="en-US" sz="2400" dirty="0"/>
          </a:p>
          <a:p>
            <a:endParaRPr lang="en-US" sz="2400" dirty="0" smtClean="0"/>
          </a:p>
          <a:p>
            <a:r>
              <a:rPr lang="en-US" sz="2400" dirty="0"/>
              <a:t>VM model: each VM requires a normalized utilization </a:t>
            </a:r>
            <a:r>
              <a:rPr lang="en-US" sz="2400" dirty="0" smtClean="0"/>
              <a:t>under the </a:t>
            </a:r>
            <a:r>
              <a:rPr lang="en-US" sz="2400" dirty="0"/>
              <a:t>maximum frequency of the server, </a:t>
            </a:r>
          </a:p>
        </p:txBody>
      </p:sp>
      <p:pic>
        <p:nvPicPr>
          <p:cNvPr id="5" name="Picture 4"/>
          <p:cNvPicPr>
            <a:picLocks noChangeAspect="1"/>
          </p:cNvPicPr>
          <p:nvPr/>
        </p:nvPicPr>
        <p:blipFill>
          <a:blip r:embed="rId2"/>
          <a:stretch>
            <a:fillRect/>
          </a:stretch>
        </p:blipFill>
        <p:spPr>
          <a:xfrm>
            <a:off x="4161796" y="2169520"/>
            <a:ext cx="3314197" cy="512461"/>
          </a:xfrm>
          <a:prstGeom prst="rect">
            <a:avLst/>
          </a:prstGeom>
        </p:spPr>
      </p:pic>
      <p:pic>
        <p:nvPicPr>
          <p:cNvPr id="6" name="Picture 5"/>
          <p:cNvPicPr>
            <a:picLocks noChangeAspect="1"/>
          </p:cNvPicPr>
          <p:nvPr/>
        </p:nvPicPr>
        <p:blipFill>
          <a:blip r:embed="rId3"/>
          <a:stretch>
            <a:fillRect/>
          </a:stretch>
        </p:blipFill>
        <p:spPr>
          <a:xfrm>
            <a:off x="1848533" y="3343622"/>
            <a:ext cx="4991100" cy="723900"/>
          </a:xfrm>
          <a:prstGeom prst="rect">
            <a:avLst/>
          </a:prstGeom>
        </p:spPr>
      </p:pic>
      <p:pic>
        <p:nvPicPr>
          <p:cNvPr id="7" name="Picture 6"/>
          <p:cNvPicPr>
            <a:picLocks noChangeAspect="1"/>
          </p:cNvPicPr>
          <p:nvPr/>
        </p:nvPicPr>
        <p:blipFill>
          <a:blip r:embed="rId4"/>
          <a:stretch>
            <a:fillRect/>
          </a:stretch>
        </p:blipFill>
        <p:spPr>
          <a:xfrm>
            <a:off x="829268" y="2256193"/>
            <a:ext cx="2293172" cy="425788"/>
          </a:xfrm>
          <a:prstGeom prst="rect">
            <a:avLst/>
          </a:prstGeom>
        </p:spPr>
      </p:pic>
      <p:pic>
        <p:nvPicPr>
          <p:cNvPr id="8" name="Picture 7"/>
          <p:cNvPicPr>
            <a:picLocks noChangeAspect="1"/>
          </p:cNvPicPr>
          <p:nvPr/>
        </p:nvPicPr>
        <p:blipFill>
          <a:blip r:embed="rId5"/>
          <a:stretch>
            <a:fillRect/>
          </a:stretch>
        </p:blipFill>
        <p:spPr>
          <a:xfrm>
            <a:off x="2048719" y="5188830"/>
            <a:ext cx="2765324" cy="396689"/>
          </a:xfrm>
          <a:prstGeom prst="rect">
            <a:avLst/>
          </a:prstGeom>
        </p:spPr>
      </p:pic>
    </p:spTree>
    <p:extLst>
      <p:ext uri="{BB962C8B-B14F-4D97-AF65-F5344CB8AC3E}">
        <p14:creationId xmlns:p14="http://schemas.microsoft.com/office/powerpoint/2010/main" val="409132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87400"/>
            <a:ext cx="7886700" cy="903289"/>
          </a:xfrm>
        </p:spPr>
        <p:txBody>
          <a:bodyPr>
            <a:normAutofit fontScale="90000"/>
          </a:bodyPr>
          <a:lstStyle/>
          <a:p>
            <a:r>
              <a:rPr lang="en-US" dirty="0" smtClean="0"/>
              <a:t>System Model and Problem Formulation</a:t>
            </a:r>
            <a:endParaRPr lang="en-US" dirty="0"/>
          </a:p>
        </p:txBody>
      </p:sp>
      <p:sp>
        <p:nvSpPr>
          <p:cNvPr id="3" name="Content Placeholder 2"/>
          <p:cNvSpPr>
            <a:spLocks noGrp="1"/>
          </p:cNvSpPr>
          <p:nvPr>
            <p:ph idx="1"/>
          </p:nvPr>
        </p:nvSpPr>
        <p:spPr/>
        <p:txBody>
          <a:bodyPr>
            <a:normAutofit/>
          </a:bodyPr>
          <a:lstStyle/>
          <a:p>
            <a:r>
              <a:rPr lang="en-US" dirty="0" smtClean="0"/>
              <a:t>Utilization:</a:t>
            </a:r>
          </a:p>
          <a:p>
            <a:endParaRPr lang="en-US" dirty="0"/>
          </a:p>
          <a:p>
            <a:r>
              <a:rPr lang="en-US" dirty="0" smtClean="0"/>
              <a:t>Server:</a:t>
            </a:r>
          </a:p>
          <a:p>
            <a:endParaRPr lang="en-US" dirty="0"/>
          </a:p>
          <a:p>
            <a:r>
              <a:rPr lang="en-US" dirty="0" smtClean="0"/>
              <a:t>Switch </a:t>
            </a:r>
          </a:p>
          <a:p>
            <a:endParaRPr lang="en-US" dirty="0"/>
          </a:p>
          <a:p>
            <a:r>
              <a:rPr lang="en-US" dirty="0" smtClean="0"/>
              <a:t>Formulation:</a:t>
            </a:r>
            <a:endParaRPr lang="en-US" dirty="0"/>
          </a:p>
        </p:txBody>
      </p:sp>
      <p:pic>
        <p:nvPicPr>
          <p:cNvPr id="8" name="Picture 7"/>
          <p:cNvPicPr>
            <a:picLocks noChangeAspect="1"/>
          </p:cNvPicPr>
          <p:nvPr/>
        </p:nvPicPr>
        <p:blipFill>
          <a:blip r:embed="rId2"/>
          <a:stretch>
            <a:fillRect/>
          </a:stretch>
        </p:blipFill>
        <p:spPr>
          <a:xfrm>
            <a:off x="1972217" y="2612002"/>
            <a:ext cx="6657975" cy="847725"/>
          </a:xfrm>
          <a:prstGeom prst="rect">
            <a:avLst/>
          </a:prstGeom>
        </p:spPr>
      </p:pic>
      <p:pic>
        <p:nvPicPr>
          <p:cNvPr id="10" name="Picture 9"/>
          <p:cNvPicPr>
            <a:picLocks noChangeAspect="1"/>
          </p:cNvPicPr>
          <p:nvPr/>
        </p:nvPicPr>
        <p:blipFill>
          <a:blip r:embed="rId3"/>
          <a:stretch>
            <a:fillRect/>
          </a:stretch>
        </p:blipFill>
        <p:spPr>
          <a:xfrm>
            <a:off x="2929493" y="4724359"/>
            <a:ext cx="5696535" cy="1566279"/>
          </a:xfrm>
          <a:prstGeom prst="rect">
            <a:avLst/>
          </a:prstGeom>
        </p:spPr>
      </p:pic>
      <p:pic>
        <p:nvPicPr>
          <p:cNvPr id="11" name="Picture 10"/>
          <p:cNvPicPr>
            <a:picLocks noChangeAspect="1"/>
          </p:cNvPicPr>
          <p:nvPr/>
        </p:nvPicPr>
        <p:blipFill>
          <a:blip r:embed="rId4"/>
          <a:stretch>
            <a:fillRect/>
          </a:stretch>
        </p:blipFill>
        <p:spPr>
          <a:xfrm>
            <a:off x="2838450" y="1822430"/>
            <a:ext cx="5676900" cy="819150"/>
          </a:xfrm>
          <a:prstGeom prst="rect">
            <a:avLst/>
          </a:prstGeom>
        </p:spPr>
      </p:pic>
      <p:pic>
        <p:nvPicPr>
          <p:cNvPr id="12" name="Picture 11"/>
          <p:cNvPicPr>
            <a:picLocks noChangeAspect="1"/>
          </p:cNvPicPr>
          <p:nvPr/>
        </p:nvPicPr>
        <p:blipFill>
          <a:blip r:embed="rId5"/>
          <a:stretch>
            <a:fillRect/>
          </a:stretch>
        </p:blipFill>
        <p:spPr>
          <a:xfrm>
            <a:off x="2134141" y="3745184"/>
            <a:ext cx="6334125" cy="819150"/>
          </a:xfrm>
          <a:prstGeom prst="rect">
            <a:avLst/>
          </a:prstGeom>
        </p:spPr>
      </p:pic>
    </p:spTree>
    <p:extLst>
      <p:ext uri="{BB962C8B-B14F-4D97-AF65-F5344CB8AC3E}">
        <p14:creationId xmlns:p14="http://schemas.microsoft.com/office/powerpoint/2010/main" val="531771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 Solution</a:t>
            </a:r>
            <a:endParaRPr lang="en-US" dirty="0"/>
          </a:p>
        </p:txBody>
      </p:sp>
      <p:sp>
        <p:nvSpPr>
          <p:cNvPr id="3" name="Content Placeholder 2"/>
          <p:cNvSpPr>
            <a:spLocks noGrp="1"/>
          </p:cNvSpPr>
          <p:nvPr>
            <p:ph idx="1"/>
          </p:nvPr>
        </p:nvSpPr>
        <p:spPr/>
        <p:txBody>
          <a:bodyPr>
            <a:normAutofit/>
          </a:bodyPr>
          <a:lstStyle/>
          <a:p>
            <a:r>
              <a:rPr lang="en-US" sz="3200" dirty="0" smtClean="0"/>
              <a:t>For special case, we mean:</a:t>
            </a:r>
          </a:p>
          <a:p>
            <a:endParaRPr lang="en-US" sz="3200" dirty="0"/>
          </a:p>
          <a:p>
            <a:endParaRPr lang="en-US" sz="3200" dirty="0" smtClean="0"/>
          </a:p>
          <a:p>
            <a:r>
              <a:rPr lang="en-US" sz="3200" dirty="0" smtClean="0"/>
              <a:t>Optimal </a:t>
            </a:r>
            <a:r>
              <a:rPr lang="en-US" sz="3200" dirty="0"/>
              <a:t>VM Allocation Given the # of Servers to Be </a:t>
            </a:r>
            <a:r>
              <a:rPr lang="en-US" sz="3200" dirty="0" smtClean="0"/>
              <a:t>Used:</a:t>
            </a:r>
            <a:endParaRPr lang="en-US" sz="3200" dirty="0"/>
          </a:p>
        </p:txBody>
      </p:sp>
      <p:pic>
        <p:nvPicPr>
          <p:cNvPr id="4" name="Picture 3"/>
          <p:cNvPicPr>
            <a:picLocks noChangeAspect="1"/>
          </p:cNvPicPr>
          <p:nvPr/>
        </p:nvPicPr>
        <p:blipFill>
          <a:blip r:embed="rId2"/>
          <a:stretch>
            <a:fillRect/>
          </a:stretch>
        </p:blipFill>
        <p:spPr>
          <a:xfrm>
            <a:off x="1616370" y="5054741"/>
            <a:ext cx="6472586" cy="603933"/>
          </a:xfrm>
          <a:prstGeom prst="rect">
            <a:avLst/>
          </a:prstGeom>
        </p:spPr>
      </p:pic>
      <p:pic>
        <p:nvPicPr>
          <p:cNvPr id="6" name="Picture 5"/>
          <p:cNvPicPr>
            <a:picLocks noChangeAspect="1"/>
          </p:cNvPicPr>
          <p:nvPr/>
        </p:nvPicPr>
        <p:blipFill>
          <a:blip r:embed="rId3"/>
          <a:stretch>
            <a:fillRect/>
          </a:stretch>
        </p:blipFill>
        <p:spPr>
          <a:xfrm>
            <a:off x="2002419" y="2476462"/>
            <a:ext cx="4393075" cy="434390"/>
          </a:xfrm>
          <a:prstGeom prst="rect">
            <a:avLst/>
          </a:prstGeom>
        </p:spPr>
      </p:pic>
    </p:spTree>
    <p:extLst>
      <p:ext uri="{BB962C8B-B14F-4D97-AF65-F5344CB8AC3E}">
        <p14:creationId xmlns:p14="http://schemas.microsoft.com/office/powerpoint/2010/main" val="3033580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Case Solution</a:t>
            </a:r>
          </a:p>
        </p:txBody>
      </p:sp>
      <p:sp>
        <p:nvSpPr>
          <p:cNvPr id="3" name="Content Placeholder 2"/>
          <p:cNvSpPr>
            <a:spLocks noGrp="1"/>
          </p:cNvSpPr>
          <p:nvPr>
            <p:ph idx="1"/>
          </p:nvPr>
        </p:nvSpPr>
        <p:spPr/>
        <p:txBody>
          <a:bodyPr>
            <a:normAutofit/>
          </a:bodyPr>
          <a:lstStyle/>
          <a:p>
            <a:r>
              <a:rPr lang="en-US" dirty="0" smtClean="0"/>
              <a:t>Server-Level VM grouping:</a:t>
            </a:r>
          </a:p>
          <a:p>
            <a:pPr lvl="1"/>
            <a:r>
              <a:rPr lang="en-US" dirty="0"/>
              <a:t>Assume that we have chosen to use n servers. </a:t>
            </a:r>
            <a:r>
              <a:rPr lang="en-US" dirty="0" smtClean="0"/>
              <a:t>In </a:t>
            </a:r>
            <a:r>
              <a:rPr lang="en-US" dirty="0"/>
              <a:t>order to </a:t>
            </a:r>
            <a:r>
              <a:rPr lang="en-US" dirty="0" smtClean="0"/>
              <a:t>achieve the </a:t>
            </a:r>
            <a:r>
              <a:rPr lang="en-US" dirty="0"/>
              <a:t>minimal power consumption on the n servers, the </a:t>
            </a:r>
            <a:r>
              <a:rPr lang="en-US" dirty="0" smtClean="0"/>
              <a:t>VM allocation </a:t>
            </a:r>
            <a:r>
              <a:rPr lang="en-US" dirty="0"/>
              <a:t>should be balanced. In other words, we </a:t>
            </a:r>
            <a:r>
              <a:rPr lang="en-US" dirty="0" smtClean="0"/>
              <a:t>should allocate             to </a:t>
            </a:r>
            <a:r>
              <a:rPr lang="en-US" dirty="0"/>
              <a:t>each of the first (M mod n) servers</a:t>
            </a:r>
            <a:r>
              <a:rPr lang="en-US" dirty="0" smtClean="0"/>
              <a:t>, and </a:t>
            </a:r>
            <a:r>
              <a:rPr lang="en-US" dirty="0"/>
              <a:t>allocate </a:t>
            </a:r>
            <a:r>
              <a:rPr lang="en-US" dirty="0" smtClean="0"/>
              <a:t>              VMs </a:t>
            </a:r>
            <a:r>
              <a:rPr lang="en-US" dirty="0"/>
              <a:t>to each of the next n </a:t>
            </a:r>
            <a:r>
              <a:rPr lang="en-US" dirty="0" smtClean="0"/>
              <a:t>- </a:t>
            </a:r>
            <a:r>
              <a:rPr lang="en-US" dirty="0"/>
              <a:t>(M mod n</a:t>
            </a:r>
            <a:r>
              <a:rPr lang="en-US" dirty="0" smtClean="0"/>
              <a:t>) servers.</a:t>
            </a:r>
            <a:endParaRPr lang="en-US" dirty="0"/>
          </a:p>
          <a:p>
            <a:pPr lvl="1"/>
            <a:r>
              <a:rPr lang="en-US" dirty="0"/>
              <a:t>Intuition: assign a group of VMs that have high communication requirements among themselves to the same server, and assign </a:t>
            </a:r>
            <a:r>
              <a:rPr lang="en-US" dirty="0" smtClean="0"/>
              <a:t>VMs with </a:t>
            </a:r>
            <a:r>
              <a:rPr lang="en-US" dirty="0"/>
              <a:t>low communication requirements to different servers.</a:t>
            </a:r>
          </a:p>
        </p:txBody>
      </p:sp>
      <p:pic>
        <p:nvPicPr>
          <p:cNvPr id="4" name="Picture 3"/>
          <p:cNvPicPr>
            <a:picLocks noChangeAspect="1"/>
          </p:cNvPicPr>
          <p:nvPr/>
        </p:nvPicPr>
        <p:blipFill>
          <a:blip r:embed="rId3"/>
          <a:stretch>
            <a:fillRect/>
          </a:stretch>
        </p:blipFill>
        <p:spPr>
          <a:xfrm>
            <a:off x="5394041" y="2670439"/>
            <a:ext cx="590548" cy="252412"/>
          </a:xfrm>
          <a:prstGeom prst="rect">
            <a:avLst/>
          </a:prstGeom>
        </p:spPr>
      </p:pic>
      <p:pic>
        <p:nvPicPr>
          <p:cNvPr id="5" name="Picture 4"/>
          <p:cNvPicPr>
            <a:picLocks noChangeAspect="1"/>
          </p:cNvPicPr>
          <p:nvPr/>
        </p:nvPicPr>
        <p:blipFill>
          <a:blip r:embed="rId4"/>
          <a:stretch>
            <a:fillRect/>
          </a:stretch>
        </p:blipFill>
        <p:spPr>
          <a:xfrm>
            <a:off x="3855888" y="2970265"/>
            <a:ext cx="738971" cy="275648"/>
          </a:xfrm>
          <a:prstGeom prst="rect">
            <a:avLst/>
          </a:prstGeom>
        </p:spPr>
      </p:pic>
      <p:pic>
        <p:nvPicPr>
          <p:cNvPr id="6" name="Picture 5"/>
          <p:cNvPicPr>
            <a:picLocks noChangeAspect="1"/>
          </p:cNvPicPr>
          <p:nvPr/>
        </p:nvPicPr>
        <p:blipFill>
          <a:blip r:embed="rId5"/>
          <a:stretch>
            <a:fillRect/>
          </a:stretch>
        </p:blipFill>
        <p:spPr>
          <a:xfrm>
            <a:off x="2293234" y="4547837"/>
            <a:ext cx="4958606" cy="366866"/>
          </a:xfrm>
          <a:prstGeom prst="rect">
            <a:avLst/>
          </a:prstGeom>
        </p:spPr>
      </p:pic>
    </p:spTree>
    <p:extLst>
      <p:ext uri="{BB962C8B-B14F-4D97-AF65-F5344CB8AC3E}">
        <p14:creationId xmlns:p14="http://schemas.microsoft.com/office/powerpoint/2010/main" val="2293925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Case Solution</a:t>
            </a:r>
          </a:p>
        </p:txBody>
      </p:sp>
      <p:sp>
        <p:nvSpPr>
          <p:cNvPr id="3" name="Content Placeholder 2"/>
          <p:cNvSpPr>
            <a:spLocks noGrp="1"/>
          </p:cNvSpPr>
          <p:nvPr>
            <p:ph idx="1"/>
          </p:nvPr>
        </p:nvSpPr>
        <p:spPr/>
        <p:txBody>
          <a:bodyPr>
            <a:normAutofit/>
          </a:bodyPr>
          <a:lstStyle/>
          <a:p>
            <a:r>
              <a:rPr lang="en-US" sz="2800" dirty="0" smtClean="0"/>
              <a:t>Rack-Level VM Grouping</a:t>
            </a:r>
          </a:p>
          <a:p>
            <a:pPr lvl="1"/>
            <a:r>
              <a:rPr lang="en-US" sz="2800" dirty="0" smtClean="0"/>
              <a:t>The similar balanced partitioning</a:t>
            </a:r>
            <a:endParaRPr lang="en-US" sz="2800" dirty="0"/>
          </a:p>
        </p:txBody>
      </p:sp>
      <p:pic>
        <p:nvPicPr>
          <p:cNvPr id="4" name="Picture 3"/>
          <p:cNvPicPr>
            <a:picLocks noChangeAspect="1"/>
          </p:cNvPicPr>
          <p:nvPr/>
        </p:nvPicPr>
        <p:blipFill>
          <a:blip r:embed="rId2"/>
          <a:stretch>
            <a:fillRect/>
          </a:stretch>
        </p:blipFill>
        <p:spPr>
          <a:xfrm>
            <a:off x="1415635" y="3395451"/>
            <a:ext cx="5705475" cy="923925"/>
          </a:xfrm>
          <a:prstGeom prst="rect">
            <a:avLst/>
          </a:prstGeom>
        </p:spPr>
      </p:pic>
    </p:spTree>
    <p:extLst>
      <p:ext uri="{BB962C8B-B14F-4D97-AF65-F5344CB8AC3E}">
        <p14:creationId xmlns:p14="http://schemas.microsoft.com/office/powerpoint/2010/main" val="183986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Case Solution</a:t>
            </a:r>
          </a:p>
        </p:txBody>
      </p:sp>
      <p:sp>
        <p:nvSpPr>
          <p:cNvPr id="3" name="Content Placeholder 2"/>
          <p:cNvSpPr>
            <a:spLocks noGrp="1"/>
          </p:cNvSpPr>
          <p:nvPr>
            <p:ph idx="1"/>
          </p:nvPr>
        </p:nvSpPr>
        <p:spPr/>
        <p:txBody>
          <a:bodyPr>
            <a:normAutofit/>
          </a:bodyPr>
          <a:lstStyle/>
          <a:p>
            <a:r>
              <a:rPr lang="en-US" sz="2800" dirty="0" smtClean="0"/>
              <a:t>Pod-Level VM Grouping</a:t>
            </a:r>
            <a:endParaRPr lang="en-US" sz="2800" dirty="0"/>
          </a:p>
        </p:txBody>
      </p:sp>
      <p:pic>
        <p:nvPicPr>
          <p:cNvPr id="4" name="Picture 3"/>
          <p:cNvPicPr>
            <a:picLocks noChangeAspect="1"/>
          </p:cNvPicPr>
          <p:nvPr/>
        </p:nvPicPr>
        <p:blipFill>
          <a:blip r:embed="rId2"/>
          <a:stretch>
            <a:fillRect/>
          </a:stretch>
        </p:blipFill>
        <p:spPr>
          <a:xfrm>
            <a:off x="1856170" y="2715047"/>
            <a:ext cx="5848350" cy="733425"/>
          </a:xfrm>
          <a:prstGeom prst="rect">
            <a:avLst/>
          </a:prstGeom>
        </p:spPr>
      </p:pic>
    </p:spTree>
    <p:extLst>
      <p:ext uri="{BB962C8B-B14F-4D97-AF65-F5344CB8AC3E}">
        <p14:creationId xmlns:p14="http://schemas.microsoft.com/office/powerpoint/2010/main" val="1099317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Case Solution</a:t>
            </a:r>
          </a:p>
        </p:txBody>
      </p:sp>
      <p:sp>
        <p:nvSpPr>
          <p:cNvPr id="3" name="Content Placeholder 2"/>
          <p:cNvSpPr>
            <a:spLocks noGrp="1"/>
          </p:cNvSpPr>
          <p:nvPr>
            <p:ph idx="1"/>
          </p:nvPr>
        </p:nvSpPr>
        <p:spPr/>
        <p:txBody>
          <a:bodyPr>
            <a:noAutofit/>
          </a:bodyPr>
          <a:lstStyle/>
          <a:p>
            <a:r>
              <a:rPr lang="en-US" dirty="0" smtClean="0"/>
              <a:t>VM Placement and Flow Scheduling</a:t>
            </a:r>
          </a:p>
          <a:p>
            <a:pPr lvl="1"/>
            <a:r>
              <a:rPr lang="en-US" sz="2000" dirty="0"/>
              <a:t>VM placement:</a:t>
            </a:r>
          </a:p>
          <a:p>
            <a:pPr lvl="2"/>
            <a:r>
              <a:rPr lang="en-US" sz="2000" dirty="0"/>
              <a:t>symmetric architecture</a:t>
            </a:r>
          </a:p>
          <a:p>
            <a:pPr lvl="2"/>
            <a:r>
              <a:rPr lang="en-US" sz="2000" dirty="0"/>
              <a:t>place the first category on the first pod, place the first part of the first category on the first rack of the first pod, and place the first group of each part on the first server in the corresponding rack.</a:t>
            </a:r>
          </a:p>
          <a:p>
            <a:pPr lvl="1"/>
            <a:r>
              <a:rPr lang="en-US" sz="2000" dirty="0" smtClean="0"/>
              <a:t>Flow Scheduling:</a:t>
            </a:r>
          </a:p>
          <a:p>
            <a:pPr lvl="2"/>
            <a:r>
              <a:rPr lang="en-US" sz="2000" dirty="0" smtClean="0"/>
              <a:t>In order </a:t>
            </a:r>
            <a:r>
              <a:rPr lang="en-US" sz="2000" dirty="0"/>
              <a:t>to reduce the power consumption for communications</a:t>
            </a:r>
            <a:r>
              <a:rPr lang="en-US" sz="2000" dirty="0" smtClean="0"/>
              <a:t>, a </a:t>
            </a:r>
            <a:r>
              <a:rPr lang="en-US" sz="2000" dirty="0"/>
              <a:t>common intuition is to consolidate the flows to the </a:t>
            </a:r>
            <a:r>
              <a:rPr lang="en-US" sz="2000" dirty="0" smtClean="0"/>
              <a:t>minimal number </a:t>
            </a:r>
            <a:r>
              <a:rPr lang="en-US" sz="2000" dirty="0"/>
              <a:t>of switches and ports, such that the remaining </a:t>
            </a:r>
            <a:r>
              <a:rPr lang="en-US" sz="2000" dirty="0" smtClean="0"/>
              <a:t>network elements </a:t>
            </a:r>
            <a:r>
              <a:rPr lang="en-US" sz="2000" dirty="0"/>
              <a:t>can be put into sleep mode for power saving</a:t>
            </a:r>
            <a:r>
              <a:rPr lang="en-US" sz="2000" dirty="0" smtClean="0"/>
              <a:t>.</a:t>
            </a:r>
          </a:p>
          <a:p>
            <a:pPr lvl="2"/>
            <a:r>
              <a:rPr lang="en-US" sz="2000" dirty="0"/>
              <a:t>a heuristic based on the greedy bin packing strategy</a:t>
            </a:r>
            <a:r>
              <a:rPr lang="en-US" sz="2000" dirty="0" smtClean="0"/>
              <a:t>: for </a:t>
            </a:r>
            <a:r>
              <a:rPr lang="en-US" sz="2000" dirty="0"/>
              <a:t>each flow between a pair of VMs, assign the flow to </a:t>
            </a:r>
            <a:r>
              <a:rPr lang="en-US" sz="2000" dirty="0" smtClean="0"/>
              <a:t>its leftmost </a:t>
            </a:r>
            <a:r>
              <a:rPr lang="en-US" sz="2000" dirty="0"/>
              <a:t>path that has enough capacity for the flow.</a:t>
            </a:r>
            <a:endParaRPr lang="en-US" sz="2000" dirty="0" smtClean="0"/>
          </a:p>
        </p:txBody>
      </p:sp>
    </p:spTree>
    <p:extLst>
      <p:ext uri="{BB962C8B-B14F-4D97-AF65-F5344CB8AC3E}">
        <p14:creationId xmlns:p14="http://schemas.microsoft.com/office/powerpoint/2010/main" val="1677830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Case Solution</a:t>
            </a:r>
          </a:p>
        </p:txBody>
      </p:sp>
      <p:sp>
        <p:nvSpPr>
          <p:cNvPr id="3" name="Content Placeholder 2"/>
          <p:cNvSpPr>
            <a:spLocks noGrp="1"/>
          </p:cNvSpPr>
          <p:nvPr>
            <p:ph idx="1"/>
          </p:nvPr>
        </p:nvSpPr>
        <p:spPr/>
        <p:txBody>
          <a:bodyPr/>
          <a:lstStyle/>
          <a:p>
            <a:r>
              <a:rPr lang="en-US" sz="2800" dirty="0" smtClean="0"/>
              <a:t>Overall Approach</a:t>
            </a:r>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2"/>
          <a:stretch>
            <a:fillRect/>
          </a:stretch>
        </p:blipFill>
        <p:spPr>
          <a:xfrm>
            <a:off x="1590675" y="2580913"/>
            <a:ext cx="5962650" cy="723900"/>
          </a:xfrm>
          <a:prstGeom prst="rect">
            <a:avLst/>
          </a:prstGeom>
        </p:spPr>
      </p:pic>
      <p:pic>
        <p:nvPicPr>
          <p:cNvPr id="6" name="Picture 5"/>
          <p:cNvPicPr>
            <a:picLocks noChangeAspect="1"/>
          </p:cNvPicPr>
          <p:nvPr/>
        </p:nvPicPr>
        <p:blipFill>
          <a:blip r:embed="rId3"/>
          <a:stretch>
            <a:fillRect/>
          </a:stretch>
        </p:blipFill>
        <p:spPr>
          <a:xfrm>
            <a:off x="1594512" y="4194876"/>
            <a:ext cx="6772248" cy="784155"/>
          </a:xfrm>
          <a:prstGeom prst="rect">
            <a:avLst/>
          </a:prstGeom>
        </p:spPr>
      </p:pic>
    </p:spTree>
    <p:extLst>
      <p:ext uri="{BB962C8B-B14F-4D97-AF65-F5344CB8AC3E}">
        <p14:creationId xmlns:p14="http://schemas.microsoft.com/office/powerpoint/2010/main" val="3701964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Case Solution</a:t>
            </a:r>
            <a:endParaRPr lang="en-US" dirty="0"/>
          </a:p>
        </p:txBody>
      </p:sp>
      <p:sp>
        <p:nvSpPr>
          <p:cNvPr id="3" name="Content Placeholder 2"/>
          <p:cNvSpPr>
            <a:spLocks noGrp="1"/>
          </p:cNvSpPr>
          <p:nvPr>
            <p:ph idx="1"/>
          </p:nvPr>
        </p:nvSpPr>
        <p:spPr/>
        <p:txBody>
          <a:bodyPr>
            <a:noAutofit/>
          </a:bodyPr>
          <a:lstStyle/>
          <a:p>
            <a:r>
              <a:rPr lang="en-US" sz="2800" dirty="0"/>
              <a:t>Optimal VM Allocation Given the # of Servers to Be </a:t>
            </a:r>
            <a:r>
              <a:rPr lang="en-US" sz="2800" dirty="0" smtClean="0"/>
              <a:t>Used:</a:t>
            </a:r>
          </a:p>
          <a:p>
            <a:endParaRPr lang="en-US" sz="2800" dirty="0"/>
          </a:p>
          <a:p>
            <a:endParaRPr lang="en-US" sz="2800" dirty="0"/>
          </a:p>
          <a:p>
            <a:pPr lvl="1"/>
            <a:r>
              <a:rPr lang="en-US" sz="2800" dirty="0"/>
              <a:t>The minimal </a:t>
            </a:r>
            <a:r>
              <a:rPr lang="en-US" sz="2800" dirty="0" smtClean="0"/>
              <a:t>power consumption </a:t>
            </a:r>
            <a:r>
              <a:rPr lang="en-US" sz="2800" dirty="0"/>
              <a:t>on the n servers is</a:t>
            </a:r>
            <a:endParaRPr lang="en-US" sz="2800" dirty="0" smtClean="0"/>
          </a:p>
          <a:p>
            <a:pPr lvl="1"/>
            <a:endParaRPr lang="en-US" sz="2800" dirty="0" smtClean="0"/>
          </a:p>
          <a:p>
            <a:pPr lvl="1"/>
            <a:r>
              <a:rPr lang="en-US" sz="2800" dirty="0" smtClean="0"/>
              <a:t>Achieved when </a:t>
            </a:r>
            <a:endParaRPr lang="en-US" sz="2800" dirty="0"/>
          </a:p>
        </p:txBody>
      </p:sp>
      <p:pic>
        <p:nvPicPr>
          <p:cNvPr id="4" name="Picture 3"/>
          <p:cNvPicPr>
            <a:picLocks noChangeAspect="1"/>
          </p:cNvPicPr>
          <p:nvPr/>
        </p:nvPicPr>
        <p:blipFill>
          <a:blip r:embed="rId2"/>
          <a:stretch>
            <a:fillRect/>
          </a:stretch>
        </p:blipFill>
        <p:spPr>
          <a:xfrm>
            <a:off x="1841500" y="2330841"/>
            <a:ext cx="6024081" cy="1079144"/>
          </a:xfrm>
          <a:prstGeom prst="rect">
            <a:avLst/>
          </a:prstGeom>
        </p:spPr>
      </p:pic>
      <p:pic>
        <p:nvPicPr>
          <p:cNvPr id="5" name="Picture 4"/>
          <p:cNvPicPr>
            <a:picLocks noChangeAspect="1"/>
          </p:cNvPicPr>
          <p:nvPr/>
        </p:nvPicPr>
        <p:blipFill>
          <a:blip r:embed="rId3"/>
          <a:stretch>
            <a:fillRect/>
          </a:stretch>
        </p:blipFill>
        <p:spPr>
          <a:xfrm>
            <a:off x="3023161" y="4291754"/>
            <a:ext cx="2800350" cy="381000"/>
          </a:xfrm>
          <a:prstGeom prst="rect">
            <a:avLst/>
          </a:prstGeom>
        </p:spPr>
      </p:pic>
      <p:pic>
        <p:nvPicPr>
          <p:cNvPr id="6" name="Picture 5"/>
          <p:cNvPicPr>
            <a:picLocks noChangeAspect="1"/>
          </p:cNvPicPr>
          <p:nvPr/>
        </p:nvPicPr>
        <p:blipFill>
          <a:blip r:embed="rId4"/>
          <a:stretch>
            <a:fillRect/>
          </a:stretch>
        </p:blipFill>
        <p:spPr>
          <a:xfrm>
            <a:off x="2823209" y="5554523"/>
            <a:ext cx="3543300" cy="381000"/>
          </a:xfrm>
          <a:prstGeom prst="rect">
            <a:avLst/>
          </a:prstGeom>
        </p:spPr>
      </p:pic>
    </p:spTree>
    <p:extLst>
      <p:ext uri="{BB962C8B-B14F-4D97-AF65-F5344CB8AC3E}">
        <p14:creationId xmlns:p14="http://schemas.microsoft.com/office/powerpoint/2010/main" val="3540804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Case Solution</a:t>
            </a:r>
          </a:p>
        </p:txBody>
      </p:sp>
      <p:sp>
        <p:nvSpPr>
          <p:cNvPr id="3" name="Content Placeholder 2"/>
          <p:cNvSpPr>
            <a:spLocks noGrp="1"/>
          </p:cNvSpPr>
          <p:nvPr>
            <p:ph idx="1"/>
          </p:nvPr>
        </p:nvSpPr>
        <p:spPr/>
        <p:txBody>
          <a:bodyPr/>
          <a:lstStyle/>
          <a:p>
            <a:r>
              <a:rPr lang="en-US" dirty="0"/>
              <a:t>Our Overall Approach</a:t>
            </a:r>
          </a:p>
        </p:txBody>
      </p:sp>
      <p:pic>
        <p:nvPicPr>
          <p:cNvPr id="5" name="Picture 4"/>
          <p:cNvPicPr>
            <a:picLocks noChangeAspect="1"/>
          </p:cNvPicPr>
          <p:nvPr/>
        </p:nvPicPr>
        <p:blipFill>
          <a:blip r:embed="rId2"/>
          <a:stretch>
            <a:fillRect/>
          </a:stretch>
        </p:blipFill>
        <p:spPr>
          <a:xfrm>
            <a:off x="1309687" y="2552157"/>
            <a:ext cx="6524625" cy="2124075"/>
          </a:xfrm>
          <a:prstGeom prst="rect">
            <a:avLst/>
          </a:prstGeom>
        </p:spPr>
      </p:pic>
    </p:spTree>
    <p:extLst>
      <p:ext uri="{BB962C8B-B14F-4D97-AF65-F5344CB8AC3E}">
        <p14:creationId xmlns:p14="http://schemas.microsoft.com/office/powerpoint/2010/main" val="1861628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Introduction</a:t>
            </a:r>
          </a:p>
          <a:p>
            <a:r>
              <a:rPr lang="en-US" sz="3200" dirty="0" smtClean="0"/>
              <a:t>Motivational Example</a:t>
            </a:r>
          </a:p>
          <a:p>
            <a:r>
              <a:rPr lang="en-US" sz="3200" dirty="0" smtClean="0"/>
              <a:t>System Model and Problem Formulation</a:t>
            </a:r>
          </a:p>
          <a:p>
            <a:r>
              <a:rPr lang="en-US" sz="3200" dirty="0" smtClean="0"/>
              <a:t>Special Case Solution</a:t>
            </a:r>
          </a:p>
          <a:p>
            <a:r>
              <a:rPr lang="en-US" sz="3200" dirty="0" smtClean="0"/>
              <a:t>General Case Solution</a:t>
            </a:r>
          </a:p>
          <a:p>
            <a:r>
              <a:rPr lang="en-US" sz="3200" dirty="0" smtClean="0"/>
              <a:t>Simulations</a:t>
            </a:r>
          </a:p>
          <a:p>
            <a:r>
              <a:rPr lang="en-US" sz="3200" dirty="0" smtClean="0"/>
              <a:t>Conclusions</a:t>
            </a:r>
          </a:p>
        </p:txBody>
      </p:sp>
    </p:spTree>
    <p:extLst>
      <p:ext uri="{BB962C8B-B14F-4D97-AF65-F5344CB8AC3E}">
        <p14:creationId xmlns:p14="http://schemas.microsoft.com/office/powerpoint/2010/main" val="838683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Simulations</a:t>
            </a:r>
            <a:endParaRPr lang="en-US" dirty="0"/>
          </a:p>
        </p:txBody>
      </p:sp>
      <p:sp>
        <p:nvSpPr>
          <p:cNvPr id="3" name="Content Placeholder 2"/>
          <p:cNvSpPr>
            <a:spLocks noGrp="1"/>
          </p:cNvSpPr>
          <p:nvPr>
            <p:ph idx="1"/>
          </p:nvPr>
        </p:nvSpPr>
        <p:spPr/>
        <p:txBody>
          <a:bodyPr>
            <a:normAutofit/>
          </a:bodyPr>
          <a:lstStyle/>
          <a:p>
            <a:r>
              <a:rPr lang="en-US" sz="2800" dirty="0" smtClean="0"/>
              <a:t>Comparing methods</a:t>
            </a:r>
          </a:p>
          <a:p>
            <a:pPr lvl="1"/>
            <a:r>
              <a:rPr lang="en-US" sz="2800" dirty="0" smtClean="0"/>
              <a:t>J_SN</a:t>
            </a:r>
          </a:p>
          <a:p>
            <a:pPr lvl="1"/>
            <a:r>
              <a:rPr lang="en-US" sz="2800" dirty="0" err="1" smtClean="0"/>
              <a:t>No_SN</a:t>
            </a:r>
            <a:endParaRPr lang="en-US" sz="2800" dirty="0" smtClean="0"/>
          </a:p>
          <a:p>
            <a:pPr lvl="1"/>
            <a:r>
              <a:rPr lang="en-US" sz="2800" dirty="0" smtClean="0"/>
              <a:t>N_S</a:t>
            </a:r>
          </a:p>
          <a:p>
            <a:pPr lvl="1"/>
            <a:r>
              <a:rPr lang="en-US" sz="2800" dirty="0" smtClean="0"/>
              <a:t>N_N</a:t>
            </a:r>
          </a:p>
          <a:p>
            <a:pPr lvl="1"/>
            <a:r>
              <a:rPr lang="en-US" sz="2800" dirty="0" smtClean="0"/>
              <a:t>S_SN</a:t>
            </a:r>
          </a:p>
        </p:txBody>
      </p:sp>
    </p:spTree>
    <p:extLst>
      <p:ext uri="{BB962C8B-B14F-4D97-AF65-F5344CB8AC3E}">
        <p14:creationId xmlns:p14="http://schemas.microsoft.com/office/powerpoint/2010/main" val="664430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Simulations</a:t>
            </a:r>
          </a:p>
        </p:txBody>
      </p:sp>
      <p:sp>
        <p:nvSpPr>
          <p:cNvPr id="3" name="Content Placeholder 2"/>
          <p:cNvSpPr>
            <a:spLocks noGrp="1"/>
          </p:cNvSpPr>
          <p:nvPr>
            <p:ph idx="1"/>
          </p:nvPr>
        </p:nvSpPr>
        <p:spPr/>
        <p:txBody>
          <a:bodyPr>
            <a:normAutofit/>
          </a:bodyPr>
          <a:lstStyle/>
          <a:p>
            <a:r>
              <a:rPr lang="en-US" dirty="0" smtClean="0"/>
              <a:t>Settings</a:t>
            </a:r>
          </a:p>
          <a:p>
            <a:pPr lvl="1"/>
            <a:r>
              <a:rPr lang="en-US" sz="2000" dirty="0" smtClean="0"/>
              <a:t>Special </a:t>
            </a:r>
            <a:r>
              <a:rPr lang="en-US" sz="2000" dirty="0"/>
              <a:t>cases: Each server has a set of five available frequencies</a:t>
            </a:r>
            <a:r>
              <a:rPr lang="en-US" sz="2000" dirty="0" smtClean="0"/>
              <a:t>:</a:t>
            </a:r>
          </a:p>
          <a:p>
            <a:pPr marL="457200" lvl="1" indent="0">
              <a:buNone/>
            </a:pPr>
            <a:r>
              <a:rPr lang="en-US" sz="2000" dirty="0" smtClean="0"/>
              <a:t>    </a:t>
            </a:r>
          </a:p>
          <a:p>
            <a:pPr marL="457200" lvl="1" indent="0">
              <a:buNone/>
            </a:pPr>
            <a:r>
              <a:rPr lang="en-US" sz="2000" dirty="0"/>
              <a:t> </a:t>
            </a:r>
            <a:r>
              <a:rPr lang="en-US" sz="2000" dirty="0" smtClean="0"/>
              <a:t>Each </a:t>
            </a:r>
            <a:r>
              <a:rPr lang="en-US" sz="2000" dirty="0"/>
              <a:t>VM’s normalized utilization is </a:t>
            </a:r>
            <a:r>
              <a:rPr lang="en-US" sz="2000" dirty="0" smtClean="0"/>
              <a:t>0.2</a:t>
            </a:r>
            <a:r>
              <a:rPr lang="en-US" sz="2000" dirty="0"/>
              <a:t>. </a:t>
            </a:r>
            <a:endParaRPr lang="en-US" sz="2000" dirty="0" smtClean="0"/>
          </a:p>
          <a:p>
            <a:pPr lvl="1"/>
            <a:endParaRPr lang="en-US" sz="2000" dirty="0"/>
          </a:p>
          <a:p>
            <a:pPr lvl="1"/>
            <a:r>
              <a:rPr lang="en-US" sz="2000" dirty="0"/>
              <a:t>General cases: servers have the following set </a:t>
            </a:r>
            <a:r>
              <a:rPr lang="en-US" sz="2000" dirty="0" smtClean="0"/>
              <a:t>of operating frequencies:  </a:t>
            </a:r>
          </a:p>
          <a:p>
            <a:pPr marL="201168" lvl="1" indent="0">
              <a:buNone/>
            </a:pPr>
            <a:r>
              <a:rPr lang="en-US" sz="2000" dirty="0"/>
              <a:t> </a:t>
            </a:r>
            <a:r>
              <a:rPr lang="en-US" sz="2000" dirty="0" smtClean="0"/>
              <a:t>   VM’s </a:t>
            </a:r>
            <a:r>
              <a:rPr lang="en-US" sz="2000" dirty="0"/>
              <a:t>utilizations </a:t>
            </a:r>
            <a:r>
              <a:rPr lang="en-US" sz="2000" dirty="0" smtClean="0"/>
              <a:t>are within </a:t>
            </a:r>
            <a:r>
              <a:rPr lang="en-US" sz="2000" dirty="0"/>
              <a:t>[0.1, 0.3], </a:t>
            </a:r>
            <a:r>
              <a:rPr lang="en-US" sz="2000" dirty="0" smtClean="0"/>
              <a:t>with  a </a:t>
            </a:r>
            <a:r>
              <a:rPr lang="en-US" sz="2000" dirty="0"/>
              <a:t>mean value of 0.2.</a:t>
            </a:r>
          </a:p>
        </p:txBody>
      </p:sp>
      <p:pic>
        <p:nvPicPr>
          <p:cNvPr id="4" name="Picture 3"/>
          <p:cNvPicPr>
            <a:picLocks noChangeAspect="1"/>
          </p:cNvPicPr>
          <p:nvPr/>
        </p:nvPicPr>
        <p:blipFill>
          <a:blip r:embed="rId2"/>
          <a:stretch>
            <a:fillRect/>
          </a:stretch>
        </p:blipFill>
        <p:spPr>
          <a:xfrm>
            <a:off x="1225791" y="2497809"/>
            <a:ext cx="4391326" cy="333605"/>
          </a:xfrm>
          <a:prstGeom prst="rect">
            <a:avLst/>
          </a:prstGeom>
        </p:spPr>
      </p:pic>
      <p:pic>
        <p:nvPicPr>
          <p:cNvPr id="5" name="Picture 4"/>
          <p:cNvPicPr>
            <a:picLocks noChangeAspect="1"/>
          </p:cNvPicPr>
          <p:nvPr/>
        </p:nvPicPr>
        <p:blipFill>
          <a:blip r:embed="rId3"/>
          <a:stretch>
            <a:fillRect/>
          </a:stretch>
        </p:blipFill>
        <p:spPr>
          <a:xfrm>
            <a:off x="5879317" y="2473876"/>
            <a:ext cx="934233" cy="330058"/>
          </a:xfrm>
          <a:prstGeom prst="rect">
            <a:avLst/>
          </a:prstGeom>
        </p:spPr>
      </p:pic>
      <p:pic>
        <p:nvPicPr>
          <p:cNvPr id="7" name="Picture 6"/>
          <p:cNvPicPr>
            <a:picLocks noChangeAspect="1"/>
          </p:cNvPicPr>
          <p:nvPr/>
        </p:nvPicPr>
        <p:blipFill>
          <a:blip r:embed="rId4"/>
          <a:stretch>
            <a:fillRect/>
          </a:stretch>
        </p:blipFill>
        <p:spPr>
          <a:xfrm>
            <a:off x="2663383" y="3894149"/>
            <a:ext cx="4591050" cy="285750"/>
          </a:xfrm>
          <a:prstGeom prst="rect">
            <a:avLst/>
          </a:prstGeom>
        </p:spPr>
      </p:pic>
      <p:pic>
        <p:nvPicPr>
          <p:cNvPr id="8" name="Picture 7"/>
          <p:cNvPicPr>
            <a:picLocks noChangeAspect="1"/>
          </p:cNvPicPr>
          <p:nvPr/>
        </p:nvPicPr>
        <p:blipFill>
          <a:blip r:embed="rId5"/>
          <a:stretch>
            <a:fillRect/>
          </a:stretch>
        </p:blipFill>
        <p:spPr>
          <a:xfrm>
            <a:off x="7334346" y="3857414"/>
            <a:ext cx="952500" cy="314325"/>
          </a:xfrm>
          <a:prstGeom prst="rect">
            <a:avLst/>
          </a:prstGeom>
        </p:spPr>
      </p:pic>
    </p:spTree>
    <p:extLst>
      <p:ext uri="{BB962C8B-B14F-4D97-AF65-F5344CB8AC3E}">
        <p14:creationId xmlns:p14="http://schemas.microsoft.com/office/powerpoint/2010/main" val="2290680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Simulations</a:t>
            </a:r>
            <a:endParaRPr lang="en-US" dirty="0"/>
          </a:p>
        </p:txBody>
      </p:sp>
      <p:sp>
        <p:nvSpPr>
          <p:cNvPr id="3" name="Content Placeholder 2"/>
          <p:cNvSpPr>
            <a:spLocks noGrp="1"/>
          </p:cNvSpPr>
          <p:nvPr>
            <p:ph idx="1"/>
          </p:nvPr>
        </p:nvSpPr>
        <p:spPr/>
        <p:txBody>
          <a:bodyPr/>
          <a:lstStyle/>
          <a:p>
            <a:r>
              <a:rPr lang="en-US" dirty="0" smtClean="0"/>
              <a:t>Results</a:t>
            </a:r>
            <a:endParaRPr lang="en-US" dirty="0"/>
          </a:p>
        </p:txBody>
      </p:sp>
      <p:pic>
        <p:nvPicPr>
          <p:cNvPr id="4" name="Picture 3"/>
          <p:cNvPicPr>
            <a:picLocks noChangeAspect="1"/>
          </p:cNvPicPr>
          <p:nvPr/>
        </p:nvPicPr>
        <p:blipFill>
          <a:blip r:embed="rId2"/>
          <a:stretch>
            <a:fillRect/>
          </a:stretch>
        </p:blipFill>
        <p:spPr>
          <a:xfrm>
            <a:off x="565784" y="2138265"/>
            <a:ext cx="8058150" cy="4200525"/>
          </a:xfrm>
          <a:prstGeom prst="rect">
            <a:avLst/>
          </a:prstGeom>
        </p:spPr>
      </p:pic>
    </p:spTree>
    <p:extLst>
      <p:ext uri="{BB962C8B-B14F-4D97-AF65-F5344CB8AC3E}">
        <p14:creationId xmlns:p14="http://schemas.microsoft.com/office/powerpoint/2010/main" val="138866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Simulations</a:t>
            </a:r>
          </a:p>
        </p:txBody>
      </p:sp>
      <p:sp>
        <p:nvSpPr>
          <p:cNvPr id="3" name="Content Placeholder 2"/>
          <p:cNvSpPr>
            <a:spLocks noGrp="1"/>
          </p:cNvSpPr>
          <p:nvPr>
            <p:ph idx="1"/>
          </p:nvPr>
        </p:nvSpPr>
        <p:spPr/>
        <p:txBody>
          <a:bodyPr/>
          <a:lstStyle/>
          <a:p>
            <a:r>
              <a:rPr lang="en-US" dirty="0" smtClean="0"/>
              <a:t>Results</a:t>
            </a:r>
            <a:endParaRPr lang="en-US" dirty="0"/>
          </a:p>
        </p:txBody>
      </p:sp>
      <p:pic>
        <p:nvPicPr>
          <p:cNvPr id="4" name="Picture 3"/>
          <p:cNvPicPr>
            <a:picLocks noChangeAspect="1"/>
          </p:cNvPicPr>
          <p:nvPr/>
        </p:nvPicPr>
        <p:blipFill>
          <a:blip r:embed="rId2"/>
          <a:stretch>
            <a:fillRect/>
          </a:stretch>
        </p:blipFill>
        <p:spPr>
          <a:xfrm>
            <a:off x="180021" y="2495339"/>
            <a:ext cx="8829675" cy="2724150"/>
          </a:xfrm>
          <a:prstGeom prst="rect">
            <a:avLst/>
          </a:prstGeom>
        </p:spPr>
      </p:pic>
    </p:spTree>
    <p:extLst>
      <p:ext uri="{BB962C8B-B14F-4D97-AF65-F5344CB8AC3E}">
        <p14:creationId xmlns:p14="http://schemas.microsoft.com/office/powerpoint/2010/main" val="604813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this paper, we consider joint power optimization </a:t>
            </a:r>
            <a:r>
              <a:rPr lang="en-US" dirty="0" smtClean="0"/>
              <a:t>through VM </a:t>
            </a:r>
            <a:r>
              <a:rPr lang="en-US" dirty="0"/>
              <a:t>placement on servers with scalable frequencies and </a:t>
            </a:r>
            <a:r>
              <a:rPr lang="en-US" dirty="0" smtClean="0"/>
              <a:t>flow scheduling </a:t>
            </a:r>
            <a:r>
              <a:rPr lang="en-US" dirty="0"/>
              <a:t>in DCNs. </a:t>
            </a:r>
            <a:endParaRPr lang="en-US" dirty="0" smtClean="0"/>
          </a:p>
          <a:p>
            <a:r>
              <a:rPr lang="en-US" dirty="0" smtClean="0"/>
              <a:t>Due </a:t>
            </a:r>
            <a:r>
              <a:rPr lang="en-US" dirty="0"/>
              <a:t>to the convex relation </a:t>
            </a:r>
            <a:r>
              <a:rPr lang="en-US" dirty="0" smtClean="0"/>
              <a:t>between a </a:t>
            </a:r>
            <a:r>
              <a:rPr lang="en-US" dirty="0"/>
              <a:t>server’s power consumption and its operating frequency</a:t>
            </a:r>
            <a:r>
              <a:rPr lang="en-US" dirty="0" smtClean="0"/>
              <a:t>, we </a:t>
            </a:r>
            <a:r>
              <a:rPr lang="en-US" dirty="0"/>
              <a:t>prove that, given the number of servers to be used</a:t>
            </a:r>
            <a:r>
              <a:rPr lang="en-US" dirty="0" smtClean="0"/>
              <a:t>, computation </a:t>
            </a:r>
            <a:r>
              <a:rPr lang="en-US" dirty="0"/>
              <a:t>workload should be allocated to the chosen </a:t>
            </a:r>
            <a:r>
              <a:rPr lang="en-US" dirty="0" smtClean="0"/>
              <a:t>severs in </a:t>
            </a:r>
            <a:r>
              <a:rPr lang="en-US" dirty="0"/>
              <a:t>a balanced way, to achieve minimal power consumption </a:t>
            </a:r>
            <a:r>
              <a:rPr lang="en-US" dirty="0" smtClean="0"/>
              <a:t>on servers</a:t>
            </a:r>
            <a:r>
              <a:rPr lang="en-US" dirty="0"/>
              <a:t>. </a:t>
            </a:r>
            <a:endParaRPr lang="en-US" dirty="0" smtClean="0"/>
          </a:p>
          <a:p>
            <a:r>
              <a:rPr lang="en-US" dirty="0" smtClean="0"/>
              <a:t>To </a:t>
            </a:r>
            <a:r>
              <a:rPr lang="en-US" dirty="0"/>
              <a:t>reduce </a:t>
            </a:r>
            <a:r>
              <a:rPr lang="en-US" dirty="0" smtClean="0"/>
              <a:t>the power consumption in the DCN, we further consider the flow requirements among </a:t>
            </a:r>
            <a:r>
              <a:rPr lang="en-US" dirty="0"/>
              <a:t>the VMs </a:t>
            </a:r>
            <a:r>
              <a:rPr lang="en-US" dirty="0" smtClean="0"/>
              <a:t>during VM </a:t>
            </a:r>
            <a:r>
              <a:rPr lang="en-US" dirty="0"/>
              <a:t>partitioning and </a:t>
            </a:r>
            <a:r>
              <a:rPr lang="en-US" dirty="0" smtClean="0"/>
              <a:t>assignment</a:t>
            </a:r>
            <a:r>
              <a:rPr lang="en-US" dirty="0"/>
              <a:t>. </a:t>
            </a:r>
            <a:endParaRPr lang="en-US" dirty="0" smtClean="0"/>
          </a:p>
          <a:p>
            <a:r>
              <a:rPr lang="en-US" dirty="0" smtClean="0"/>
              <a:t>Also</a:t>
            </a:r>
            <a:r>
              <a:rPr lang="en-US" dirty="0"/>
              <a:t>, after VM placement</a:t>
            </a:r>
            <a:r>
              <a:rPr lang="en-US" dirty="0" smtClean="0"/>
              <a:t>, a </a:t>
            </a:r>
            <a:r>
              <a:rPr lang="en-US" dirty="0"/>
              <a:t>flow consolidation is applied to reduce the number of </a:t>
            </a:r>
            <a:r>
              <a:rPr lang="en-US" dirty="0" smtClean="0"/>
              <a:t>active switches </a:t>
            </a:r>
            <a:r>
              <a:rPr lang="en-US" dirty="0"/>
              <a:t>and ports. </a:t>
            </a:r>
            <a:endParaRPr lang="en-US" dirty="0" smtClean="0"/>
          </a:p>
          <a:p>
            <a:r>
              <a:rPr lang="en-US" dirty="0" smtClean="0"/>
              <a:t>Extensive </a:t>
            </a:r>
            <a:r>
              <a:rPr lang="en-US" dirty="0"/>
              <a:t>simulations show that, our </a:t>
            </a:r>
            <a:r>
              <a:rPr lang="en-US" dirty="0" smtClean="0"/>
              <a:t>joint power </a:t>
            </a:r>
            <a:r>
              <a:rPr lang="en-US" dirty="0"/>
              <a:t>optimization method outperforms various existing </a:t>
            </a:r>
            <a:r>
              <a:rPr lang="en-US" dirty="0" smtClean="0"/>
              <a:t>state-of-the-art </a:t>
            </a:r>
            <a:r>
              <a:rPr lang="en-US" dirty="0"/>
              <a:t>methods in terms of saving the system’s </a:t>
            </a:r>
            <a:r>
              <a:rPr lang="en-US" dirty="0" smtClean="0"/>
              <a:t>overall power </a:t>
            </a:r>
            <a:r>
              <a:rPr lang="en-US" dirty="0"/>
              <a:t>consumption.</a:t>
            </a:r>
          </a:p>
        </p:txBody>
      </p:sp>
    </p:spTree>
    <p:extLst>
      <p:ext uri="{BB962C8B-B14F-4D97-AF65-F5344CB8AC3E}">
        <p14:creationId xmlns:p14="http://schemas.microsoft.com/office/powerpoint/2010/main" val="1517661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2223" y="2462004"/>
            <a:ext cx="4459554" cy="1200329"/>
          </a:xfrm>
          <a:prstGeom prst="rect">
            <a:avLst/>
          </a:prstGeom>
          <a:noFill/>
        </p:spPr>
        <p:txBody>
          <a:bodyPr wrap="none" lIns="91440" tIns="45720" rIns="91440" bIns="45720">
            <a:spAutoFit/>
          </a:bodyPr>
          <a:lstStyle/>
          <a:p>
            <a:pPr algn="ctr"/>
            <a:r>
              <a:rPr lang="en-US" sz="7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US"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TextBox 5"/>
          <p:cNvSpPr txBox="1"/>
          <p:nvPr/>
        </p:nvSpPr>
        <p:spPr>
          <a:xfrm>
            <a:off x="1531475" y="4433649"/>
            <a:ext cx="6466631" cy="1200329"/>
          </a:xfrm>
          <a:prstGeom prst="rect">
            <a:avLst/>
          </a:prstGeom>
          <a:noFill/>
        </p:spPr>
        <p:txBody>
          <a:bodyPr wrap="square" rtlCol="0">
            <a:spAutoFit/>
          </a:bodyPr>
          <a:lstStyle/>
          <a:p>
            <a:pPr algn="ctr"/>
            <a:r>
              <a:rPr lang="en-US" i="1" dirty="0" smtClean="0"/>
              <a:t>Questions can be forwarded to: </a:t>
            </a:r>
            <a:r>
              <a:rPr lang="en-US" sz="3600" b="1" dirty="0" smtClean="0"/>
              <a:t>dawei.li@temple.edu</a:t>
            </a:r>
          </a:p>
          <a:p>
            <a:pPr algn="ctr"/>
            <a:endParaRPr lang="en-US" dirty="0"/>
          </a:p>
        </p:txBody>
      </p:sp>
    </p:spTree>
    <p:extLst>
      <p:ext uri="{BB962C8B-B14F-4D97-AF65-F5344CB8AC3E}">
        <p14:creationId xmlns:p14="http://schemas.microsoft.com/office/powerpoint/2010/main" val="2248252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3200" dirty="0" smtClean="0">
                <a:solidFill>
                  <a:srgbClr val="FF0000"/>
                </a:solidFill>
              </a:rPr>
              <a:t>Introduction</a:t>
            </a:r>
          </a:p>
          <a:p>
            <a:r>
              <a:rPr lang="en-US" sz="3200" dirty="0" smtClean="0"/>
              <a:t>Motivational Example</a:t>
            </a:r>
          </a:p>
          <a:p>
            <a:r>
              <a:rPr lang="en-US" sz="3200" dirty="0" smtClean="0"/>
              <a:t>System Model and Problem Formulation</a:t>
            </a:r>
          </a:p>
          <a:p>
            <a:r>
              <a:rPr lang="en-US" sz="3200" dirty="0" smtClean="0"/>
              <a:t>Special Case Solution</a:t>
            </a:r>
          </a:p>
          <a:p>
            <a:r>
              <a:rPr lang="en-US" sz="3200" dirty="0" smtClean="0"/>
              <a:t>General Case Solution</a:t>
            </a:r>
          </a:p>
          <a:p>
            <a:r>
              <a:rPr lang="en-US" sz="3200" dirty="0" smtClean="0"/>
              <a:t>Simulations</a:t>
            </a:r>
          </a:p>
          <a:p>
            <a:r>
              <a:rPr lang="en-US" sz="3200" dirty="0" smtClean="0"/>
              <a:t>Conclusion</a:t>
            </a:r>
          </a:p>
        </p:txBody>
      </p:sp>
    </p:spTree>
    <p:extLst>
      <p:ext uri="{BB962C8B-B14F-4D97-AF65-F5344CB8AC3E}">
        <p14:creationId xmlns:p14="http://schemas.microsoft.com/office/powerpoint/2010/main" val="2377600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800" dirty="0"/>
              <a:t>High power consumption in data centers has become </a:t>
            </a:r>
            <a:r>
              <a:rPr lang="en-US" sz="2800" dirty="0" smtClean="0"/>
              <a:t>a critical </a:t>
            </a:r>
            <a:r>
              <a:rPr lang="en-US" sz="2800" dirty="0"/>
              <a:t>issue. </a:t>
            </a:r>
            <a:endParaRPr lang="en-US" sz="2800" dirty="0" smtClean="0"/>
          </a:p>
          <a:p>
            <a:r>
              <a:rPr lang="en-US" sz="2800" dirty="0"/>
              <a:t>High power consumption of data centers not only </a:t>
            </a:r>
            <a:r>
              <a:rPr lang="en-US" sz="2800" dirty="0" smtClean="0"/>
              <a:t>results in </a:t>
            </a:r>
            <a:r>
              <a:rPr lang="en-US" sz="2800" dirty="0"/>
              <a:t>high electricity bills, increases carbon dioxide </a:t>
            </a:r>
            <a:r>
              <a:rPr lang="en-US" sz="2800" dirty="0" smtClean="0"/>
              <a:t>emissions;</a:t>
            </a:r>
          </a:p>
          <a:p>
            <a:r>
              <a:rPr lang="en-US" sz="2800" dirty="0" smtClean="0"/>
              <a:t>But </a:t>
            </a:r>
            <a:r>
              <a:rPr lang="en-US" sz="2800" dirty="0"/>
              <a:t>also increases the possibility of system failures, </a:t>
            </a:r>
            <a:r>
              <a:rPr lang="en-US" sz="2800" dirty="0" smtClean="0"/>
              <a:t>because the </a:t>
            </a:r>
            <a:r>
              <a:rPr lang="en-US" sz="2800" dirty="0"/>
              <a:t>corresponding power distribution and cooling systems </a:t>
            </a:r>
            <a:r>
              <a:rPr lang="en-US" sz="2800" dirty="0" smtClean="0"/>
              <a:t>are approaching </a:t>
            </a:r>
            <a:r>
              <a:rPr lang="en-US" sz="2800" dirty="0"/>
              <a:t>their peak capacity.</a:t>
            </a:r>
          </a:p>
        </p:txBody>
      </p:sp>
    </p:spTree>
    <p:extLst>
      <p:ext uri="{BB962C8B-B14F-4D97-AF65-F5344CB8AC3E}">
        <p14:creationId xmlns:p14="http://schemas.microsoft.com/office/powerpoint/2010/main" val="1543707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800" dirty="0"/>
              <a:t>Two important components that consume the majority of IT power in data centers:</a:t>
            </a:r>
          </a:p>
          <a:p>
            <a:pPr lvl="1"/>
            <a:r>
              <a:rPr lang="en-US" sz="2800" dirty="0"/>
              <a:t>the servers, and </a:t>
            </a:r>
          </a:p>
          <a:p>
            <a:pPr lvl="1"/>
            <a:r>
              <a:rPr lang="en-US" sz="2800" dirty="0"/>
              <a:t>the Data Center Network (DCN</a:t>
            </a:r>
            <a:r>
              <a:rPr lang="en-US" sz="2800" dirty="0" smtClean="0"/>
              <a:t>).</a:t>
            </a:r>
            <a:endParaRPr lang="en-US" sz="2800" dirty="0"/>
          </a:p>
        </p:txBody>
      </p:sp>
      <p:pic>
        <p:nvPicPr>
          <p:cNvPr id="4" name="Picture 3"/>
          <p:cNvPicPr>
            <a:picLocks noChangeAspect="1"/>
          </p:cNvPicPr>
          <p:nvPr/>
        </p:nvPicPr>
        <p:blipFill>
          <a:blip r:embed="rId3"/>
          <a:stretch>
            <a:fillRect/>
          </a:stretch>
        </p:blipFill>
        <p:spPr>
          <a:xfrm>
            <a:off x="231494" y="3717425"/>
            <a:ext cx="3511201" cy="2459538"/>
          </a:xfrm>
          <a:prstGeom prst="rect">
            <a:avLst/>
          </a:prstGeom>
        </p:spPr>
      </p:pic>
      <p:sp>
        <p:nvSpPr>
          <p:cNvPr id="5" name="Right Arrow 4"/>
          <p:cNvSpPr/>
          <p:nvPr/>
        </p:nvSpPr>
        <p:spPr>
          <a:xfrm>
            <a:off x="3985769" y="4761999"/>
            <a:ext cx="725133" cy="370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5015458" y="3717425"/>
            <a:ext cx="3499892" cy="2463263"/>
          </a:xfrm>
          <a:prstGeom prst="rect">
            <a:avLst/>
          </a:prstGeom>
        </p:spPr>
      </p:pic>
    </p:spTree>
    <p:extLst>
      <p:ext uri="{BB962C8B-B14F-4D97-AF65-F5344CB8AC3E}">
        <p14:creationId xmlns:p14="http://schemas.microsoft.com/office/powerpoint/2010/main" val="1805881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Introduction</a:t>
            </a:r>
          </a:p>
          <a:p>
            <a:r>
              <a:rPr lang="en-US" sz="3200" dirty="0" smtClean="0">
                <a:solidFill>
                  <a:srgbClr val="FF0000"/>
                </a:solidFill>
              </a:rPr>
              <a:t>Motivational Example</a:t>
            </a:r>
          </a:p>
          <a:p>
            <a:r>
              <a:rPr lang="en-US" sz="3200" dirty="0" smtClean="0"/>
              <a:t>System Model and Problem Formulation</a:t>
            </a:r>
          </a:p>
          <a:p>
            <a:r>
              <a:rPr lang="en-US" sz="3200" dirty="0" smtClean="0"/>
              <a:t>Special Case Solution</a:t>
            </a:r>
          </a:p>
          <a:p>
            <a:r>
              <a:rPr lang="en-US" sz="3200" dirty="0" smtClean="0"/>
              <a:t>General Case Solution</a:t>
            </a:r>
          </a:p>
          <a:p>
            <a:r>
              <a:rPr lang="en-US" sz="3200" dirty="0" smtClean="0"/>
              <a:t>Simulations</a:t>
            </a:r>
          </a:p>
          <a:p>
            <a:r>
              <a:rPr lang="en-US" sz="3200" dirty="0" smtClean="0"/>
              <a:t>Conclusion</a:t>
            </a:r>
          </a:p>
        </p:txBody>
      </p:sp>
    </p:spTree>
    <p:extLst>
      <p:ext uri="{BB962C8B-B14F-4D97-AF65-F5344CB8AC3E}">
        <p14:creationId xmlns:p14="http://schemas.microsoft.com/office/powerpoint/2010/main" val="1886321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Example</a:t>
            </a:r>
            <a:endParaRPr lang="en-US" dirty="0"/>
          </a:p>
        </p:txBody>
      </p:sp>
      <p:sp>
        <p:nvSpPr>
          <p:cNvPr id="3" name="Content Placeholder 2"/>
          <p:cNvSpPr>
            <a:spLocks noGrp="1"/>
          </p:cNvSpPr>
          <p:nvPr>
            <p:ph idx="1"/>
          </p:nvPr>
        </p:nvSpPr>
        <p:spPr/>
        <p:txBody>
          <a:bodyPr>
            <a:noAutofit/>
          </a:bodyPr>
          <a:lstStyle/>
          <a:p>
            <a:r>
              <a:rPr lang="en-US" sz="2400" dirty="0" smtClean="0"/>
              <a:t>Servers</a:t>
            </a:r>
          </a:p>
          <a:p>
            <a:endParaRPr lang="en-US" sz="2400" dirty="0"/>
          </a:p>
          <a:p>
            <a:r>
              <a:rPr lang="en-US" sz="2400" dirty="0" smtClean="0"/>
              <a:t>Switches</a:t>
            </a:r>
          </a:p>
          <a:p>
            <a:endParaRPr lang="en-US" sz="2400" dirty="0"/>
          </a:p>
          <a:p>
            <a:endParaRPr lang="en-US" sz="2400" dirty="0" smtClean="0"/>
          </a:p>
          <a:p>
            <a:endParaRPr lang="en-US" sz="2400" dirty="0"/>
          </a:p>
          <a:p>
            <a:r>
              <a:rPr lang="en-US" sz="2400" dirty="0" smtClean="0"/>
              <a:t>VMs: totally 4 VMs, each has </a:t>
            </a:r>
            <a:r>
              <a:rPr lang="en-US" sz="2400" dirty="0"/>
              <a:t>a utilization of 0.25; The only flows </a:t>
            </a:r>
            <a:r>
              <a:rPr lang="en-US" sz="2400" dirty="0" smtClean="0"/>
              <a:t>among the VMs are flow(1,3) from </a:t>
            </a:r>
            <a:r>
              <a:rPr lang="en-US" sz="2400" dirty="0"/>
              <a:t>VM1 to VM3, and </a:t>
            </a:r>
            <a:r>
              <a:rPr lang="en-US" sz="2400" dirty="0" smtClean="0"/>
              <a:t>flow(2,4) </a:t>
            </a:r>
            <a:r>
              <a:rPr lang="en-US" sz="2400" dirty="0"/>
              <a:t>from VM2 to VM4.</a:t>
            </a:r>
          </a:p>
        </p:txBody>
      </p:sp>
      <p:pic>
        <p:nvPicPr>
          <p:cNvPr id="6" name="Picture 5"/>
          <p:cNvPicPr>
            <a:picLocks noChangeAspect="1"/>
          </p:cNvPicPr>
          <p:nvPr/>
        </p:nvPicPr>
        <p:blipFill>
          <a:blip r:embed="rId3"/>
          <a:stretch>
            <a:fillRect/>
          </a:stretch>
        </p:blipFill>
        <p:spPr>
          <a:xfrm>
            <a:off x="5497974" y="1779326"/>
            <a:ext cx="3017375" cy="1541722"/>
          </a:xfrm>
          <a:prstGeom prst="rect">
            <a:avLst/>
          </a:prstGeom>
        </p:spPr>
      </p:pic>
      <p:pic>
        <p:nvPicPr>
          <p:cNvPr id="8" name="Picture 7"/>
          <p:cNvPicPr>
            <a:picLocks noChangeAspect="1"/>
          </p:cNvPicPr>
          <p:nvPr/>
        </p:nvPicPr>
        <p:blipFill>
          <a:blip r:embed="rId4"/>
          <a:stretch>
            <a:fillRect/>
          </a:stretch>
        </p:blipFill>
        <p:spPr>
          <a:xfrm>
            <a:off x="2106592" y="2263047"/>
            <a:ext cx="2498806" cy="461010"/>
          </a:xfrm>
          <a:prstGeom prst="rect">
            <a:avLst/>
          </a:prstGeom>
        </p:spPr>
      </p:pic>
      <p:pic>
        <p:nvPicPr>
          <p:cNvPr id="11" name="Picture 10"/>
          <p:cNvPicPr>
            <a:picLocks noChangeAspect="1"/>
          </p:cNvPicPr>
          <p:nvPr/>
        </p:nvPicPr>
        <p:blipFill>
          <a:blip r:embed="rId5"/>
          <a:stretch>
            <a:fillRect/>
          </a:stretch>
        </p:blipFill>
        <p:spPr>
          <a:xfrm>
            <a:off x="1867442" y="3382270"/>
            <a:ext cx="5038725" cy="819150"/>
          </a:xfrm>
          <a:prstGeom prst="rect">
            <a:avLst/>
          </a:prstGeom>
        </p:spPr>
      </p:pic>
    </p:spTree>
    <p:extLst>
      <p:ext uri="{BB962C8B-B14F-4D97-AF65-F5344CB8AC3E}">
        <p14:creationId xmlns:p14="http://schemas.microsoft.com/office/powerpoint/2010/main" val="3802831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Motivational Example</a:t>
            </a:r>
          </a:p>
        </p:txBody>
      </p:sp>
      <p:sp>
        <p:nvSpPr>
          <p:cNvPr id="3" name="Content Placeholder 2"/>
          <p:cNvSpPr>
            <a:spLocks noGrp="1"/>
          </p:cNvSpPr>
          <p:nvPr>
            <p:ph idx="1"/>
          </p:nvPr>
        </p:nvSpPr>
        <p:spPr/>
        <p:txBody>
          <a:bodyPr>
            <a:normAutofit/>
          </a:bodyPr>
          <a:lstStyle/>
          <a:p>
            <a:r>
              <a:rPr lang="en-US" sz="3200" dirty="0"/>
              <a:t>Allocation 1:</a:t>
            </a:r>
          </a:p>
          <a:p>
            <a:pPr lvl="1"/>
            <a:r>
              <a:rPr lang="en-US" sz="3200" dirty="0"/>
              <a:t>Power: 2.89</a:t>
            </a:r>
          </a:p>
          <a:p>
            <a:endParaRPr lang="en-US" sz="3200" dirty="0" smtClean="0"/>
          </a:p>
          <a:p>
            <a:endParaRPr lang="en-US" sz="3200" dirty="0"/>
          </a:p>
          <a:p>
            <a:r>
              <a:rPr lang="en-US" sz="3200" dirty="0" smtClean="0"/>
              <a:t>Allocation 2:</a:t>
            </a:r>
          </a:p>
          <a:p>
            <a:pPr lvl="1"/>
            <a:r>
              <a:rPr lang="en-US" sz="3200" dirty="0" smtClean="0"/>
              <a:t>Power: 1.4</a:t>
            </a:r>
          </a:p>
        </p:txBody>
      </p:sp>
      <p:pic>
        <p:nvPicPr>
          <p:cNvPr id="5" name="Picture 4"/>
          <p:cNvPicPr>
            <a:picLocks noChangeAspect="1"/>
          </p:cNvPicPr>
          <p:nvPr/>
        </p:nvPicPr>
        <p:blipFill>
          <a:blip r:embed="rId2"/>
          <a:stretch>
            <a:fillRect/>
          </a:stretch>
        </p:blipFill>
        <p:spPr>
          <a:xfrm>
            <a:off x="6896100" y="4068927"/>
            <a:ext cx="2222500" cy="2238337"/>
          </a:xfrm>
          <a:prstGeom prst="rect">
            <a:avLst/>
          </a:prstGeom>
        </p:spPr>
      </p:pic>
      <p:pic>
        <p:nvPicPr>
          <p:cNvPr id="6" name="Picture 5"/>
          <p:cNvPicPr>
            <a:picLocks noChangeAspect="1"/>
          </p:cNvPicPr>
          <p:nvPr/>
        </p:nvPicPr>
        <p:blipFill>
          <a:blip r:embed="rId3"/>
          <a:stretch>
            <a:fillRect/>
          </a:stretch>
        </p:blipFill>
        <p:spPr>
          <a:xfrm>
            <a:off x="7001004" y="1516382"/>
            <a:ext cx="2015669" cy="2114375"/>
          </a:xfrm>
          <a:prstGeom prst="rect">
            <a:avLst/>
          </a:prstGeom>
        </p:spPr>
      </p:pic>
    </p:spTree>
    <p:extLst>
      <p:ext uri="{BB962C8B-B14F-4D97-AF65-F5344CB8AC3E}">
        <p14:creationId xmlns:p14="http://schemas.microsoft.com/office/powerpoint/2010/main" val="1746974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Example</a:t>
            </a:r>
            <a:endParaRPr lang="en-US" dirty="0"/>
          </a:p>
        </p:txBody>
      </p:sp>
      <p:sp>
        <p:nvSpPr>
          <p:cNvPr id="3" name="Content Placeholder 2"/>
          <p:cNvSpPr>
            <a:spLocks noGrp="1"/>
          </p:cNvSpPr>
          <p:nvPr>
            <p:ph idx="1"/>
          </p:nvPr>
        </p:nvSpPr>
        <p:spPr>
          <a:xfrm>
            <a:off x="628650" y="1825625"/>
            <a:ext cx="5996636" cy="4933990"/>
          </a:xfrm>
        </p:spPr>
        <p:txBody>
          <a:bodyPr>
            <a:noAutofit/>
          </a:bodyPr>
          <a:lstStyle/>
          <a:p>
            <a:r>
              <a:rPr lang="en-US" sz="2400" dirty="0"/>
              <a:t>Allocation 3:</a:t>
            </a:r>
          </a:p>
          <a:p>
            <a:pPr lvl="1"/>
            <a:r>
              <a:rPr lang="en-US" sz="2400" dirty="0"/>
              <a:t>Power </a:t>
            </a:r>
            <a:r>
              <a:rPr lang="en-US" sz="2400" dirty="0" smtClean="0"/>
              <a:t>1.54</a:t>
            </a:r>
            <a:endParaRPr lang="en-US" sz="2400" dirty="0"/>
          </a:p>
          <a:p>
            <a:r>
              <a:rPr lang="en-US" sz="2400" dirty="0"/>
              <a:t>Allocation 4:</a:t>
            </a:r>
          </a:p>
          <a:p>
            <a:pPr lvl="1"/>
            <a:r>
              <a:rPr lang="en-US" sz="2400" dirty="0"/>
              <a:t>Power: 1.4</a:t>
            </a:r>
          </a:p>
          <a:p>
            <a:r>
              <a:rPr lang="en-US" sz="2400" dirty="0" smtClean="0"/>
              <a:t>we </a:t>
            </a:r>
            <a:r>
              <a:rPr lang="en-US" sz="2400" dirty="0"/>
              <a:t>should place VMs with large communication requirements close to each other, </a:t>
            </a:r>
            <a:endParaRPr lang="en-US" sz="2400" dirty="0" smtClean="0"/>
          </a:p>
          <a:p>
            <a:r>
              <a:rPr lang="en-US" sz="2400" dirty="0" smtClean="0"/>
              <a:t>and </a:t>
            </a:r>
            <a:r>
              <a:rPr lang="en-US" sz="2400" dirty="0"/>
              <a:t>care should </a:t>
            </a:r>
            <a:r>
              <a:rPr lang="en-US" sz="2400" dirty="0" smtClean="0"/>
              <a:t>be taken </a:t>
            </a:r>
            <a:r>
              <a:rPr lang="en-US" sz="2400" dirty="0"/>
              <a:t>to decide how many servers should be powered on </a:t>
            </a:r>
            <a:r>
              <a:rPr lang="en-US" sz="2400" dirty="0" smtClean="0"/>
              <a:t>to accommodate </a:t>
            </a:r>
            <a:r>
              <a:rPr lang="en-US" sz="2400" dirty="0"/>
              <a:t>the VMs.</a:t>
            </a:r>
            <a:endParaRPr lang="en-US" sz="2400" dirty="0" smtClean="0"/>
          </a:p>
        </p:txBody>
      </p:sp>
      <p:pic>
        <p:nvPicPr>
          <p:cNvPr id="4" name="Picture 3"/>
          <p:cNvPicPr>
            <a:picLocks noChangeAspect="1"/>
          </p:cNvPicPr>
          <p:nvPr/>
        </p:nvPicPr>
        <p:blipFill>
          <a:blip r:embed="rId2"/>
          <a:stretch>
            <a:fillRect/>
          </a:stretch>
        </p:blipFill>
        <p:spPr>
          <a:xfrm>
            <a:off x="7019510" y="1305416"/>
            <a:ext cx="2129999" cy="2273471"/>
          </a:xfrm>
          <a:prstGeom prst="rect">
            <a:avLst/>
          </a:prstGeom>
        </p:spPr>
      </p:pic>
      <p:pic>
        <p:nvPicPr>
          <p:cNvPr id="5" name="Picture 4"/>
          <p:cNvPicPr>
            <a:picLocks noChangeAspect="1"/>
          </p:cNvPicPr>
          <p:nvPr/>
        </p:nvPicPr>
        <p:blipFill>
          <a:blip r:embed="rId3"/>
          <a:stretch>
            <a:fillRect/>
          </a:stretch>
        </p:blipFill>
        <p:spPr>
          <a:xfrm>
            <a:off x="7019511" y="3992463"/>
            <a:ext cx="2124490" cy="2307540"/>
          </a:xfrm>
          <a:prstGeom prst="rect">
            <a:avLst/>
          </a:prstGeom>
        </p:spPr>
      </p:pic>
    </p:spTree>
    <p:extLst>
      <p:ext uri="{BB962C8B-B14F-4D97-AF65-F5344CB8AC3E}">
        <p14:creationId xmlns:p14="http://schemas.microsoft.com/office/powerpoint/2010/main" val="1650124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1801</TotalTime>
  <Words>962</Words>
  <Application>Microsoft Office PowerPoint</Application>
  <PresentationFormat>On-screen Show (4:3)</PresentationFormat>
  <Paragraphs>145</Paragraphs>
  <Slides>25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Calibri</vt:lpstr>
      <vt:lpstr>Calibri Light</vt:lpstr>
      <vt:lpstr>Retrospect</vt:lpstr>
      <vt:lpstr>Joint Power Optimization Through VM Placement and Flow Scheduling in Data Centers</vt:lpstr>
      <vt:lpstr>Agenda</vt:lpstr>
      <vt:lpstr>Agenda</vt:lpstr>
      <vt:lpstr>Introduction</vt:lpstr>
      <vt:lpstr>Introduction</vt:lpstr>
      <vt:lpstr>Agenda</vt:lpstr>
      <vt:lpstr>Motivational Example</vt:lpstr>
      <vt:lpstr>Motivational Example</vt:lpstr>
      <vt:lpstr>Motivational Example</vt:lpstr>
      <vt:lpstr>System Model and Problem Formulation</vt:lpstr>
      <vt:lpstr>System Model and Problem Formulation</vt:lpstr>
      <vt:lpstr>Special Case Solution</vt:lpstr>
      <vt:lpstr>Special Case Solution</vt:lpstr>
      <vt:lpstr>Special Case Solution</vt:lpstr>
      <vt:lpstr>Special Case Solution</vt:lpstr>
      <vt:lpstr>Special Case Solution</vt:lpstr>
      <vt:lpstr>Special Case Solution</vt:lpstr>
      <vt:lpstr>General Case Solution</vt:lpstr>
      <vt:lpstr>General Case Solution</vt:lpstr>
      <vt:lpstr>Simulations</vt:lpstr>
      <vt:lpstr>Simulations</vt:lpstr>
      <vt:lpstr>Simulations</vt:lpstr>
      <vt:lpstr>Simulations</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Dawei Li</dc:creator>
  <cp:lastModifiedBy>Dawei Li</cp:lastModifiedBy>
  <cp:revision>51</cp:revision>
  <dcterms:created xsi:type="dcterms:W3CDTF">2014-11-13T17:12:18Z</dcterms:created>
  <dcterms:modified xsi:type="dcterms:W3CDTF">2014-11-19T21:33:00Z</dcterms:modified>
</cp:coreProperties>
</file>