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9" r:id="rId5"/>
    <p:sldId id="292" r:id="rId6"/>
    <p:sldId id="277" r:id="rId7"/>
    <p:sldId id="281" r:id="rId8"/>
    <p:sldId id="282" r:id="rId9"/>
    <p:sldId id="293" r:id="rId10"/>
    <p:sldId id="283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4" r:id="rId19"/>
    <p:sldId id="279" r:id="rId20"/>
    <p:sldId id="280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606" autoAdjust="0"/>
  </p:normalViewPr>
  <p:slideViewPr>
    <p:cSldViewPr snapToGrid="0" snapToObjects="1">
      <p:cViewPr varScale="1">
        <p:scale>
          <a:sx n="102" d="100"/>
          <a:sy n="102" d="100"/>
        </p:scale>
        <p:origin x="-1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14-8-3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将图片拖动到占位符，或单击添加图标</a:t>
            </a:r>
            <a:endParaRPr kumimoji="0" lang="en-US" dirty="0"/>
          </a:p>
        </p:txBody>
      </p:sp>
      <p:sp>
        <p:nvSpPr>
          <p:cNvPr id="9" name="进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进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图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二级</a:t>
            </a:r>
          </a:p>
          <a:p>
            <a:pPr lvl="2" eaLnBrk="1" latinLnBrk="0" hangingPunct="1"/>
            <a:r>
              <a:rPr kumimoji="0" lang="zh-CN" altLang="en-US" smtClean="0"/>
              <a:t>三级</a:t>
            </a:r>
          </a:p>
          <a:p>
            <a:pPr lvl="3" eaLnBrk="1" latinLnBrk="0" hangingPunct="1"/>
            <a:r>
              <a:rPr kumimoji="0" lang="zh-CN" altLang="en-US" smtClean="0"/>
              <a:t>四级</a:t>
            </a:r>
          </a:p>
          <a:p>
            <a:pPr lvl="4" eaLnBrk="1" latinLnBrk="0" hangingPunct="1"/>
            <a:r>
              <a:rPr kumimoji="0" lang="zh-CN" altLang="en-US" smtClean="0"/>
              <a:t>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14-8-3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幻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50492"/>
          </a:xfrm>
        </p:spPr>
        <p:txBody>
          <a:bodyPr>
            <a:normAutofit/>
          </a:bodyPr>
          <a:lstStyle/>
          <a:p>
            <a:r>
              <a:rPr lang="en-US" altLang="zh-CN" dirty="0">
                <a:effectLst/>
              </a:rPr>
              <a:t>A Utility-based Multi-copy Forwarding Algorithm in Delay Tolerant Networks</a:t>
            </a:r>
            <a:r>
              <a:rPr lang="en-US" altLang="zh-CN" dirty="0"/>
              <a:t/>
            </a:r>
            <a:br>
              <a:rPr lang="en-US" altLang="zh-CN" dirty="0"/>
            </a:b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9501" y="3048654"/>
            <a:ext cx="7406640" cy="1752600"/>
          </a:xfrm>
        </p:spPr>
        <p:txBody>
          <a:bodyPr/>
          <a:lstStyle/>
          <a:p>
            <a:r>
              <a:rPr lang="en-US" altLang="zh-CN" dirty="0"/>
              <a:t>Cong Liu, </a:t>
            </a:r>
            <a:r>
              <a:rPr lang="en-US" altLang="zh-CN" dirty="0" smtClean="0"/>
              <a:t>Yan Pan, Jun </a:t>
            </a:r>
            <a:r>
              <a:rPr lang="en-US" altLang="zh-CN" dirty="0"/>
              <a:t>Zhang, </a:t>
            </a:r>
            <a:r>
              <a:rPr lang="en-US" altLang="zh-CN" dirty="0" err="1"/>
              <a:t>Mingjun</a:t>
            </a:r>
            <a:r>
              <a:rPr lang="en-US" altLang="zh-CN" dirty="0"/>
              <a:t> Xiao, Ai Chen, and </a:t>
            </a:r>
            <a:r>
              <a:rPr lang="en-US" altLang="zh-CN" dirty="0" err="1"/>
              <a:t>Jie</a:t>
            </a:r>
            <a:r>
              <a:rPr lang="en-US" altLang="zh-CN" dirty="0"/>
              <a:t> </a:t>
            </a:r>
            <a:r>
              <a:rPr lang="en-US" altLang="zh-CN" dirty="0" smtClean="0"/>
              <a:t>Wu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r>
              <a:rPr lang="en-US" altLang="zh-CN" dirty="0" smtClean="0"/>
              <a:t>Presented by Yan Pan, ICCCN 2014</a:t>
            </a:r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596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Our solution: a utility-based metrics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Utility function</a:t>
            </a:r>
          </a:p>
          <a:p>
            <a:endParaRPr kumimoji="1" lang="en-US" altLang="zh-CN" dirty="0"/>
          </a:p>
          <a:p>
            <a:pPr lvl="1"/>
            <a:r>
              <a:rPr kumimoji="1" lang="en-US" altLang="zh-CN" i="1" dirty="0" smtClean="0"/>
              <a:t>B:</a:t>
            </a:r>
            <a:r>
              <a:rPr kumimoji="1" lang="en-US" altLang="zh-CN" dirty="0" smtClean="0"/>
              <a:t> initial benefit: maximum benefit</a:t>
            </a:r>
          </a:p>
          <a:p>
            <a:pPr lvl="1"/>
            <a:r>
              <a:rPr kumimoji="1" lang="en-US" altLang="zh-CN" i="1" dirty="0" smtClean="0"/>
              <a:t>t</a:t>
            </a:r>
            <a:r>
              <a:rPr kumimoji="1" lang="en-US" altLang="zh-CN" dirty="0" smtClean="0"/>
              <a:t>: </a:t>
            </a:r>
            <a:r>
              <a:rPr kumimoji="1" lang="en-US" altLang="zh-CN" dirty="0" smtClean="0"/>
              <a:t>delay</a:t>
            </a:r>
            <a:endParaRPr kumimoji="1" lang="en-US" altLang="zh-CN" dirty="0" smtClean="0"/>
          </a:p>
          <a:p>
            <a:pPr lvl="1"/>
            <a:r>
              <a:rPr kumimoji="1" lang="en-US" altLang="zh-CN" i="1" dirty="0" smtClean="0"/>
              <a:t>c</a:t>
            </a:r>
            <a:r>
              <a:rPr kumimoji="1" lang="en-US" altLang="zh-CN" dirty="0" smtClean="0"/>
              <a:t>: sum of forwarder charges</a:t>
            </a:r>
          </a:p>
          <a:p>
            <a:pPr lvl="1"/>
            <a:r>
              <a:rPr lang="en-US" altLang="zh-CN" dirty="0"/>
              <a:t>∆ </a:t>
            </a:r>
            <a:r>
              <a:rPr lang="en-US" altLang="zh-CN" dirty="0" smtClean="0"/>
              <a:t>: benefit delay, trade-off between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c</a:t>
            </a:r>
            <a:endParaRPr lang="en-US" altLang="zh-CN" dirty="0" smtClean="0"/>
          </a:p>
          <a:p>
            <a:r>
              <a:rPr kumimoji="1" lang="en-US" altLang="zh-CN" dirty="0" smtClean="0"/>
              <a:t>For failed-to-deliver messages</a:t>
            </a:r>
          </a:p>
          <a:p>
            <a:pPr lvl="1"/>
            <a:endParaRPr kumimoji="1" lang="zh-CN" altLang="en-US" dirty="0"/>
          </a:p>
        </p:txBody>
      </p:sp>
      <p:pic>
        <p:nvPicPr>
          <p:cNvPr id="4" name="图片 3" descr="屏幕快照 2014-08-03 下午5.57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044" y="1937503"/>
            <a:ext cx="3927030" cy="729306"/>
          </a:xfrm>
          <a:prstGeom prst="rect">
            <a:avLst/>
          </a:prstGeom>
        </p:spPr>
      </p:pic>
      <p:pic>
        <p:nvPicPr>
          <p:cNvPr id="5" name="图片 4" descr="屏幕快照 2014-08-03 下午6.01.1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764" y="5353050"/>
            <a:ext cx="1621848" cy="49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8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>
                <a:effectLst/>
              </a:rPr>
              <a:t>A simplified forwarding </a:t>
            </a:r>
            <a:r>
              <a:rPr lang="en-US" altLang="zh-CN" i="1" dirty="0" smtClean="0">
                <a:effectLst/>
              </a:rPr>
              <a:t>scheme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7" y="1447799"/>
            <a:ext cx="7362311" cy="517707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forwarding tree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Copies </a:t>
            </a:r>
            <a:r>
              <a:rPr lang="en-US" altLang="zh-CN" dirty="0" smtClean="0"/>
              <a:t>on a branch Have no information </a:t>
            </a:r>
            <a:r>
              <a:rPr lang="en-US" altLang="zh-CN" dirty="0"/>
              <a:t>about </a:t>
            </a:r>
            <a:r>
              <a:rPr lang="en-US" altLang="zh-CN" dirty="0" smtClean="0"/>
              <a:t>copies on other branches</a:t>
            </a:r>
          </a:p>
          <a:p>
            <a:pPr lvl="1"/>
            <a:endParaRPr lang="en-US" altLang="zh-CN" dirty="0"/>
          </a:p>
        </p:txBody>
      </p:sp>
      <p:pic>
        <p:nvPicPr>
          <p:cNvPr id="4" name="图片 3" descr="屏幕快照 2014-08-03 下午6.03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66" y="2000783"/>
            <a:ext cx="3561020" cy="239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5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>
                <a:effectLst/>
              </a:rPr>
              <a:t>A simplified forwarding </a:t>
            </a:r>
            <a:r>
              <a:rPr lang="en-US" altLang="zh-CN" i="1" dirty="0" smtClean="0">
                <a:effectLst/>
              </a:rPr>
              <a:t>scheme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7" y="1447799"/>
            <a:ext cx="7498081" cy="517707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Key forwarder</a:t>
            </a:r>
          </a:p>
          <a:p>
            <a:pPr lvl="1"/>
            <a:r>
              <a:rPr lang="en-US" altLang="zh-CN" dirty="0" smtClean="0"/>
              <a:t>One per message</a:t>
            </a:r>
          </a:p>
          <a:p>
            <a:pPr lvl="1"/>
            <a:r>
              <a:rPr lang="en-US" altLang="zh-CN" dirty="0"/>
              <a:t>Other forwarders can only forward to </a:t>
            </a:r>
            <a:r>
              <a:rPr lang="en-US" altLang="zh-CN" i="1" dirty="0" err="1" smtClean="0"/>
              <a:t>dest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Key forwarder keep looking for better </a:t>
            </a:r>
            <a:r>
              <a:rPr lang="en-US" altLang="zh-CN" i="1" dirty="0" smtClean="0"/>
              <a:t>j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with smaller </a:t>
            </a:r>
            <a:r>
              <a:rPr lang="en-US" altLang="zh-CN" i="1" dirty="0" err="1" smtClean="0"/>
              <a:t>I</a:t>
            </a:r>
            <a:r>
              <a:rPr lang="en-US" altLang="zh-CN" i="1" baseline="-25000" dirty="0" err="1" smtClean="0"/>
              <a:t>j,d</a:t>
            </a:r>
            <a:r>
              <a:rPr lang="en-US" altLang="zh-CN" dirty="0" smtClean="0"/>
              <a:t>, which if found, become the new key forwarder</a:t>
            </a:r>
          </a:p>
          <a:p>
            <a:r>
              <a:rPr lang="en-US" altLang="zh-CN" dirty="0" smtClean="0"/>
              <a:t>Only the key forwarder </a:t>
            </a:r>
          </a:p>
          <a:p>
            <a:pPr lvl="1"/>
            <a:r>
              <a:rPr lang="en-US" altLang="zh-CN" dirty="0" smtClean="0"/>
              <a:t>Forward to increase the utility of the message</a:t>
            </a:r>
          </a:p>
          <a:p>
            <a:pPr lvl="1"/>
            <a:r>
              <a:rPr lang="en-US" altLang="zh-CN" dirty="0" smtClean="0"/>
              <a:t>It has the full knowledge of </a:t>
            </a:r>
          </a:p>
          <a:p>
            <a:pPr lvl="1"/>
            <a:endParaRPr lang="en-US" altLang="zh-CN" dirty="0"/>
          </a:p>
        </p:txBody>
      </p:sp>
      <p:pic>
        <p:nvPicPr>
          <p:cNvPr id="5" name="图片 4" descr="屏幕快照 2014-08-03 下午6.11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806" y="5529716"/>
            <a:ext cx="1320960" cy="46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94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>
                <a:effectLst/>
              </a:rPr>
              <a:t>A simplified forwarding scheme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Compare the key-forwarder scheme to the 2-hop forwarding scheme:</a:t>
            </a:r>
          </a:p>
          <a:p>
            <a:pPr lvl="1"/>
            <a:r>
              <a:rPr kumimoji="1" lang="en-US" altLang="zh-CN" dirty="0" smtClean="0"/>
              <a:t>In </a:t>
            </a:r>
            <a:r>
              <a:rPr kumimoji="1" lang="en-US" altLang="zh-CN" dirty="0"/>
              <a:t>2-hop </a:t>
            </a:r>
            <a:r>
              <a:rPr kumimoji="1" lang="en-US" altLang="zh-CN" dirty="0" smtClean="0"/>
              <a:t>forwarding: the key-forwarder is always the source</a:t>
            </a:r>
          </a:p>
          <a:p>
            <a:pPr lvl="1"/>
            <a:r>
              <a:rPr kumimoji="1" lang="en-US" altLang="zh-CN" dirty="0" smtClean="0"/>
              <a:t>In our scheme: the key-forwarder is always the nodes (known so far) that has the smallest inter-contact time with the </a:t>
            </a:r>
            <a:r>
              <a:rPr kumimoji="1" lang="en-US" altLang="zh-CN" i="1" dirty="0" err="1" smtClean="0"/>
              <a:t>dest</a:t>
            </a:r>
            <a:endParaRPr kumimoji="1" lang="en-US" altLang="zh-CN" i="1" dirty="0" smtClean="0"/>
          </a:p>
        </p:txBody>
      </p:sp>
    </p:spTree>
    <p:extLst>
      <p:ext uri="{BB962C8B-B14F-4D97-AF65-F5344CB8AC3E}">
        <p14:creationId xmlns:p14="http://schemas.microsoft.com/office/powerpoint/2010/main" val="414836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Utility maximization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The key-forwarder makes forwarding decision to maximize the expected utility:</a:t>
            </a:r>
          </a:p>
          <a:p>
            <a:endParaRPr kumimoji="1" lang="en-US" altLang="zh-CN" dirty="0"/>
          </a:p>
          <a:p>
            <a:pPr lvl="1"/>
            <a:r>
              <a:rPr kumimoji="1" lang="en-US" altLang="zh-CN" dirty="0" smtClean="0"/>
              <a:t>The joint delay of all copies, locally estimated by the key forwarder:</a:t>
            </a:r>
          </a:p>
          <a:p>
            <a:pPr lvl="1"/>
            <a:endParaRPr kumimoji="1" lang="en-US" altLang="zh-CN" dirty="0"/>
          </a:p>
          <a:p>
            <a:pPr lvl="2"/>
            <a:r>
              <a:rPr kumimoji="1" lang="en-US" altLang="zh-CN" i="1" dirty="0" smtClean="0"/>
              <a:t>t’</a:t>
            </a:r>
            <a:r>
              <a:rPr kumimoji="1" lang="en-US" altLang="zh-CN" dirty="0" smtClean="0"/>
              <a:t> : the </a:t>
            </a:r>
            <a:r>
              <a:rPr lang="en-US" altLang="zh-CN" dirty="0"/>
              <a:t>the time elapsed since the creation of the </a:t>
            </a:r>
            <a:r>
              <a:rPr lang="en-US" altLang="zh-CN" dirty="0" smtClean="0"/>
              <a:t>message</a:t>
            </a:r>
          </a:p>
          <a:p>
            <a:pPr lvl="2"/>
            <a:r>
              <a:rPr kumimoji="1" lang="en-US" altLang="zh-CN" dirty="0"/>
              <a:t> </a:t>
            </a:r>
            <a:r>
              <a:rPr kumimoji="1" lang="en-US" altLang="zh-CN" dirty="0" smtClean="0"/>
              <a:t>               : </a:t>
            </a:r>
            <a:r>
              <a:rPr lang="en-US" altLang="zh-CN" dirty="0" smtClean="0"/>
              <a:t>the </a:t>
            </a:r>
            <a:r>
              <a:rPr lang="en-US" altLang="zh-CN" dirty="0"/>
              <a:t>estimated delay starting from the </a:t>
            </a:r>
            <a:r>
              <a:rPr lang="en-US" altLang="zh-CN" dirty="0" smtClean="0"/>
              <a:t>			current </a:t>
            </a:r>
            <a:r>
              <a:rPr lang="en-US" altLang="zh-CN" dirty="0"/>
              <a:t>time </a:t>
            </a:r>
          </a:p>
          <a:p>
            <a:pPr lvl="2"/>
            <a:endParaRPr kumimoji="1" lang="en-US" altLang="zh-CN" dirty="0" smtClean="0"/>
          </a:p>
          <a:p>
            <a:pPr lvl="1"/>
            <a:endParaRPr kumimoji="1" lang="zh-CN" altLang="en-US" dirty="0"/>
          </a:p>
        </p:txBody>
      </p:sp>
      <p:pic>
        <p:nvPicPr>
          <p:cNvPr id="4" name="图片 3" descr="屏幕快照 2014-08-03 下午7.17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127" y="2580973"/>
            <a:ext cx="3300553" cy="491154"/>
          </a:xfrm>
          <a:prstGeom prst="rect">
            <a:avLst/>
          </a:prstGeom>
        </p:spPr>
      </p:pic>
      <p:pic>
        <p:nvPicPr>
          <p:cNvPr id="5" name="图片 4" descr="屏幕快照 2014-08-03 下午7.19.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989" y="3664214"/>
            <a:ext cx="2175076" cy="667598"/>
          </a:xfrm>
          <a:prstGeom prst="rect">
            <a:avLst/>
          </a:prstGeom>
        </p:spPr>
      </p:pic>
      <p:pic>
        <p:nvPicPr>
          <p:cNvPr id="6" name="图片 5" descr="屏幕快照 2014-08-03 下午7.20.3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521" y="5343377"/>
            <a:ext cx="1234882" cy="53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Utility maximization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Whenever the key-forwarder </a:t>
            </a:r>
            <a:r>
              <a:rPr lang="en-US" altLang="zh-CN" i="1" dirty="0"/>
              <a:t>k</a:t>
            </a:r>
            <a:r>
              <a:rPr lang="en-US" altLang="zh-CN" dirty="0"/>
              <a:t> of message 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 </a:t>
            </a:r>
            <a:r>
              <a:rPr lang="en-US" altLang="zh-CN" dirty="0"/>
              <a:t>is connected </a:t>
            </a:r>
            <a:r>
              <a:rPr lang="en-US" altLang="zh-CN" dirty="0" smtClean="0"/>
              <a:t>with </a:t>
            </a:r>
            <a:r>
              <a:rPr lang="en-US" altLang="zh-CN" dirty="0"/>
              <a:t>another </a:t>
            </a:r>
            <a:r>
              <a:rPr lang="en-US" altLang="zh-CN" dirty="0" smtClean="0"/>
              <a:t>node 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, there are two options:</a:t>
            </a:r>
          </a:p>
          <a:p>
            <a:pPr lvl="1"/>
            <a:r>
              <a:rPr lang="en-US" altLang="zh-CN" i="1" dirty="0" smtClean="0"/>
              <a:t>k</a:t>
            </a:r>
            <a:r>
              <a:rPr lang="en-US" altLang="zh-CN" dirty="0" smtClean="0"/>
              <a:t> forwards 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i="1" dirty="0" err="1" smtClean="0"/>
              <a:t>i</a:t>
            </a:r>
            <a:r>
              <a:rPr lang="en-US" altLang="zh-CN" dirty="0"/>
              <a:t>, the expected </a:t>
            </a:r>
            <a:r>
              <a:rPr lang="en-US" altLang="zh-CN" dirty="0" smtClean="0"/>
              <a:t>utility:</a:t>
            </a:r>
          </a:p>
          <a:p>
            <a:pPr lvl="1"/>
            <a:endParaRPr lang="en-US" altLang="zh-CN" dirty="0"/>
          </a:p>
          <a:p>
            <a:pPr lvl="1"/>
            <a:endParaRPr lang="en-US" altLang="zh-CN" i="1" dirty="0" smtClean="0"/>
          </a:p>
          <a:p>
            <a:pPr lvl="1"/>
            <a:r>
              <a:rPr lang="en-US" altLang="zh-CN" i="1" dirty="0" smtClean="0"/>
              <a:t>k</a:t>
            </a:r>
            <a:r>
              <a:rPr lang="en-US" altLang="zh-CN" dirty="0" smtClean="0"/>
              <a:t> does not forward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kumimoji="1" lang="zh-CN" altLang="en-US" dirty="0"/>
          </a:p>
        </p:txBody>
      </p:sp>
      <p:pic>
        <p:nvPicPr>
          <p:cNvPr id="4" name="图片 3" descr="屏幕快照 2014-08-03 下午7.28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61" y="3672855"/>
            <a:ext cx="6045200" cy="698500"/>
          </a:xfrm>
          <a:prstGeom prst="rect">
            <a:avLst/>
          </a:prstGeom>
        </p:spPr>
      </p:pic>
      <p:pic>
        <p:nvPicPr>
          <p:cNvPr id="5" name="图片 4" descr="屏幕快照 2014-08-03 下午7.29.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61" y="5238122"/>
            <a:ext cx="3937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2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MOUF algorithm</a:t>
            </a:r>
            <a:endParaRPr kumimoji="1" lang="zh-CN" altLang="en-US" dirty="0"/>
          </a:p>
        </p:txBody>
      </p:sp>
      <p:pic>
        <p:nvPicPr>
          <p:cNvPr id="6" name="内容占位符 5" descr="屏幕快照 2014-08-03 下午7.31.1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94" b="-189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761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 MOUF algorithm</a:t>
            </a:r>
            <a:endParaRPr kumimoji="1" lang="zh-CN" altLang="en-US" dirty="0"/>
          </a:p>
        </p:txBody>
      </p:sp>
      <p:pic>
        <p:nvPicPr>
          <p:cNvPr id="6" name="内容占位符 5" descr="屏幕快照 2014-08-03 下午7.31.0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14" r="-15114"/>
          <a:stretch>
            <a:fillRect/>
          </a:stretch>
        </p:blipFill>
        <p:spPr>
          <a:xfrm>
            <a:off x="1435100" y="1447800"/>
            <a:ext cx="7499350" cy="5302250"/>
          </a:xfrm>
        </p:spPr>
      </p:pic>
    </p:spTree>
    <p:extLst>
      <p:ext uri="{BB962C8B-B14F-4D97-AF65-F5344CB8AC3E}">
        <p14:creationId xmlns:p14="http://schemas.microsoft.com/office/powerpoint/2010/main" val="329946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7F7F7F"/>
                </a:solidFill>
              </a:rPr>
              <a:t>DTN preliminaries</a:t>
            </a:r>
          </a:p>
          <a:p>
            <a:r>
              <a:rPr kumimoji="1" lang="en-US" altLang="zh-CN" dirty="0">
                <a:solidFill>
                  <a:srgbClr val="7F7F7F"/>
                </a:solidFill>
              </a:rPr>
              <a:t>Model and </a:t>
            </a:r>
            <a:r>
              <a:rPr kumimoji="1" lang="en-US" altLang="zh-CN" dirty="0" smtClean="0">
                <a:solidFill>
                  <a:srgbClr val="7F7F7F"/>
                </a:solidFill>
              </a:rPr>
              <a:t>motivation</a:t>
            </a:r>
          </a:p>
          <a:p>
            <a:r>
              <a:rPr kumimoji="1" lang="en-US" altLang="zh-CN" dirty="0" smtClean="0">
                <a:solidFill>
                  <a:srgbClr val="7F7F7F"/>
                </a:solidFill>
              </a:rPr>
              <a:t>Our solution: the MOUF algorithm</a:t>
            </a:r>
          </a:p>
          <a:p>
            <a:r>
              <a:rPr kumimoji="1" lang="en-US" altLang="zh-CN" dirty="0" smtClean="0"/>
              <a:t>Simulation 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570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Simulation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We perform simulations on 7 real traces</a:t>
            </a:r>
            <a:endParaRPr kumimoji="1" lang="zh-CN" altLang="en-US" dirty="0"/>
          </a:p>
          <a:p>
            <a:endParaRPr kumimoji="1" lang="zh-CN" altLang="en-US" dirty="0"/>
          </a:p>
        </p:txBody>
      </p:sp>
      <p:pic>
        <p:nvPicPr>
          <p:cNvPr id="4" name="图片 3" descr="屏幕快照 2014-08-03 下午5.41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2559"/>
            <a:ext cx="9144000" cy="201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4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DTN preliminaries</a:t>
            </a:r>
          </a:p>
          <a:p>
            <a:r>
              <a:rPr kumimoji="1" lang="en-US" altLang="zh-CN" dirty="0">
                <a:solidFill>
                  <a:schemeClr val="bg1">
                    <a:lumMod val="50000"/>
                  </a:schemeClr>
                </a:solidFill>
              </a:rPr>
              <a:t>Model and </a:t>
            </a:r>
            <a:r>
              <a:rPr kumimoji="1" lang="en-US" altLang="zh-CN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r>
              <a:rPr kumimoji="1" lang="en-US" altLang="zh-CN" dirty="0" smtClean="0">
                <a:solidFill>
                  <a:schemeClr val="bg1">
                    <a:lumMod val="50000"/>
                  </a:schemeClr>
                </a:solidFill>
              </a:rPr>
              <a:t>Our solution: the MOUF algorithm</a:t>
            </a:r>
          </a:p>
          <a:p>
            <a:r>
              <a:rPr kumimoji="1" lang="en-US" altLang="zh-CN" dirty="0" smtClean="0">
                <a:solidFill>
                  <a:schemeClr val="bg1">
                    <a:lumMod val="50000"/>
                  </a:schemeClr>
                </a:solidFill>
              </a:rPr>
              <a:t>Simulation </a:t>
            </a:r>
            <a:endParaRPr kumimoji="1"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726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Simulation results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pic>
        <p:nvPicPr>
          <p:cNvPr id="5" name="图片 4" descr="屏幕快照 2014-08-03 下午5.42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874" y="1143739"/>
            <a:ext cx="4599172" cy="3471310"/>
          </a:xfrm>
          <a:prstGeom prst="rect">
            <a:avLst/>
          </a:prstGeom>
        </p:spPr>
      </p:pic>
      <p:pic>
        <p:nvPicPr>
          <p:cNvPr id="6" name="图片 5" descr="屏幕快照 2014-08-03 下午5.42.5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042" y="4620096"/>
            <a:ext cx="6071960" cy="223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08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50492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ffectLst/>
              </a:rPr>
              <a:t>Thank you</a:t>
            </a:r>
            <a:r>
              <a:rPr lang="en-US" altLang="zh-CN" dirty="0"/>
              <a:t/>
            </a:r>
            <a:br>
              <a:rPr lang="en-US" altLang="zh-CN" dirty="0"/>
            </a:b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9501" y="3048654"/>
            <a:ext cx="7406640" cy="1752600"/>
          </a:xfrm>
        </p:spPr>
        <p:txBody>
          <a:bodyPr/>
          <a:lstStyle/>
          <a:p>
            <a:r>
              <a:rPr kumimoji="1" lang="en-US" altLang="zh-CN" dirty="0" smtClean="0"/>
              <a:t>Questions are welcome: liucong3@mail.sysu.edu.cn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459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Delay tolerant network (DTN)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 DTN is a self-organized network of short-distance communication devises.</a:t>
            </a:r>
          </a:p>
          <a:p>
            <a:r>
              <a:rPr kumimoji="1" lang="en-US" altLang="zh-CN" dirty="0" smtClean="0"/>
              <a:t>Messages are forwarded by predicting and using node mobility</a:t>
            </a:r>
            <a:endParaRPr kumimoji="1" lang="zh-CN" altLang="en-US" dirty="0"/>
          </a:p>
        </p:txBody>
      </p:sp>
      <p:pic>
        <p:nvPicPr>
          <p:cNvPr id="4" name="图片 6" descr="th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723" y="4352925"/>
            <a:ext cx="1658930" cy="165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7" descr="des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69" y="4446132"/>
            <a:ext cx="1547652" cy="159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ru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7186" y="3245476"/>
            <a:ext cx="1407186" cy="120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 descr="ms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954" y="3996216"/>
            <a:ext cx="715570" cy="44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44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21467 L 0.27455 -0.0087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8" y="10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4158E-6 0.00324 C 0.00955 -0.10317 0.01927 -0.20842 0.02517 -0.23502 C 0.0309 -0.26116 0.03281 -0.17233 0.03454 -0.15591 " pathEditMode="relative" rAng="0" ptsTypes="aaA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8" y="-13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55 -0.00879 L 0.7506 -0.0025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94" y="30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4 -0.15591 L 0.50972 -0.1498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9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06 -0.00255 L 1.15758 -0.1325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40" y="-65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972 -0.14989 C 0.51667 -0.2098 0.52378 -0.26948 0.53003 -0.23432 C 0.53628 -0.1987 0.54357 0.01481 0.54669 0.06408 " pathEditMode="relative" rAng="0" ptsTypes="aaA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47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Message forwarding in DTNs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Two contradictory objectives:</a:t>
            </a:r>
          </a:p>
          <a:p>
            <a:pPr lvl="1"/>
            <a:r>
              <a:rPr kumimoji="1" lang="en-US" altLang="zh-CN" dirty="0" smtClean="0"/>
              <a:t>High delivery performance: </a:t>
            </a:r>
            <a:r>
              <a:rPr kumimoji="1" lang="en-US" altLang="zh-CN" dirty="0" smtClean="0">
                <a:solidFill>
                  <a:schemeClr val="bg1">
                    <a:lumMod val="50000"/>
                  </a:schemeClr>
                </a:solidFill>
              </a:rPr>
              <a:t>achieved by improving the quality and quantity of the forwarding nodes.</a:t>
            </a:r>
          </a:p>
          <a:p>
            <a:pPr lvl="1"/>
            <a:r>
              <a:rPr kumimoji="1" lang="en-US" altLang="zh-CN" dirty="0" smtClean="0"/>
              <a:t>Low forwarding overhead: </a:t>
            </a:r>
            <a:r>
              <a:rPr kumimoji="1" lang="en-US" altLang="zh-CN" dirty="0" smtClean="0">
                <a:solidFill>
                  <a:srgbClr val="7F7F7F"/>
                </a:solidFill>
              </a:rPr>
              <a:t>via reducing the total number of forwarding nodes.</a:t>
            </a:r>
          </a:p>
        </p:txBody>
      </p:sp>
    </p:spTree>
    <p:extLst>
      <p:ext uri="{BB962C8B-B14F-4D97-AF65-F5344CB8AC3E}">
        <p14:creationId xmlns:p14="http://schemas.microsoft.com/office/powerpoint/2010/main" val="332532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7F7F7F"/>
                </a:solidFill>
              </a:rPr>
              <a:t>DTN preliminaries</a:t>
            </a:r>
          </a:p>
          <a:p>
            <a:r>
              <a:rPr kumimoji="1" lang="en-US" altLang="zh-CN" dirty="0"/>
              <a:t>Model and </a:t>
            </a:r>
            <a:r>
              <a:rPr kumimoji="1" lang="en-US" altLang="zh-CN" dirty="0" smtClean="0"/>
              <a:t>motivation</a:t>
            </a:r>
          </a:p>
          <a:p>
            <a:r>
              <a:rPr kumimoji="1" lang="en-US" altLang="zh-CN" dirty="0" smtClean="0">
                <a:solidFill>
                  <a:srgbClr val="7F7F7F"/>
                </a:solidFill>
              </a:rPr>
              <a:t>Our solution: the MOUF algorithm</a:t>
            </a:r>
          </a:p>
          <a:p>
            <a:r>
              <a:rPr kumimoji="1" lang="en-US" altLang="zh-CN" dirty="0" smtClean="0">
                <a:solidFill>
                  <a:srgbClr val="7F7F7F"/>
                </a:solidFill>
              </a:rPr>
              <a:t>Simulation </a:t>
            </a:r>
            <a:endParaRPr kumimoji="1" lang="en-US" altLang="zh-CN" dirty="0" smtClean="0">
              <a:solidFill>
                <a:srgbClr val="7F7F7F"/>
              </a:solidFill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570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Model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Let </a:t>
            </a:r>
            <a:r>
              <a:rPr lang="en-US" altLang="zh-CN" i="1" dirty="0"/>
              <a:t>N</a:t>
            </a:r>
            <a:r>
              <a:rPr lang="en-US" altLang="zh-CN" dirty="0"/>
              <a:t> be the set of all </a:t>
            </a:r>
            <a:r>
              <a:rPr lang="en-US" altLang="zh-CN" dirty="0" smtClean="0"/>
              <a:t>nodes </a:t>
            </a:r>
          </a:p>
          <a:p>
            <a:r>
              <a:rPr lang="en-US" altLang="zh-CN" i="1" dirty="0" err="1" smtClean="0"/>
              <a:t>I</a:t>
            </a:r>
            <a:r>
              <a:rPr lang="en-US" altLang="zh-CN" i="1" baseline="-25000" dirty="0" err="1" smtClean="0"/>
              <a:t>i</a:t>
            </a:r>
            <a:r>
              <a:rPr lang="en-US" altLang="zh-CN" i="1" baseline="-25000" dirty="0" err="1"/>
              <a:t>,j</a:t>
            </a:r>
            <a:r>
              <a:rPr lang="en-US" altLang="zh-CN" dirty="0"/>
              <a:t> be the average inter</a:t>
            </a:r>
            <a:r>
              <a:rPr lang="en-US" altLang="zh-CN" dirty="0" smtClean="0"/>
              <a:t>-contact </a:t>
            </a:r>
            <a:r>
              <a:rPr lang="en-US" altLang="zh-CN" dirty="0"/>
              <a:t>time between nodes </a:t>
            </a:r>
            <a:r>
              <a:rPr lang="en-US" altLang="zh-CN" i="1" dirty="0" err="1"/>
              <a:t>i</a:t>
            </a:r>
            <a:r>
              <a:rPr lang="en-US" altLang="zh-CN" dirty="0"/>
              <a:t> and </a:t>
            </a:r>
            <a:r>
              <a:rPr lang="en-US" altLang="zh-CN" i="1" dirty="0"/>
              <a:t>j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Each </a:t>
            </a:r>
            <a:r>
              <a:rPr lang="en-US" altLang="zh-CN" dirty="0"/>
              <a:t>node 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locally </a:t>
            </a:r>
            <a:r>
              <a:rPr lang="en-US" altLang="zh-CN" dirty="0" smtClean="0"/>
              <a:t>computes </a:t>
            </a:r>
            <a:r>
              <a:rPr lang="en-US" altLang="zh-CN" i="1" dirty="0" err="1"/>
              <a:t>I</a:t>
            </a:r>
            <a:r>
              <a:rPr lang="en-US" altLang="zh-CN" i="1" baseline="-25000" dirty="0" err="1"/>
              <a:t>i,</a:t>
            </a:r>
            <a:r>
              <a:rPr lang="en-US" altLang="zh-CN" i="1" baseline="-25000" dirty="0" err="1" smtClean="0"/>
              <a:t>j</a:t>
            </a:r>
            <a:r>
              <a:rPr lang="en-US" altLang="zh-CN" dirty="0" err="1"/>
              <a:t>s</a:t>
            </a:r>
            <a:r>
              <a:rPr lang="en-US" altLang="zh-CN" dirty="0" smtClean="0"/>
              <a:t> over </a:t>
            </a:r>
            <a:r>
              <a:rPr lang="en-US" altLang="zh-CN" dirty="0"/>
              <a:t>a warm-up period. </a:t>
            </a:r>
            <a:endParaRPr lang="en-US" altLang="zh-CN" dirty="0" smtClean="0"/>
          </a:p>
          <a:p>
            <a:pPr lvl="1"/>
            <a:r>
              <a:rPr lang="en-US" altLang="zh-CN" dirty="0"/>
              <a:t>If nodes </a:t>
            </a:r>
            <a:r>
              <a:rPr lang="en-US" altLang="zh-CN" dirty="0" err="1"/>
              <a:t>i</a:t>
            </a:r>
            <a:r>
              <a:rPr lang="en-US" altLang="zh-CN" dirty="0"/>
              <a:t> and j have no contact, </a:t>
            </a:r>
            <a:r>
              <a:rPr lang="en-US" altLang="zh-CN" i="1" dirty="0" err="1"/>
              <a:t>I</a:t>
            </a:r>
            <a:r>
              <a:rPr lang="en-US" altLang="zh-CN" i="1" baseline="-25000" dirty="0" err="1"/>
              <a:t>i,j</a:t>
            </a:r>
            <a:r>
              <a:rPr lang="en-US" altLang="zh-CN" dirty="0" smtClean="0"/>
              <a:t> </a:t>
            </a:r>
            <a:r>
              <a:rPr lang="en-US" altLang="zh-CN" dirty="0"/>
              <a:t>= ∞ </a:t>
            </a:r>
          </a:p>
          <a:p>
            <a:pPr marL="402336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951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Model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Each message has a </a:t>
            </a:r>
            <a:r>
              <a:rPr lang="en-US" altLang="zh-CN" i="1" dirty="0" smtClean="0"/>
              <a:t>source</a:t>
            </a:r>
            <a:r>
              <a:rPr lang="en-US" altLang="zh-CN" dirty="0" smtClean="0"/>
              <a:t>, a </a:t>
            </a:r>
            <a:r>
              <a:rPr lang="en-US" altLang="zh-CN" i="1" dirty="0" err="1" smtClean="0"/>
              <a:t>dest</a:t>
            </a:r>
            <a:r>
              <a:rPr lang="en-US" altLang="zh-CN" dirty="0" smtClean="0"/>
              <a:t>, a </a:t>
            </a:r>
            <a:r>
              <a:rPr lang="en-US" altLang="zh-CN" i="1" dirty="0" smtClean="0"/>
              <a:t>TTL </a:t>
            </a:r>
          </a:p>
          <a:p>
            <a:r>
              <a:rPr lang="en-US" altLang="zh-CN" dirty="0" smtClean="0"/>
              <a:t>Multi-copy forwarding of each message: </a:t>
            </a:r>
          </a:p>
          <a:p>
            <a:pPr lvl="1"/>
            <a:r>
              <a:rPr lang="en-US" altLang="zh-CN" dirty="0" smtClean="0"/>
              <a:t>different </a:t>
            </a:r>
            <a:r>
              <a:rPr lang="en-US" altLang="zh-CN" dirty="0"/>
              <a:t>copies </a:t>
            </a:r>
            <a:r>
              <a:rPr lang="en-US" altLang="zh-CN" dirty="0" smtClean="0"/>
              <a:t>are </a:t>
            </a:r>
            <a:r>
              <a:rPr lang="en-US" altLang="zh-CN" dirty="0"/>
              <a:t>forwarded </a:t>
            </a:r>
            <a:r>
              <a:rPr lang="en-US" altLang="zh-CN" dirty="0" smtClean="0"/>
              <a:t>independently</a:t>
            </a:r>
          </a:p>
          <a:p>
            <a:pPr lvl="1"/>
            <a:r>
              <a:rPr lang="en-US" altLang="zh-CN" dirty="0" smtClean="0"/>
              <a:t>Each copy have no knowledge </a:t>
            </a:r>
            <a:r>
              <a:rPr lang="en-US" altLang="zh-CN" dirty="0"/>
              <a:t>of the </a:t>
            </a:r>
            <a:r>
              <a:rPr lang="en-US" altLang="zh-CN" dirty="0" smtClean="0"/>
              <a:t>others</a:t>
            </a:r>
          </a:p>
          <a:p>
            <a:r>
              <a:rPr lang="en-US" altLang="zh-CN" dirty="0" smtClean="0"/>
              <a:t>Node charges for each copy it forwards</a:t>
            </a:r>
          </a:p>
          <a:p>
            <a:pPr lvl="1"/>
            <a:endParaRPr lang="en-US" altLang="zh-CN" dirty="0"/>
          </a:p>
          <a:p>
            <a:pPr marL="82296" indent="0">
              <a:buNone/>
            </a:pPr>
            <a:endParaRPr lang="en-US" altLang="zh-CN" dirty="0"/>
          </a:p>
          <a:p>
            <a:endParaRPr kumimoji="1" lang="zh-CN" altLang="en-US" dirty="0"/>
          </a:p>
        </p:txBody>
      </p:sp>
      <p:pic>
        <p:nvPicPr>
          <p:cNvPr id="5" name="图片 4" descr="屏幕快照 2014-08-03 下午5.52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315" y="4244952"/>
            <a:ext cx="2311400" cy="876300"/>
          </a:xfrm>
          <a:prstGeom prst="rect">
            <a:avLst/>
          </a:prstGeom>
        </p:spPr>
      </p:pic>
      <p:pic>
        <p:nvPicPr>
          <p:cNvPr id="6" name="图片 5" descr="屏幕快照 2014-08-03 下午5.52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657" y="5271270"/>
            <a:ext cx="3354993" cy="603049"/>
          </a:xfrm>
          <a:prstGeom prst="rect">
            <a:avLst/>
          </a:prstGeom>
        </p:spPr>
      </p:pic>
      <p:pic>
        <p:nvPicPr>
          <p:cNvPr id="7" name="图片 6" descr="屏幕快照 2014-08-03 下午5.52.5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657" y="5874319"/>
            <a:ext cx="2588464" cy="56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8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Motivation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DTN forwarding algorithms using simple </a:t>
            </a:r>
            <a:r>
              <a:rPr lang="en-US" altLang="zh-CN" dirty="0" smtClean="0"/>
              <a:t>metrics</a:t>
            </a:r>
          </a:p>
          <a:p>
            <a:pPr lvl="1"/>
            <a:r>
              <a:rPr lang="en-US" altLang="zh-CN" dirty="0" smtClean="0"/>
              <a:t>delivery </a:t>
            </a:r>
            <a:r>
              <a:rPr lang="en-US" altLang="zh-CN" dirty="0"/>
              <a:t>rate, delay and forwarding </a:t>
            </a:r>
            <a:r>
              <a:rPr lang="en-US" altLang="zh-CN" dirty="0" smtClean="0"/>
              <a:t>cost</a:t>
            </a:r>
          </a:p>
          <a:p>
            <a:r>
              <a:rPr lang="en-US" altLang="zh-CN" dirty="0" smtClean="0"/>
              <a:t>These metrics can be contradictory</a:t>
            </a:r>
          </a:p>
          <a:p>
            <a:pPr lvl="1"/>
            <a:r>
              <a:rPr lang="en-US" altLang="zh-CN" dirty="0" smtClean="0"/>
              <a:t>An algorithm </a:t>
            </a:r>
            <a:r>
              <a:rPr lang="en-US" altLang="zh-CN" dirty="0"/>
              <a:t>that maximize delivery rate might create excessive forwarding </a:t>
            </a:r>
            <a:r>
              <a:rPr lang="en-US" altLang="zh-CN" dirty="0" smtClean="0"/>
              <a:t>cost</a:t>
            </a:r>
          </a:p>
          <a:p>
            <a:pPr lvl="1"/>
            <a:r>
              <a:rPr lang="en-US" altLang="zh-CN" dirty="0" smtClean="0"/>
              <a:t>An </a:t>
            </a:r>
            <a:r>
              <a:rPr lang="en-US" altLang="zh-CN" dirty="0"/>
              <a:t>algorithm that bounds forwarding cost inappropriately might results in low delivery rate. </a:t>
            </a:r>
            <a:endParaRPr lang="en-US" altLang="zh-CN" dirty="0" smtClean="0"/>
          </a:p>
          <a:p>
            <a:r>
              <a:rPr lang="en-US" altLang="zh-CN" dirty="0" smtClean="0"/>
              <a:t>We want user-preferred </a:t>
            </a:r>
            <a:r>
              <a:rPr lang="en-US" altLang="zh-CN" dirty="0"/>
              <a:t>trade-offs </a:t>
            </a:r>
            <a:endParaRPr lang="en-US" altLang="zh-CN" dirty="0" smtClean="0"/>
          </a:p>
          <a:p>
            <a:pPr marL="82296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826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7F7F7F"/>
                </a:solidFill>
              </a:rPr>
              <a:t>DTN preliminaries</a:t>
            </a:r>
          </a:p>
          <a:p>
            <a:r>
              <a:rPr kumimoji="1" lang="en-US" altLang="zh-CN" dirty="0">
                <a:solidFill>
                  <a:srgbClr val="7F7F7F"/>
                </a:solidFill>
              </a:rPr>
              <a:t>Model and </a:t>
            </a:r>
            <a:r>
              <a:rPr kumimoji="1" lang="en-US" altLang="zh-CN" dirty="0" smtClean="0">
                <a:solidFill>
                  <a:srgbClr val="7F7F7F"/>
                </a:solidFill>
              </a:rPr>
              <a:t>motivation</a:t>
            </a:r>
          </a:p>
          <a:p>
            <a:r>
              <a:rPr kumimoji="1" lang="en-US" altLang="zh-CN" dirty="0" smtClean="0"/>
              <a:t>Our solution: the MOUF algorithm</a:t>
            </a:r>
          </a:p>
          <a:p>
            <a:r>
              <a:rPr kumimoji="1" lang="en-US" altLang="zh-CN" dirty="0" smtClean="0">
                <a:solidFill>
                  <a:srgbClr val="7F7F7F"/>
                </a:solidFill>
              </a:rPr>
              <a:t>Simulation</a:t>
            </a:r>
            <a:r>
              <a:rPr kumimoji="1" lang="en-US" altLang="zh-CN" dirty="0" smtClean="0"/>
              <a:t> 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570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夏至.thmx</Template>
  <TotalTime>1754</TotalTime>
  <Words>555</Words>
  <Application>Microsoft Macintosh PowerPoint</Application>
  <PresentationFormat>全屏显示(4:3)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夏至</vt:lpstr>
      <vt:lpstr>A Utility-based Multi-copy Forwarding Algorithm in Delay Tolerant Networks </vt:lpstr>
      <vt:lpstr>Outline</vt:lpstr>
      <vt:lpstr>Delay tolerant network (DTN)</vt:lpstr>
      <vt:lpstr>Message forwarding in DTNs</vt:lpstr>
      <vt:lpstr>Outline</vt:lpstr>
      <vt:lpstr>Model</vt:lpstr>
      <vt:lpstr>Model</vt:lpstr>
      <vt:lpstr>Motivation</vt:lpstr>
      <vt:lpstr>Outline</vt:lpstr>
      <vt:lpstr>Our solution: a utility-based metrics</vt:lpstr>
      <vt:lpstr>A simplified forwarding scheme</vt:lpstr>
      <vt:lpstr>A simplified forwarding scheme</vt:lpstr>
      <vt:lpstr>A simplified forwarding scheme</vt:lpstr>
      <vt:lpstr>Utility maximization</vt:lpstr>
      <vt:lpstr>Utility maximization</vt:lpstr>
      <vt:lpstr>The MOUF algorithm</vt:lpstr>
      <vt:lpstr>The MOUF algorithm</vt:lpstr>
      <vt:lpstr>Outline</vt:lpstr>
      <vt:lpstr>Simulation</vt:lpstr>
      <vt:lpstr>Simulation results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Opportunistic Forwarding Algorithms in Delay Tolerant Networks using Similarity Hashing  </dc:title>
  <dc:creator>Cong</dc:creator>
  <cp:lastModifiedBy>Cong</cp:lastModifiedBy>
  <cp:revision>67</cp:revision>
  <dcterms:created xsi:type="dcterms:W3CDTF">2014-06-17T12:51:17Z</dcterms:created>
  <dcterms:modified xsi:type="dcterms:W3CDTF">2014-08-03T14:09:18Z</dcterms:modified>
</cp:coreProperties>
</file>